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notesMasterIdLst>
    <p:notesMasterId r:id="rId18"/>
  </p:notesMasterIdLst>
  <p:sldIdLst>
    <p:sldId id="391" r:id="rId4"/>
    <p:sldId id="637" r:id="rId5"/>
    <p:sldId id="638" r:id="rId6"/>
    <p:sldId id="584" r:id="rId7"/>
    <p:sldId id="639" r:id="rId8"/>
    <p:sldId id="613" r:id="rId9"/>
    <p:sldId id="612" r:id="rId10"/>
    <p:sldId id="614" r:id="rId11"/>
    <p:sldId id="585" r:id="rId12"/>
    <p:sldId id="587" r:id="rId13"/>
    <p:sldId id="588" r:id="rId14"/>
    <p:sldId id="589" r:id="rId15"/>
    <p:sldId id="594" r:id="rId16"/>
    <p:sldId id="64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308" autoAdjust="0"/>
  </p:normalViewPr>
  <p:slideViewPr>
    <p:cSldViewPr snapToGrid="0">
      <p:cViewPr varScale="1">
        <p:scale>
          <a:sx n="62" d="100"/>
          <a:sy n="62" d="100"/>
        </p:scale>
        <p:origin x="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9525A-A8A0-4E9D-8C27-D14C1B97BBB1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2ABF-82BE-4BB9-B3E7-E22D7D287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0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52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42ABF-82BE-4BB9-B3E7-E22D7D2872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18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82370-6826-42D9-827D-78D3BCE7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AE0DF1-366F-4EED-AC95-D747E6048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9D28A7-64CE-4989-AB2A-045C882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D3C6E-0140-4228-A572-32EF0446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88B79A-3A80-4C25-9E07-BB9CCBD5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9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08530-BAC5-47DC-8C23-A23F9DEC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8981D7-04DF-499B-808A-3819CB14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4900D-7ED2-439C-9A3B-73D15454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4C9FAB-A4C4-486B-B0D5-88083ACF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67D938-AD1F-4BBA-9C8D-1C83C688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0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F3C2B2-0EFD-4572-B89F-606D99696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04862A-2ED7-43A5-9567-50D1C06D1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2DC3A-849D-401E-BDB8-D6D9B2D4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431FA-E350-4D9D-8D46-4C4B590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3D01D4-FA08-4047-9083-07E860E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05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83134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5516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6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18.01.2023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5177227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412777"/>
            <a:ext cx="5147628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570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346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8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196859" y="2513219"/>
            <a:ext cx="9995140" cy="244311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083978" y="2516464"/>
            <a:ext cx="8157503" cy="2440825"/>
          </a:xfrm>
          <a:prstGeom prst="rect">
            <a:avLst/>
          </a:prstGeom>
        </p:spPr>
        <p:txBody>
          <a:bodyPr lIns="252000" tIns="252000" rIns="252000" bIns="108000" anchor="ctr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		Mastertitelformat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911640" y="2295957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1241480" y="2499155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9723" y="6556712"/>
            <a:ext cx="6820987" cy="301288"/>
          </a:xfrm>
        </p:spPr>
        <p:txBody>
          <a:bodyPr/>
          <a:lstStyle/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590483" y="6556712"/>
            <a:ext cx="662496" cy="301289"/>
          </a:xfrm>
        </p:spPr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2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7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617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5" y="6556713"/>
            <a:ext cx="2480561" cy="301289"/>
          </a:xfrm>
        </p:spPr>
        <p:txBody>
          <a:bodyPr/>
          <a:lstStyle/>
          <a:p>
            <a:pPr lvl="0"/>
            <a:r>
              <a:rPr lang="de-DE"/>
              <a:t>18.01.2023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2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42182-9D66-4764-ADDF-2CD6AFE5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E5D00E-FBE9-4042-8140-38CF0640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91A78-3E39-4581-89A6-AF1A31C5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94C4E-D43C-431B-A335-C08650B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D4C5C-77A3-4A7E-B0B8-61E529E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25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69442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6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15.11.2022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412777"/>
            <a:ext cx="5177227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412777"/>
            <a:ext cx="5147628" cy="50218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3270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15.11.2022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9414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15.11.2022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888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196859" y="2513219"/>
            <a:ext cx="9995140" cy="244311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083978" y="2516464"/>
            <a:ext cx="8157503" cy="2440825"/>
          </a:xfrm>
          <a:prstGeom prst="rect">
            <a:avLst/>
          </a:prstGeom>
        </p:spPr>
        <p:txBody>
          <a:bodyPr lIns="252000" tIns="252000" rIns="252000" bIns="108000" anchor="ctr" anchorCtr="0">
            <a:noAutofit/>
          </a:bodyPr>
          <a:lstStyle>
            <a:lvl1pPr algn="l">
              <a:defRPr sz="2667" b="0" i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		Mastertitelformat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911640" y="2295957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1241480" y="2499155"/>
            <a:ext cx="0" cy="2882596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753102" y="6556712"/>
            <a:ext cx="2480561" cy="30128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15.11.2022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9723" y="6556712"/>
            <a:ext cx="6820987" cy="301288"/>
          </a:xfrm>
        </p:spPr>
        <p:txBody>
          <a:bodyPr/>
          <a:lstStyle/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590483" y="6556712"/>
            <a:ext cx="662496" cy="301289"/>
          </a:xfrm>
        </p:spPr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94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495247"/>
            <a:ext cx="10644861" cy="4939420"/>
          </a:xfrm>
        </p:spPr>
        <p:txBody>
          <a:bodyPr/>
          <a:lstStyle>
            <a:lvl1pPr>
              <a:defRPr sz="2400"/>
            </a:lvl1pPr>
            <a:lvl2pPr>
              <a:defRPr sz="2267"/>
            </a:lvl2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617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753105" y="6556713"/>
            <a:ext cx="2480561" cy="301289"/>
          </a:xfrm>
        </p:spPr>
        <p:txBody>
          <a:bodyPr/>
          <a:lstStyle/>
          <a:p>
            <a:pPr lvl="0"/>
            <a:r>
              <a:rPr lang="de-DE"/>
              <a:t>15.11.2022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D836-D340-41DC-BAE8-57FAE930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C93918-1AEC-414E-9B26-949D3A2A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0735EB-A0A9-45A6-8936-FD826741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14282-5E21-48C4-8AE7-82826860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9E5BAC-5B6A-45ED-8A10-A1F3F36E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30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B931E-C10A-4743-8E5C-F4C6B15B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EB7A2-DCAC-48D2-9C5B-2DEA3435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6A3AC0-0E49-4E98-A5CC-1A7B177E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413F1D-1120-491C-9D97-5A7902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A1B2D-6238-4A67-AA8D-8508866B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CB5DE-47B5-40DB-9F6B-A69C5AC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85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BE56-B2E7-42E7-B0F4-E51F4938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CB90F9-7801-4FAE-856D-D4E35CEF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8E6AE9-959C-46CA-8A0B-2EF3367B8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05558F-C28E-4995-97C9-8EC915723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9F7A54-4A51-4922-BF6A-A47F9AC33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9B9FAE1-0B59-4ED5-8515-16D6B822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5A5F6-B76D-4688-A365-13119E0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8CE6A5-D732-48A6-8035-3A5A7174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1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66C4-F612-4BBB-8A22-175DC512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4CD87C-2930-4FAC-A3FD-2819B2B5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D61D22-5BBD-4256-B7FE-6BE64044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87C467-3E13-4D27-9C6E-46FC1002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6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B55E8A-BE15-431F-8A07-2A37C35A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943DF8-6EB5-468F-AB20-BE6988DB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AEE6B4-F8E3-49E6-9A65-DC830210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8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D6244-8BB9-436A-ACC6-19F62AD8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0D4E6-D2F8-46D2-92A3-08C75ED6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43C3CD-ED5F-4DEE-B06D-F023A2F31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B0A3A1-3E73-4CD3-B5C6-DD772CCF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F2B614-B14D-4294-8855-60B5EE6E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ACF687-922F-4F20-AA33-89E6CE87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1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CC2B6-8384-4D86-A938-C72E88A8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7E79E7-264E-4067-9300-92134D99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04A875-7433-4D98-A90B-17B266A6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2B17CA-2FBE-4FAB-9806-01FA5F66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738C14-9CFD-4451-A673-982A3C4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AAA05D-319D-496D-A5D3-D3BA61D3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0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t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648D89-B49D-4695-86AC-4A891360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617E35-2E10-4FA7-8E0E-26AF730F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EB356-0154-43D1-AC3B-F37274B00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18.01.2023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6BD700-71EC-4E96-8F9F-F53F08B1E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Psychische Gesundheit bei Erwachsenen während der COVID-19-Pandemie in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4F8AD6-4634-4E10-A45F-BCF7079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E0A8-C6B3-4BBB-8711-121F227050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6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5" y="174022"/>
            <a:ext cx="2112235" cy="61267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644861" cy="50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556712"/>
            <a:ext cx="2480561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556712"/>
            <a:ext cx="6820987" cy="30128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/>
              <a:t>Psychische Gesundheit bei Erwachsenen während der COVID-19-Pandemie in Deutschland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556712"/>
            <a:ext cx="662496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333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609602" y="6597352"/>
            <a:ext cx="10662508" cy="28562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417689" y="486551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3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609585" rtl="0" eaLnBrk="1" latinLnBrk="0" hangingPunct="1">
        <a:lnSpc>
          <a:spcPts val="2867"/>
        </a:lnSpc>
        <a:spcBef>
          <a:spcPct val="0"/>
        </a:spcBef>
        <a:buNone/>
        <a:defRPr sz="2667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5" y="174022"/>
            <a:ext cx="2112235" cy="61267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918943"/>
            <a:ext cx="10644861" cy="374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10644861" cy="5001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556712"/>
            <a:ext cx="2480561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/>
              <a:t>15.11.2022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556712"/>
            <a:ext cx="6820987" cy="30128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333">
                <a:solidFill>
                  <a:srgbClr val="006EC7"/>
                </a:solidFill>
              </a:defRPr>
            </a:lvl1pPr>
          </a:lstStyle>
          <a:p>
            <a:r>
              <a:rPr lang="de-DE"/>
              <a:t>Hochfrequente Mental Health Surveillance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556712"/>
            <a:ext cx="662496" cy="301289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333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609602" y="6597352"/>
            <a:ext cx="10662508" cy="28562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417689" y="486551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2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/>
  <p:txStyles>
    <p:titleStyle>
      <a:lvl1pPr algn="l" defTabSz="609585" rtl="0" eaLnBrk="1" latinLnBrk="0" hangingPunct="1">
        <a:lnSpc>
          <a:spcPts val="2867"/>
        </a:lnSpc>
        <a:spcBef>
          <a:spcPct val="0"/>
        </a:spcBef>
        <a:buNone/>
        <a:defRPr sz="2667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5742" y="2562175"/>
            <a:ext cx="6006459" cy="1558813"/>
          </a:xfrm>
        </p:spPr>
        <p:txBody>
          <a:bodyPr>
            <a:noAutofit/>
          </a:bodyPr>
          <a:lstStyle/>
          <a:p>
            <a:r>
              <a:rPr lang="de-DE" sz="2400" dirty="0"/>
              <a:t>Aktuelle Ergebnisse zur Entwicklung der Psychischen Gesundheit IN DER erwachsenen Bevölkerung</a:t>
            </a:r>
            <a:br>
              <a:rPr lang="de-DE" sz="2400" dirty="0"/>
            </a:br>
            <a:br>
              <a:rPr lang="en-GB" sz="2400" b="1" dirty="0"/>
            </a:br>
            <a:br>
              <a:rPr lang="en-GB" sz="2400" b="1" dirty="0"/>
            </a:br>
            <a:endParaRPr lang="de-DE" sz="2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5742" y="3669323"/>
            <a:ext cx="6004983" cy="12589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400" dirty="0"/>
              <a:t>Dr. Lena Walther - Mental Health Surveillance </a:t>
            </a:r>
            <a:endParaRPr lang="de-DE" sz="14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400" dirty="0"/>
              <a:t>Fachgebiet 26 - Psychische Gesundheit, Robert Koch-Institut</a:t>
            </a:r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7745EAC0-F0FF-4397-A735-888DF6A20DBA}"/>
              </a:ext>
            </a:extLst>
          </p:cNvPr>
          <p:cNvPicPr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40" y="348626"/>
            <a:ext cx="2709545" cy="78549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77BE4-2631-4D77-8725-EE1340C1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3408C-CA4A-4EF0-A150-3DC390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3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E246C75-44D6-400B-B417-6819AADC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8913D0-DD98-4C41-8EBF-8405A5E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D33417-0259-4AC2-850E-1DA5DFFA8A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200" b="1" dirty="0"/>
              <a:t>Weitere Verschlechterung des psychischen Gesundheitszustands: </a:t>
            </a:r>
            <a:r>
              <a:rPr lang="de-DE" sz="2200" dirty="0"/>
              <a:t>Die aktuellsten Kennzahlen für depressive Symptome und Angstsymptome erreichten im Spätsommer 2022 jeweils neue Maximalwerte. Auch die subjektive psychische Gesundheit scheint sich erneut verschlechtert zu haben.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Mit Blick auf Gesamtbeobachtungszeitraum zeigen sich negative Entwicklungen größtenteils </a:t>
            </a:r>
            <a:r>
              <a:rPr lang="de-DE" sz="2200" b="1" dirty="0"/>
              <a:t>in allen Bevölkerungsgruppen nach Geschlecht, Alter und Bildung</a:t>
            </a:r>
            <a:r>
              <a:rPr lang="de-DE" sz="22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Insgesamt ist nicht mehr von vorübergehenden Verschlechterungen auszugehen. Stattdessen erhärtet sich die </a:t>
            </a:r>
            <a:r>
              <a:rPr lang="de-DE" sz="2200" b="1" dirty="0"/>
              <a:t>Evidenz für eine zunehmend besorgniserregende Entwicklung</a:t>
            </a:r>
            <a:r>
              <a:rPr lang="de-DE" sz="22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Die Entwicklungen finden im Kontext </a:t>
            </a:r>
            <a:r>
              <a:rPr lang="de-DE" sz="2200" b="1" dirty="0"/>
              <a:t>multipler kollektiver Krisen </a:t>
            </a:r>
            <a:r>
              <a:rPr lang="de-DE" sz="2200" dirty="0"/>
              <a:t>statt.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D934D5F-6A8F-4CF6-B7D1-496A98E8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Fazit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6947F10-6C6F-4B00-9E39-A1EF5D5A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8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142E11A-B80B-47CF-A9D4-044432DB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6" y="1623629"/>
            <a:ext cx="2175230" cy="3050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6AC4B-DC98-41A4-BDB3-A693ED6A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188858-8622-464F-8317-2F442271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2450E-D38D-4B7B-BA43-31AA9A0B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D59E7C-3E73-42C5-8204-750D34DF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8944"/>
            <a:ext cx="10644861" cy="371897"/>
          </a:xfrm>
        </p:spPr>
        <p:txBody>
          <a:bodyPr/>
          <a:lstStyle/>
          <a:p>
            <a:r>
              <a:rPr lang="de-DE" dirty="0"/>
              <a:t>Dissemination: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4. Quartalsbericht an BMG und Preprint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8ECDA9-A736-488D-92B8-D3920D03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3" y="1501722"/>
            <a:ext cx="2175230" cy="3050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887DEE9-DBBA-4FED-A0C7-6705EDCE4EE5}"/>
              </a:ext>
            </a:extLst>
          </p:cNvPr>
          <p:cNvSpPr txBox="1"/>
          <p:nvPr/>
        </p:nvSpPr>
        <p:spPr>
          <a:xfrm>
            <a:off x="1163150" y="5063103"/>
            <a:ext cx="94273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Ausblick: Surveillance fortlaufend, Indikator „unerfüllter Behandlungsbedarf“</a:t>
            </a:r>
          </a:p>
          <a:p>
            <a:pPr lvl="0" defTabSz="609585">
              <a:spcBef>
                <a:spcPts val="576"/>
              </a:spcBef>
              <a:buClr>
                <a:srgbClr val="006EC7"/>
              </a:buClr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pPr marL="457189" lvl="0" indent="-457189" defTabSz="609585">
              <a:spcBef>
                <a:spcPts val="576"/>
              </a:spcBef>
              <a:buClr>
                <a:srgbClr val="006EC7"/>
              </a:buClr>
              <a:buFont typeface="Wingdings" charset="2"/>
              <a:buChar char="§"/>
            </a:pPr>
            <a:endParaRPr lang="de-DE" sz="2200" dirty="0">
              <a:solidFill>
                <a:prstClr val="black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60C65D-96DA-4DA9-AB6B-89B1E055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6" y="1794897"/>
            <a:ext cx="4551286" cy="25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E07273-5857-445E-844C-7836F3A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C1BC12-7764-45EE-A25F-C1BA8C34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2CC19C-1BF6-44FD-9DE0-A4CA56AE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AF5F88-6775-4A42-AF5C-787893C5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1598118"/>
            <a:ext cx="10644861" cy="374747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E28EA9-9F8A-49CD-807F-4A6505BC1C31}"/>
              </a:ext>
            </a:extLst>
          </p:cNvPr>
          <p:cNvSpPr txBox="1"/>
          <p:nvPr/>
        </p:nvSpPr>
        <p:spPr>
          <a:xfrm>
            <a:off x="7010216" y="3429000"/>
            <a:ext cx="3143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</a:rPr>
              <a:t>Kontakt: </a:t>
            </a:r>
          </a:p>
          <a:p>
            <a:r>
              <a:rPr lang="de-DE" sz="3000" dirty="0">
                <a:solidFill>
                  <a:schemeClr val="accent6">
                    <a:lumMod val="75000"/>
                  </a:schemeClr>
                </a:solidFill>
              </a:rPr>
              <a:t>mhs@rki.de</a:t>
            </a:r>
          </a:p>
        </p:txBody>
      </p:sp>
      <p:pic>
        <p:nvPicPr>
          <p:cNvPr id="7" name="Picture 2" descr="P:\Zum Kucken\GPS3_DL.jpg">
            <a:extLst>
              <a:ext uri="{FF2B5EF4-FFF2-40B4-BE49-F238E27FC236}">
                <a16:creationId xmlns:a16="http://schemas.microsoft.com/office/drawing/2014/main" id="{1EDAE494-B47C-4DE0-827D-015A84B2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49" y="2548482"/>
            <a:ext cx="4880430" cy="299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1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245742" y="2508686"/>
            <a:ext cx="6006459" cy="1558813"/>
          </a:xfrm>
        </p:spPr>
        <p:txBody>
          <a:bodyPr>
            <a:noAutofit/>
          </a:bodyPr>
          <a:lstStyle/>
          <a:p>
            <a:r>
              <a:rPr lang="de-DE" sz="2400" dirty="0"/>
              <a:t>Aktuelle Ergebnisse zur Entwicklung der Psychischen Gesundheit IN DER erwachsenen Bevölkerung</a:t>
            </a:r>
            <a:br>
              <a:rPr lang="de-DE" sz="2400" dirty="0"/>
            </a:br>
            <a:br>
              <a:rPr lang="en-GB" sz="2400" b="1" dirty="0"/>
            </a:br>
            <a:br>
              <a:rPr lang="en-GB" sz="2400" b="1" dirty="0"/>
            </a:br>
            <a:endParaRPr lang="de-DE" sz="24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5742" y="3669323"/>
            <a:ext cx="6004983" cy="12589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400" dirty="0"/>
              <a:t>Dr. Lena Walther - Mental Health Surveillance </a:t>
            </a:r>
            <a:endParaRPr lang="de-DE" sz="14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400" dirty="0"/>
              <a:t>Fachgebiet 26 - Psychische Gesundheit, Robert Koch-Institut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877BE4-2631-4D77-8725-EE1340C1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3408C-CA4A-4EF0-A150-3DC390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61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785787" cy="743793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zum psychischen Gesundheitszustand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432569" y="1320038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Negative Entwicklungen: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20AE870-8543-4433-A3CE-CF4D9A83F1E7}"/>
              </a:ext>
            </a:extLst>
          </p:cNvPr>
          <p:cNvSpPr txBox="1"/>
          <p:nvPr/>
        </p:nvSpPr>
        <p:spPr>
          <a:xfrm>
            <a:off x="6250966" y="1739011"/>
            <a:ext cx="3719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Subjektive psychische Gesundheit </a:t>
            </a:r>
          </a:p>
          <a:p>
            <a:pPr algn="ctr"/>
            <a:r>
              <a:rPr lang="de-DE" dirty="0">
                <a:solidFill>
                  <a:srgbClr val="006EC7"/>
                </a:solidFill>
              </a:rPr>
              <a:t>(% „sehr gut“ oder „ausgezeichnet“)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F47046-9CAF-478B-92CA-7591F4B8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706" y="2306632"/>
            <a:ext cx="5300336" cy="378595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40E57B4-FEBE-4FAE-B4CC-D563637E17A2}"/>
              </a:ext>
            </a:extLst>
          </p:cNvPr>
          <p:cNvSpPr txBox="1"/>
          <p:nvPr/>
        </p:nvSpPr>
        <p:spPr>
          <a:xfrm>
            <a:off x="848514" y="1747295"/>
            <a:ext cx="5510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Angstsymptome </a:t>
            </a:r>
            <a:r>
              <a:rPr lang="de-DE" dirty="0">
                <a:solidFill>
                  <a:srgbClr val="006EC7"/>
                </a:solidFill>
              </a:rPr>
              <a:t>(GAD-2 ≥ 3)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B99AA79-B0CF-4021-8F33-B761AB3A2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9" y="2403299"/>
            <a:ext cx="5161939" cy="368709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0B143FB-0818-4882-B5F1-7359E2EEFFEE}"/>
              </a:ext>
            </a:extLst>
          </p:cNvPr>
          <p:cNvSpPr txBox="1"/>
          <p:nvPr/>
        </p:nvSpPr>
        <p:spPr>
          <a:xfrm>
            <a:off x="3143773" y="433667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8 %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1B703D6-7673-42A2-B5BD-A3F8A57209A1}"/>
              </a:ext>
            </a:extLst>
          </p:cNvPr>
          <p:cNvSpPr txBox="1"/>
          <p:nvPr/>
        </p:nvSpPr>
        <p:spPr>
          <a:xfrm>
            <a:off x="5150668" y="37826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14 %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E198A9-DF3B-4FC7-9D25-03B29600AC57}"/>
              </a:ext>
            </a:extLst>
          </p:cNvPr>
          <p:cNvSpPr txBox="1"/>
          <p:nvPr/>
        </p:nvSpPr>
        <p:spPr>
          <a:xfrm>
            <a:off x="8296028" y="310451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46 %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B172CC-9BD7-4F26-8208-1E0D420384C2}"/>
              </a:ext>
            </a:extLst>
          </p:cNvPr>
          <p:cNvSpPr txBox="1"/>
          <p:nvPr/>
        </p:nvSpPr>
        <p:spPr>
          <a:xfrm>
            <a:off x="10653272" y="396733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37 %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8CE7AAF-35BA-45AA-905C-EC21E16D6841}"/>
              </a:ext>
            </a:extLst>
          </p:cNvPr>
          <p:cNvSpPr/>
          <p:nvPr/>
        </p:nvSpPr>
        <p:spPr>
          <a:xfrm>
            <a:off x="3599724" y="2371427"/>
            <a:ext cx="988180" cy="2894275"/>
          </a:xfrm>
          <a:prstGeom prst="rect">
            <a:avLst/>
          </a:prstGeom>
          <a:solidFill>
            <a:srgbClr val="E46C0A">
              <a:alpha val="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7829A69-D8B8-4061-A478-3432D042C1DA}"/>
              </a:ext>
            </a:extLst>
          </p:cNvPr>
          <p:cNvSpPr/>
          <p:nvPr/>
        </p:nvSpPr>
        <p:spPr>
          <a:xfrm>
            <a:off x="4588830" y="2375503"/>
            <a:ext cx="619931" cy="2894275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3AC1E4F-ABFE-4871-B99A-DDAC81BF16E2}"/>
              </a:ext>
            </a:extLst>
          </p:cNvPr>
          <p:cNvSpPr/>
          <p:nvPr/>
        </p:nvSpPr>
        <p:spPr>
          <a:xfrm>
            <a:off x="8870443" y="2371426"/>
            <a:ext cx="1181883" cy="2894275"/>
          </a:xfrm>
          <a:prstGeom prst="rect">
            <a:avLst/>
          </a:prstGeom>
          <a:solidFill>
            <a:srgbClr val="E46C0A">
              <a:alpha val="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85EBD5F-46D8-4A0E-A7E4-D1D7A6194CB5}"/>
              </a:ext>
            </a:extLst>
          </p:cNvPr>
          <p:cNvSpPr/>
          <p:nvPr/>
        </p:nvSpPr>
        <p:spPr>
          <a:xfrm>
            <a:off x="10053525" y="2335533"/>
            <a:ext cx="619931" cy="2894275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6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33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Hochfrequente Mental Health Surveillance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333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333" b="0" i="0" u="none" strike="noStrike" kern="1200" cap="none" spc="0" normalizeH="0" baseline="0" noProof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Hochfrequente Mental Health Surveillance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33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15.11.2022</a:t>
            </a:r>
            <a:endParaRPr kumimoji="0" lang="de-DE" sz="1333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ECFC1E8-50C0-4336-B120-68C486B36028}"/>
              </a:ext>
            </a:extLst>
          </p:cNvPr>
          <p:cNvCxnSpPr/>
          <p:nvPr/>
        </p:nvCxnSpPr>
        <p:spPr>
          <a:xfrm>
            <a:off x="1415354" y="2296636"/>
            <a:ext cx="0" cy="3019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5E7FEF0-890F-4F87-9523-ED2BB4D4DB20}"/>
              </a:ext>
            </a:extLst>
          </p:cNvPr>
          <p:cNvCxnSpPr/>
          <p:nvPr/>
        </p:nvCxnSpPr>
        <p:spPr>
          <a:xfrm>
            <a:off x="1415354" y="5316283"/>
            <a:ext cx="7262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77CF13C3-EBEE-4D60-B5E1-49BBA5B8332E}"/>
              </a:ext>
            </a:extLst>
          </p:cNvPr>
          <p:cNvSpPr/>
          <p:nvPr/>
        </p:nvSpPr>
        <p:spPr>
          <a:xfrm>
            <a:off x="1766237" y="4237078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D1CA83-4A89-4201-AE43-EF038B736D27}"/>
              </a:ext>
            </a:extLst>
          </p:cNvPr>
          <p:cNvSpPr/>
          <p:nvPr/>
        </p:nvSpPr>
        <p:spPr>
          <a:xfrm>
            <a:off x="2265966" y="4154676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6971D69-1B80-45DF-993F-517EBCDA7FFF}"/>
              </a:ext>
            </a:extLst>
          </p:cNvPr>
          <p:cNvSpPr/>
          <p:nvPr/>
        </p:nvSpPr>
        <p:spPr>
          <a:xfrm>
            <a:off x="2806460" y="4237078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D1E182E-6E90-4840-AB71-8EE82E607CAF}"/>
              </a:ext>
            </a:extLst>
          </p:cNvPr>
          <p:cNvSpPr/>
          <p:nvPr/>
        </p:nvSpPr>
        <p:spPr>
          <a:xfrm>
            <a:off x="3367027" y="4397461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D78EB14-07EB-45A7-A87F-C0D6A6073094}"/>
              </a:ext>
            </a:extLst>
          </p:cNvPr>
          <p:cNvSpPr/>
          <p:nvPr/>
        </p:nvSpPr>
        <p:spPr>
          <a:xfrm>
            <a:off x="3849039" y="4505555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3053DCA-4F07-4E45-815B-E3CC3293740C}"/>
              </a:ext>
            </a:extLst>
          </p:cNvPr>
          <p:cNvSpPr/>
          <p:nvPr/>
        </p:nvSpPr>
        <p:spPr>
          <a:xfrm>
            <a:off x="4320412" y="4646447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6142640-653A-43A1-96C4-89E92DD3A6A5}"/>
              </a:ext>
            </a:extLst>
          </p:cNvPr>
          <p:cNvSpPr/>
          <p:nvPr/>
        </p:nvSpPr>
        <p:spPr>
          <a:xfrm>
            <a:off x="4818368" y="4375307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E4983A2-69A1-4EEC-B48E-1938F601EC16}"/>
              </a:ext>
            </a:extLst>
          </p:cNvPr>
          <p:cNvSpPr/>
          <p:nvPr/>
        </p:nvSpPr>
        <p:spPr>
          <a:xfrm>
            <a:off x="5236582" y="3887127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210437F-BD07-4642-BB4E-B9DC883D7391}"/>
              </a:ext>
            </a:extLst>
          </p:cNvPr>
          <p:cNvSpPr/>
          <p:nvPr/>
        </p:nvSpPr>
        <p:spPr>
          <a:xfrm>
            <a:off x="5741035" y="3460966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D55F71B-F035-42E4-9EAD-EA7F8730D359}"/>
              </a:ext>
            </a:extLst>
          </p:cNvPr>
          <p:cNvSpPr txBox="1"/>
          <p:nvPr/>
        </p:nvSpPr>
        <p:spPr>
          <a:xfrm rot="16200000">
            <a:off x="-222421" y="3792349"/>
            <a:ext cx="23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Psychische Gesundheit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B47DAFE-8F1C-4F09-8838-C41739A001B6}"/>
              </a:ext>
            </a:extLst>
          </p:cNvPr>
          <p:cNvSpPr txBox="1"/>
          <p:nvPr/>
        </p:nvSpPr>
        <p:spPr>
          <a:xfrm>
            <a:off x="1632456" y="5560061"/>
            <a:ext cx="656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   Feb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Mrz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Apr   Mai   Jun   Jul   Aug   Sept   Okt   Nov   Dez   Jan 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8032A4E-03E2-482A-BA5B-1BCCCD48B0A1}"/>
              </a:ext>
            </a:extLst>
          </p:cNvPr>
          <p:cNvSpPr/>
          <p:nvPr/>
        </p:nvSpPr>
        <p:spPr>
          <a:xfrm>
            <a:off x="6267349" y="3273028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E87D455-5BDC-4BCD-AAE4-0677F4079B5E}"/>
              </a:ext>
            </a:extLst>
          </p:cNvPr>
          <p:cNvSpPr/>
          <p:nvPr/>
        </p:nvSpPr>
        <p:spPr>
          <a:xfrm>
            <a:off x="6823790" y="3210153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13F2AFE-BEFB-4795-8E11-8ABD8F627978}"/>
              </a:ext>
            </a:extLst>
          </p:cNvPr>
          <p:cNvSpPr/>
          <p:nvPr/>
        </p:nvSpPr>
        <p:spPr>
          <a:xfrm>
            <a:off x="7317609" y="3241186"/>
            <a:ext cx="138214" cy="1648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F11074D-D168-47AE-BC6E-BA9154C71F13}"/>
              </a:ext>
            </a:extLst>
          </p:cNvPr>
          <p:cNvSpPr/>
          <p:nvPr/>
        </p:nvSpPr>
        <p:spPr>
          <a:xfrm>
            <a:off x="1904451" y="1700324"/>
            <a:ext cx="1020450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Letzter Vortrag: Daten bis Mitte April 2022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Heute: Daten bis Mitte Oktober 2022</a:t>
            </a:r>
          </a:p>
        </p:txBody>
      </p:sp>
    </p:spTree>
    <p:extLst>
      <p:ext uri="{BB962C8B-B14F-4D97-AF65-F5344CB8AC3E}">
        <p14:creationId xmlns:p14="http://schemas.microsoft.com/office/powerpoint/2010/main" val="42857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29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3" y="460012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Daten und Indikatoren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2E61205-88DB-47DD-BC8C-AC852FC2F7FD}"/>
              </a:ext>
            </a:extLst>
          </p:cNvPr>
          <p:cNvSpPr/>
          <p:nvPr/>
        </p:nvSpPr>
        <p:spPr>
          <a:xfrm>
            <a:off x="9264931" y="4498938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47D81B-E4C1-49F8-A228-C79A33D04E48}"/>
              </a:ext>
            </a:extLst>
          </p:cNvPr>
          <p:cNvSpPr/>
          <p:nvPr/>
        </p:nvSpPr>
        <p:spPr>
          <a:xfrm>
            <a:off x="9275263" y="4815902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D3F85A2-9177-456F-A0B5-B6BA90BFC0D2}"/>
              </a:ext>
            </a:extLst>
          </p:cNvPr>
          <p:cNvSpPr/>
          <p:nvPr/>
        </p:nvSpPr>
        <p:spPr>
          <a:xfrm>
            <a:off x="9180937" y="4498938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34B020F-E709-45A9-9404-2C28B737A67D}"/>
              </a:ext>
            </a:extLst>
          </p:cNvPr>
          <p:cNvSpPr/>
          <p:nvPr/>
        </p:nvSpPr>
        <p:spPr>
          <a:xfrm>
            <a:off x="9191269" y="4815902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AC6980C5-5BEF-411F-BDEB-A169A9614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07016"/>
              </p:ext>
            </p:extLst>
          </p:nvPr>
        </p:nvGraphicFramePr>
        <p:xfrm>
          <a:off x="358983" y="2605041"/>
          <a:ext cx="11305579" cy="2968824"/>
        </p:xfrm>
        <a:graphic>
          <a:graphicData uri="http://schemas.openxmlformats.org/drawingml/2006/table">
            <a:tbl>
              <a:tblPr firstRow="1" lastCol="1" bandRow="1">
                <a:tableStyleId>{BC89EF96-8CEA-46FF-86C4-4CE0E7609802}</a:tableStyleId>
              </a:tblPr>
              <a:tblGrid>
                <a:gridCol w="3058978">
                  <a:extLst>
                    <a:ext uri="{9D8B030D-6E8A-4147-A177-3AD203B41FA5}">
                      <a16:colId xmlns:a16="http://schemas.microsoft.com/office/drawing/2014/main" val="1439113235"/>
                    </a:ext>
                  </a:extLst>
                </a:gridCol>
                <a:gridCol w="2838730">
                  <a:extLst>
                    <a:ext uri="{9D8B030D-6E8A-4147-A177-3AD203B41FA5}">
                      <a16:colId xmlns:a16="http://schemas.microsoft.com/office/drawing/2014/main" val="4234789884"/>
                    </a:ext>
                  </a:extLst>
                </a:gridCol>
                <a:gridCol w="311850">
                  <a:extLst>
                    <a:ext uri="{9D8B030D-6E8A-4147-A177-3AD203B41FA5}">
                      <a16:colId xmlns:a16="http://schemas.microsoft.com/office/drawing/2014/main" val="1607818571"/>
                    </a:ext>
                  </a:extLst>
                </a:gridCol>
                <a:gridCol w="849281">
                  <a:extLst>
                    <a:ext uri="{9D8B030D-6E8A-4147-A177-3AD203B41FA5}">
                      <a16:colId xmlns:a16="http://schemas.microsoft.com/office/drawing/2014/main" val="3460707725"/>
                    </a:ext>
                  </a:extLst>
                </a:gridCol>
                <a:gridCol w="621165">
                  <a:extLst>
                    <a:ext uri="{9D8B030D-6E8A-4147-A177-3AD203B41FA5}">
                      <a16:colId xmlns:a16="http://schemas.microsoft.com/office/drawing/2014/main" val="3994384631"/>
                    </a:ext>
                  </a:extLst>
                </a:gridCol>
                <a:gridCol w="494397">
                  <a:extLst>
                    <a:ext uri="{9D8B030D-6E8A-4147-A177-3AD203B41FA5}">
                      <a16:colId xmlns:a16="http://schemas.microsoft.com/office/drawing/2014/main" val="3075247931"/>
                    </a:ext>
                  </a:extLst>
                </a:gridCol>
                <a:gridCol w="342274">
                  <a:extLst>
                    <a:ext uri="{9D8B030D-6E8A-4147-A177-3AD203B41FA5}">
                      <a16:colId xmlns:a16="http://schemas.microsoft.com/office/drawing/2014/main" val="604829644"/>
                    </a:ext>
                  </a:extLst>
                </a:gridCol>
                <a:gridCol w="405659">
                  <a:extLst>
                    <a:ext uri="{9D8B030D-6E8A-4147-A177-3AD203B41FA5}">
                      <a16:colId xmlns:a16="http://schemas.microsoft.com/office/drawing/2014/main" val="921259841"/>
                    </a:ext>
                  </a:extLst>
                </a:gridCol>
                <a:gridCol w="2383245">
                  <a:extLst>
                    <a:ext uri="{9D8B030D-6E8A-4147-A177-3AD203B41FA5}">
                      <a16:colId xmlns:a16="http://schemas.microsoft.com/office/drawing/2014/main" val="4235269124"/>
                    </a:ext>
                  </a:extLst>
                </a:gridCol>
              </a:tblGrid>
              <a:tr h="28448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GEDA/EHIS 2019-2020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GEDA 2020</a:t>
                      </a: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COVIMO</a:t>
                      </a: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7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GEDA 2021-2023</a:t>
                      </a:r>
                    </a:p>
                  </a:txBody>
                  <a:tcPr marL="0" marR="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427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 Subjektive psychische Gesundheit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Q-Q-2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bg1"/>
                          </a:solidFill>
                        </a:rPr>
                        <a:t>PHQ-8, PHQ-2</a:t>
                      </a:r>
                    </a:p>
                  </a:txBody>
                  <a:tcPr marL="48000" marR="4800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85536"/>
                  </a:ext>
                </a:extLst>
              </a:tr>
              <a:tr h="4083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 Depressive Symptome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rgbClr val="045AA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76918"/>
                  </a:ext>
                </a:extLst>
              </a:tr>
              <a:tr h="365915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</a:t>
                      </a:r>
                      <a:r>
                        <a:rPr lang="de-DE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Angstsymptome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586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(4) Einsamkeit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629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(5) Soziale Unterstützung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OSLO3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026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25711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2BADE189-CA0F-450B-80C7-C5FF95029ADC}"/>
              </a:ext>
            </a:extLst>
          </p:cNvPr>
          <p:cNvSpPr/>
          <p:nvPr/>
        </p:nvSpPr>
        <p:spPr>
          <a:xfrm>
            <a:off x="9360199" y="4754154"/>
            <a:ext cx="144651" cy="3169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CA334FC-15AC-4763-A1A4-5DE8F125A894}"/>
              </a:ext>
            </a:extLst>
          </p:cNvPr>
          <p:cNvSpPr/>
          <p:nvPr/>
        </p:nvSpPr>
        <p:spPr>
          <a:xfrm>
            <a:off x="9370531" y="5071118"/>
            <a:ext cx="144651" cy="1703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7A08C7-AD01-4A74-8D94-8E9CAE42BFF9}"/>
              </a:ext>
            </a:extLst>
          </p:cNvPr>
          <p:cNvSpPr txBox="1"/>
          <p:nvPr/>
        </p:nvSpPr>
        <p:spPr>
          <a:xfrm>
            <a:off x="2952709" y="330456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April 2019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3A9DB9-D947-4A59-94BD-723227A2E884}"/>
              </a:ext>
            </a:extLst>
          </p:cNvPr>
          <p:cNvSpPr txBox="1"/>
          <p:nvPr/>
        </p:nvSpPr>
        <p:spPr>
          <a:xfrm>
            <a:off x="2898414" y="447959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April 2019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4DC8FED-7F01-4A17-83A5-2D4AEBF59BF8}"/>
              </a:ext>
            </a:extLst>
          </p:cNvPr>
          <p:cNvSpPr txBox="1"/>
          <p:nvPr/>
        </p:nvSpPr>
        <p:spPr>
          <a:xfrm>
            <a:off x="7500355" y="296366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März 2021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6156F1-36ED-4474-80BF-6849C9D37F05}"/>
              </a:ext>
            </a:extLst>
          </p:cNvPr>
          <p:cNvSpPr txBox="1"/>
          <p:nvPr/>
        </p:nvSpPr>
        <p:spPr>
          <a:xfrm>
            <a:off x="8856695" y="412317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Juli 2021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649CE04-35B2-451D-8196-98AF2A7D0334}"/>
              </a:ext>
            </a:extLst>
          </p:cNvPr>
          <p:cNvCxnSpPr>
            <a:cxnSpLocks/>
          </p:cNvCxnSpPr>
          <p:nvPr/>
        </p:nvCxnSpPr>
        <p:spPr>
          <a:xfrm>
            <a:off x="9293585" y="4408347"/>
            <a:ext cx="0" cy="504289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40AB6BB-D68B-4BF0-836E-F0BDE6BF985B}"/>
              </a:ext>
            </a:extLst>
          </p:cNvPr>
          <p:cNvCxnSpPr>
            <a:cxnSpLocks/>
          </p:cNvCxnSpPr>
          <p:nvPr/>
        </p:nvCxnSpPr>
        <p:spPr>
          <a:xfrm>
            <a:off x="3443490" y="3629196"/>
            <a:ext cx="0" cy="504289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4327940-0506-4E14-88D1-914F38D34BA5}"/>
              </a:ext>
            </a:extLst>
          </p:cNvPr>
          <p:cNvCxnSpPr>
            <a:cxnSpLocks/>
          </p:cNvCxnSpPr>
          <p:nvPr/>
        </p:nvCxnSpPr>
        <p:spPr>
          <a:xfrm>
            <a:off x="3443490" y="4797560"/>
            <a:ext cx="0" cy="504289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C085AE8-EB8D-4D8C-A3F1-771DBA2BA6C2}"/>
              </a:ext>
            </a:extLst>
          </p:cNvPr>
          <p:cNvCxnSpPr>
            <a:cxnSpLocks/>
          </p:cNvCxnSpPr>
          <p:nvPr/>
        </p:nvCxnSpPr>
        <p:spPr>
          <a:xfrm>
            <a:off x="8029731" y="3237084"/>
            <a:ext cx="0" cy="504289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A7817D8-1B9A-4112-9405-4584A8288A03}"/>
              </a:ext>
            </a:extLst>
          </p:cNvPr>
          <p:cNvCxnSpPr>
            <a:cxnSpLocks/>
          </p:cNvCxnSpPr>
          <p:nvPr/>
        </p:nvCxnSpPr>
        <p:spPr>
          <a:xfrm>
            <a:off x="8029731" y="3993782"/>
            <a:ext cx="0" cy="504289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AFBD5976-4AC4-4C5E-9946-0016E84919F3}"/>
              </a:ext>
            </a:extLst>
          </p:cNvPr>
          <p:cNvSpPr/>
          <p:nvPr/>
        </p:nvSpPr>
        <p:spPr>
          <a:xfrm>
            <a:off x="541863" y="1146986"/>
            <a:ext cx="10411464" cy="10496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B4978FD-1D1A-47AD-92DF-65EB2B388C2C}"/>
              </a:ext>
            </a:extLst>
          </p:cNvPr>
          <p:cNvSpPr txBox="1"/>
          <p:nvPr/>
        </p:nvSpPr>
        <p:spPr>
          <a:xfrm>
            <a:off x="606997" y="1243135"/>
            <a:ext cx="10514592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Monatliche, repräsentative Daten aus Telefoninterviews mit jeweils ca. </a:t>
            </a:r>
            <a:r>
              <a:rPr lang="de-DE" sz="2000" b="1" dirty="0">
                <a:solidFill>
                  <a:schemeClr val="tx2"/>
                </a:solidFill>
              </a:rPr>
              <a:t>n = 1.000 </a:t>
            </a:r>
            <a:r>
              <a:rPr lang="de-DE" sz="2000" dirty="0">
                <a:solidFill>
                  <a:schemeClr val="tx2"/>
                </a:solidFill>
              </a:rPr>
              <a:t>Erwachsenen, ab 2022 ca. </a:t>
            </a:r>
            <a:r>
              <a:rPr lang="de-DE" sz="2000" b="1" dirty="0">
                <a:solidFill>
                  <a:schemeClr val="tx2"/>
                </a:solidFill>
              </a:rPr>
              <a:t>n = 3.000 </a:t>
            </a:r>
            <a:r>
              <a:rPr lang="de-DE" sz="2000" dirty="0">
                <a:solidFill>
                  <a:schemeClr val="tx2"/>
                </a:solidFill>
              </a:rPr>
              <a:t>aus Studien GEDA und COVIMO</a:t>
            </a:r>
          </a:p>
          <a:p>
            <a:endParaRPr lang="de-DE" sz="1350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7A99103-9749-4F27-8D0E-32076656E6BD}"/>
              </a:ext>
            </a:extLst>
          </p:cNvPr>
          <p:cNvSpPr/>
          <p:nvPr/>
        </p:nvSpPr>
        <p:spPr>
          <a:xfrm>
            <a:off x="11393350" y="2556944"/>
            <a:ext cx="439667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7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  <p:bldP spid="14" grpId="0"/>
      <p:bldP spid="15" grpId="0"/>
      <p:bldP spid="6" grpId="0"/>
      <p:bldP spid="17" grpId="0"/>
      <p:bldP spid="21" grpId="0"/>
      <p:bldP spid="2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636234"/>
            <a:ext cx="10644861" cy="374747"/>
          </a:xfrm>
        </p:spPr>
        <p:txBody>
          <a:bodyPr/>
          <a:lstStyle/>
          <a:p>
            <a:r>
              <a:rPr lang="de-DE" sz="2800" dirty="0"/>
              <a:t>Mental Health Surveillance: </a:t>
            </a:r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Datenauswertung</a:t>
            </a: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D37BBAF-FB92-4A4A-BE4B-3F1F191D68D3}"/>
              </a:ext>
            </a:extLst>
          </p:cNvPr>
          <p:cNvSpPr/>
          <p:nvPr/>
        </p:nvSpPr>
        <p:spPr>
          <a:xfrm>
            <a:off x="1349502" y="3591727"/>
            <a:ext cx="1046736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Gleitende Drei-Monats-Schätzungen -&gt; graphische Zeitreihen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 err="1">
                <a:solidFill>
                  <a:prstClr val="black"/>
                </a:solidFill>
              </a:rPr>
              <a:t>Predictive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Margins</a:t>
            </a:r>
            <a:r>
              <a:rPr lang="de-DE" sz="2000" dirty="0">
                <a:solidFill>
                  <a:prstClr val="black"/>
                </a:solidFill>
              </a:rPr>
              <a:t> aus linearen und logistischen Regressionen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Gewichtet nach Alter, Geschlecht, Bildung und Region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Standardisiert nach Alter, Geschlecht und Bildung (Mikrozensus 2018)</a:t>
            </a:r>
          </a:p>
          <a:p>
            <a:pPr marL="257175" indent="-257175"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  <a:buFont typeface="Wingdings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</a:rPr>
              <a:t>Kurven: </a:t>
            </a:r>
            <a:r>
              <a:rPr lang="en-US" sz="2000" dirty="0">
                <a:solidFill>
                  <a:prstClr val="black"/>
                </a:solidFill>
              </a:rPr>
              <a:t>Generalized Additive Models </a:t>
            </a:r>
            <a:r>
              <a:rPr lang="en-US" sz="2000" dirty="0" err="1">
                <a:solidFill>
                  <a:prstClr val="black"/>
                </a:solidFill>
              </a:rPr>
              <a:t>mit</a:t>
            </a:r>
            <a:r>
              <a:rPr lang="en-US" sz="2000" dirty="0">
                <a:solidFill>
                  <a:prstClr val="black"/>
                </a:solidFill>
              </a:rPr>
              <a:t> Smoothing Splines </a:t>
            </a:r>
          </a:p>
          <a:p>
            <a:pPr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ts val="329"/>
              </a:spcBef>
              <a:spcAft>
                <a:spcPct val="0"/>
              </a:spcAft>
              <a:buClr>
                <a:srgbClr val="006EC7"/>
              </a:buClr>
            </a:pPr>
            <a:r>
              <a:rPr lang="de-DE" sz="2000" b="1" dirty="0">
                <a:solidFill>
                  <a:schemeClr val="tx2"/>
                </a:solidFill>
              </a:rPr>
              <a:t>Graphische Auswertung, teilweise statistische Vergleiche zwischen Zeitfenstern</a:t>
            </a:r>
            <a:endParaRPr lang="de-DE" sz="1050" b="1" dirty="0">
              <a:solidFill>
                <a:prstClr val="black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E999242-ECDC-4A4A-A13C-6A1E90C1C3EB}"/>
              </a:ext>
            </a:extLst>
          </p:cNvPr>
          <p:cNvCxnSpPr>
            <a:cxnSpLocks/>
          </p:cNvCxnSpPr>
          <p:nvPr/>
        </p:nvCxnSpPr>
        <p:spPr>
          <a:xfrm flipH="1">
            <a:off x="1801434" y="1483761"/>
            <a:ext cx="19920" cy="1935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D5A0618-3EDB-4AE2-B50C-5589A28F9573}"/>
              </a:ext>
            </a:extLst>
          </p:cNvPr>
          <p:cNvCxnSpPr/>
          <p:nvPr/>
        </p:nvCxnSpPr>
        <p:spPr>
          <a:xfrm>
            <a:off x="1801434" y="3419323"/>
            <a:ext cx="7262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1BCA98E4-0E4E-4F74-8126-A64165B2E725}"/>
              </a:ext>
            </a:extLst>
          </p:cNvPr>
          <p:cNvSpPr/>
          <p:nvPr/>
        </p:nvSpPr>
        <p:spPr>
          <a:xfrm>
            <a:off x="4573343" y="1910168"/>
            <a:ext cx="138214" cy="1648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37384A0-4A65-4FC2-9518-BC34CF7563CB}"/>
              </a:ext>
            </a:extLst>
          </p:cNvPr>
          <p:cNvSpPr/>
          <p:nvPr/>
        </p:nvSpPr>
        <p:spPr>
          <a:xfrm>
            <a:off x="3461509" y="2272674"/>
            <a:ext cx="138214" cy="1648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3F5EEB0-9E4C-498F-9758-23BF40249325}"/>
              </a:ext>
            </a:extLst>
          </p:cNvPr>
          <p:cNvSpPr txBox="1"/>
          <p:nvPr/>
        </p:nvSpPr>
        <p:spPr>
          <a:xfrm rot="16200000">
            <a:off x="229995" y="2238907"/>
            <a:ext cx="23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Psychische Gesundheit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8C46246-CEC0-4DE5-8DFD-1D4F1985EA91}"/>
              </a:ext>
            </a:extLst>
          </p:cNvPr>
          <p:cNvSpPr/>
          <p:nvPr/>
        </p:nvSpPr>
        <p:spPr>
          <a:xfrm>
            <a:off x="2422602" y="2902559"/>
            <a:ext cx="138214" cy="1648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255C11C-0F57-4055-A847-AE215A59977B}"/>
              </a:ext>
            </a:extLst>
          </p:cNvPr>
          <p:cNvSpPr/>
          <p:nvPr/>
        </p:nvSpPr>
        <p:spPr>
          <a:xfrm>
            <a:off x="5604051" y="1891102"/>
            <a:ext cx="138214" cy="1648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17EA5CB-F028-4D39-B0EE-85F3932178B8}"/>
              </a:ext>
            </a:extLst>
          </p:cNvPr>
          <p:cNvSpPr/>
          <p:nvPr/>
        </p:nvSpPr>
        <p:spPr>
          <a:xfrm>
            <a:off x="6743390" y="1429804"/>
            <a:ext cx="138214" cy="1648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F28E7E98-4388-42AF-A3C9-10B6B28EFDEF}"/>
              </a:ext>
            </a:extLst>
          </p:cNvPr>
          <p:cNvSpPr/>
          <p:nvPr/>
        </p:nvSpPr>
        <p:spPr>
          <a:xfrm>
            <a:off x="1821354" y="1686639"/>
            <a:ext cx="5279010" cy="1150070"/>
          </a:xfrm>
          <a:custGeom>
            <a:avLst/>
            <a:gdLst>
              <a:gd name="connsiteX0" fmla="*/ 0 w 5279010"/>
              <a:gd name="connsiteY0" fmla="*/ 1102936 h 1150070"/>
              <a:gd name="connsiteX1" fmla="*/ 75414 w 5279010"/>
              <a:gd name="connsiteY1" fmla="*/ 1112363 h 1150070"/>
              <a:gd name="connsiteX2" fmla="*/ 131975 w 5279010"/>
              <a:gd name="connsiteY2" fmla="*/ 1131217 h 1150070"/>
              <a:gd name="connsiteX3" fmla="*/ 197962 w 5279010"/>
              <a:gd name="connsiteY3" fmla="*/ 1150070 h 1150070"/>
              <a:gd name="connsiteX4" fmla="*/ 707010 w 5279010"/>
              <a:gd name="connsiteY4" fmla="*/ 1140644 h 1150070"/>
              <a:gd name="connsiteX5" fmla="*/ 763571 w 5279010"/>
              <a:gd name="connsiteY5" fmla="*/ 1131217 h 1150070"/>
              <a:gd name="connsiteX6" fmla="*/ 829558 w 5279010"/>
              <a:gd name="connsiteY6" fmla="*/ 1112363 h 1150070"/>
              <a:gd name="connsiteX7" fmla="*/ 1008668 w 5279010"/>
              <a:gd name="connsiteY7" fmla="*/ 1084083 h 1150070"/>
              <a:gd name="connsiteX8" fmla="*/ 1084082 w 5279010"/>
              <a:gd name="connsiteY8" fmla="*/ 1055802 h 1150070"/>
              <a:gd name="connsiteX9" fmla="*/ 1131216 w 5279010"/>
              <a:gd name="connsiteY9" fmla="*/ 1046376 h 1150070"/>
              <a:gd name="connsiteX10" fmla="*/ 1159497 w 5279010"/>
              <a:gd name="connsiteY10" fmla="*/ 1036949 h 1150070"/>
              <a:gd name="connsiteX11" fmla="*/ 1234911 w 5279010"/>
              <a:gd name="connsiteY11" fmla="*/ 1008668 h 1150070"/>
              <a:gd name="connsiteX12" fmla="*/ 1263191 w 5279010"/>
              <a:gd name="connsiteY12" fmla="*/ 989815 h 1150070"/>
              <a:gd name="connsiteX13" fmla="*/ 1300899 w 5279010"/>
              <a:gd name="connsiteY13" fmla="*/ 970961 h 1150070"/>
              <a:gd name="connsiteX14" fmla="*/ 1451727 w 5279010"/>
              <a:gd name="connsiteY14" fmla="*/ 942681 h 1150070"/>
              <a:gd name="connsiteX15" fmla="*/ 1508288 w 5279010"/>
              <a:gd name="connsiteY15" fmla="*/ 923827 h 1150070"/>
              <a:gd name="connsiteX16" fmla="*/ 1536569 w 5279010"/>
              <a:gd name="connsiteY16" fmla="*/ 904974 h 1150070"/>
              <a:gd name="connsiteX17" fmla="*/ 1687398 w 5279010"/>
              <a:gd name="connsiteY17" fmla="*/ 886120 h 1150070"/>
              <a:gd name="connsiteX18" fmla="*/ 1762812 w 5279010"/>
              <a:gd name="connsiteY18" fmla="*/ 857840 h 1150070"/>
              <a:gd name="connsiteX19" fmla="*/ 1809946 w 5279010"/>
              <a:gd name="connsiteY19" fmla="*/ 820132 h 1150070"/>
              <a:gd name="connsiteX20" fmla="*/ 1885360 w 5279010"/>
              <a:gd name="connsiteY20" fmla="*/ 782425 h 1150070"/>
              <a:gd name="connsiteX21" fmla="*/ 1913641 w 5279010"/>
              <a:gd name="connsiteY21" fmla="*/ 763571 h 1150070"/>
              <a:gd name="connsiteX22" fmla="*/ 1989055 w 5279010"/>
              <a:gd name="connsiteY22" fmla="*/ 735291 h 1150070"/>
              <a:gd name="connsiteX23" fmla="*/ 2045616 w 5279010"/>
              <a:gd name="connsiteY23" fmla="*/ 707011 h 1150070"/>
              <a:gd name="connsiteX24" fmla="*/ 2102177 w 5279010"/>
              <a:gd name="connsiteY24" fmla="*/ 688157 h 1150070"/>
              <a:gd name="connsiteX25" fmla="*/ 2205872 w 5279010"/>
              <a:gd name="connsiteY25" fmla="*/ 650450 h 1150070"/>
              <a:gd name="connsiteX26" fmla="*/ 2271859 w 5279010"/>
              <a:gd name="connsiteY26" fmla="*/ 612743 h 1150070"/>
              <a:gd name="connsiteX27" fmla="*/ 2318993 w 5279010"/>
              <a:gd name="connsiteY27" fmla="*/ 603316 h 1150070"/>
              <a:gd name="connsiteX28" fmla="*/ 2375554 w 5279010"/>
              <a:gd name="connsiteY28" fmla="*/ 575035 h 1150070"/>
              <a:gd name="connsiteX29" fmla="*/ 2422688 w 5279010"/>
              <a:gd name="connsiteY29" fmla="*/ 546755 h 1150070"/>
              <a:gd name="connsiteX30" fmla="*/ 2450969 w 5279010"/>
              <a:gd name="connsiteY30" fmla="*/ 527901 h 1150070"/>
              <a:gd name="connsiteX31" fmla="*/ 2516956 w 5279010"/>
              <a:gd name="connsiteY31" fmla="*/ 518475 h 1150070"/>
              <a:gd name="connsiteX32" fmla="*/ 2582944 w 5279010"/>
              <a:gd name="connsiteY32" fmla="*/ 480767 h 1150070"/>
              <a:gd name="connsiteX33" fmla="*/ 2658358 w 5279010"/>
              <a:gd name="connsiteY33" fmla="*/ 461914 h 1150070"/>
              <a:gd name="connsiteX34" fmla="*/ 2677212 w 5279010"/>
              <a:gd name="connsiteY34" fmla="*/ 433633 h 1150070"/>
              <a:gd name="connsiteX35" fmla="*/ 2771480 w 5279010"/>
              <a:gd name="connsiteY35" fmla="*/ 386499 h 1150070"/>
              <a:gd name="connsiteX36" fmla="*/ 2799760 w 5279010"/>
              <a:gd name="connsiteY36" fmla="*/ 367646 h 1150070"/>
              <a:gd name="connsiteX37" fmla="*/ 2828041 w 5279010"/>
              <a:gd name="connsiteY37" fmla="*/ 358219 h 1150070"/>
              <a:gd name="connsiteX38" fmla="*/ 2884602 w 5279010"/>
              <a:gd name="connsiteY38" fmla="*/ 311085 h 1150070"/>
              <a:gd name="connsiteX39" fmla="*/ 3007150 w 5279010"/>
              <a:gd name="connsiteY39" fmla="*/ 273378 h 1150070"/>
              <a:gd name="connsiteX40" fmla="*/ 3044857 w 5279010"/>
              <a:gd name="connsiteY40" fmla="*/ 245097 h 1150070"/>
              <a:gd name="connsiteX41" fmla="*/ 3195686 w 5279010"/>
              <a:gd name="connsiteY41" fmla="*/ 207390 h 1150070"/>
              <a:gd name="connsiteX42" fmla="*/ 3223967 w 5279010"/>
              <a:gd name="connsiteY42" fmla="*/ 188536 h 1150070"/>
              <a:gd name="connsiteX43" fmla="*/ 3299381 w 5279010"/>
              <a:gd name="connsiteY43" fmla="*/ 169683 h 1150070"/>
              <a:gd name="connsiteX44" fmla="*/ 3365369 w 5279010"/>
              <a:gd name="connsiteY44" fmla="*/ 131976 h 1150070"/>
              <a:gd name="connsiteX45" fmla="*/ 3421930 w 5279010"/>
              <a:gd name="connsiteY45" fmla="*/ 122549 h 1150070"/>
              <a:gd name="connsiteX46" fmla="*/ 3469064 w 5279010"/>
              <a:gd name="connsiteY46" fmla="*/ 113122 h 1150070"/>
              <a:gd name="connsiteX47" fmla="*/ 3516198 w 5279010"/>
              <a:gd name="connsiteY47" fmla="*/ 94268 h 1150070"/>
              <a:gd name="connsiteX48" fmla="*/ 3572758 w 5279010"/>
              <a:gd name="connsiteY48" fmla="*/ 84842 h 1150070"/>
              <a:gd name="connsiteX49" fmla="*/ 3742441 w 5279010"/>
              <a:gd name="connsiteY49" fmla="*/ 65988 h 1150070"/>
              <a:gd name="connsiteX50" fmla="*/ 3827282 w 5279010"/>
              <a:gd name="connsiteY50" fmla="*/ 47134 h 1150070"/>
              <a:gd name="connsiteX51" fmla="*/ 4157220 w 5279010"/>
              <a:gd name="connsiteY51" fmla="*/ 28281 h 1150070"/>
              <a:gd name="connsiteX52" fmla="*/ 4289195 w 5279010"/>
              <a:gd name="connsiteY52" fmla="*/ 18854 h 1150070"/>
              <a:gd name="connsiteX53" fmla="*/ 4392890 w 5279010"/>
              <a:gd name="connsiteY53" fmla="*/ 0 h 1150070"/>
              <a:gd name="connsiteX54" fmla="*/ 4949072 w 5279010"/>
              <a:gd name="connsiteY54" fmla="*/ 9427 h 1150070"/>
              <a:gd name="connsiteX55" fmla="*/ 5071620 w 5279010"/>
              <a:gd name="connsiteY55" fmla="*/ 18854 h 1150070"/>
              <a:gd name="connsiteX56" fmla="*/ 5137608 w 5279010"/>
              <a:gd name="connsiteY56" fmla="*/ 28281 h 1150070"/>
              <a:gd name="connsiteX57" fmla="*/ 5279010 w 5279010"/>
              <a:gd name="connsiteY57" fmla="*/ 28281 h 115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79010" h="1150070">
                <a:moveTo>
                  <a:pt x="0" y="1102936"/>
                </a:moveTo>
                <a:cubicBezTo>
                  <a:pt x="25138" y="1106078"/>
                  <a:pt x="50643" y="1107055"/>
                  <a:pt x="75414" y="1112363"/>
                </a:cubicBezTo>
                <a:cubicBezTo>
                  <a:pt x="94846" y="1116527"/>
                  <a:pt x="112695" y="1126397"/>
                  <a:pt x="131975" y="1131217"/>
                </a:cubicBezTo>
                <a:cubicBezTo>
                  <a:pt x="179322" y="1143054"/>
                  <a:pt x="157391" y="1136547"/>
                  <a:pt x="197962" y="1150070"/>
                </a:cubicBezTo>
                <a:lnTo>
                  <a:pt x="707010" y="1140644"/>
                </a:lnTo>
                <a:cubicBezTo>
                  <a:pt x="726113" y="1140007"/>
                  <a:pt x="744912" y="1135363"/>
                  <a:pt x="763571" y="1131217"/>
                </a:cubicBezTo>
                <a:cubicBezTo>
                  <a:pt x="925295" y="1095278"/>
                  <a:pt x="624246" y="1153426"/>
                  <a:pt x="829558" y="1112363"/>
                </a:cubicBezTo>
                <a:cubicBezTo>
                  <a:pt x="888866" y="1100501"/>
                  <a:pt x="949360" y="1095945"/>
                  <a:pt x="1008668" y="1084083"/>
                </a:cubicBezTo>
                <a:cubicBezTo>
                  <a:pt x="1097572" y="1066302"/>
                  <a:pt x="994043" y="1085815"/>
                  <a:pt x="1084082" y="1055802"/>
                </a:cubicBezTo>
                <a:cubicBezTo>
                  <a:pt x="1099282" y="1050735"/>
                  <a:pt x="1115672" y="1050262"/>
                  <a:pt x="1131216" y="1046376"/>
                </a:cubicBezTo>
                <a:cubicBezTo>
                  <a:pt x="1140856" y="1043966"/>
                  <a:pt x="1150070" y="1040091"/>
                  <a:pt x="1159497" y="1036949"/>
                </a:cubicBezTo>
                <a:cubicBezTo>
                  <a:pt x="1225816" y="992735"/>
                  <a:pt x="1141726" y="1043612"/>
                  <a:pt x="1234911" y="1008668"/>
                </a:cubicBezTo>
                <a:cubicBezTo>
                  <a:pt x="1245519" y="1004690"/>
                  <a:pt x="1253354" y="995436"/>
                  <a:pt x="1263191" y="989815"/>
                </a:cubicBezTo>
                <a:cubicBezTo>
                  <a:pt x="1275392" y="982843"/>
                  <a:pt x="1287851" y="976180"/>
                  <a:pt x="1300899" y="970961"/>
                </a:cubicBezTo>
                <a:cubicBezTo>
                  <a:pt x="1368190" y="944045"/>
                  <a:pt x="1368238" y="951030"/>
                  <a:pt x="1451727" y="942681"/>
                </a:cubicBezTo>
                <a:cubicBezTo>
                  <a:pt x="1470581" y="936396"/>
                  <a:pt x="1491752" y="934850"/>
                  <a:pt x="1508288" y="923827"/>
                </a:cubicBezTo>
                <a:cubicBezTo>
                  <a:pt x="1517715" y="917543"/>
                  <a:pt x="1525821" y="908557"/>
                  <a:pt x="1536569" y="904974"/>
                </a:cubicBezTo>
                <a:cubicBezTo>
                  <a:pt x="1561631" y="896620"/>
                  <a:pt x="1677619" y="887098"/>
                  <a:pt x="1687398" y="886120"/>
                </a:cubicBezTo>
                <a:cubicBezTo>
                  <a:pt x="1803135" y="808959"/>
                  <a:pt x="1599739" y="939377"/>
                  <a:pt x="1762812" y="857840"/>
                </a:cubicBezTo>
                <a:cubicBezTo>
                  <a:pt x="1780808" y="848842"/>
                  <a:pt x="1792810" y="830677"/>
                  <a:pt x="1809946" y="820132"/>
                </a:cubicBezTo>
                <a:cubicBezTo>
                  <a:pt x="1833882" y="805402"/>
                  <a:pt x="1861975" y="798015"/>
                  <a:pt x="1885360" y="782425"/>
                </a:cubicBezTo>
                <a:cubicBezTo>
                  <a:pt x="1894787" y="776140"/>
                  <a:pt x="1903804" y="769192"/>
                  <a:pt x="1913641" y="763571"/>
                </a:cubicBezTo>
                <a:cubicBezTo>
                  <a:pt x="1991117" y="719299"/>
                  <a:pt x="1911733" y="766220"/>
                  <a:pt x="1989055" y="735291"/>
                </a:cubicBezTo>
                <a:cubicBezTo>
                  <a:pt x="2008626" y="727463"/>
                  <a:pt x="2026158" y="715118"/>
                  <a:pt x="2045616" y="707011"/>
                </a:cubicBezTo>
                <a:cubicBezTo>
                  <a:pt x="2063961" y="699367"/>
                  <a:pt x="2083461" y="694841"/>
                  <a:pt x="2102177" y="688157"/>
                </a:cubicBezTo>
                <a:cubicBezTo>
                  <a:pt x="2250419" y="635213"/>
                  <a:pt x="2128610" y="676204"/>
                  <a:pt x="2205872" y="650450"/>
                </a:cubicBezTo>
                <a:cubicBezTo>
                  <a:pt x="2226562" y="636656"/>
                  <a:pt x="2247935" y="620717"/>
                  <a:pt x="2271859" y="612743"/>
                </a:cubicBezTo>
                <a:cubicBezTo>
                  <a:pt x="2287059" y="607676"/>
                  <a:pt x="2303282" y="606458"/>
                  <a:pt x="2318993" y="603316"/>
                </a:cubicBezTo>
                <a:cubicBezTo>
                  <a:pt x="2400039" y="549285"/>
                  <a:pt x="2297500" y="614062"/>
                  <a:pt x="2375554" y="575035"/>
                </a:cubicBezTo>
                <a:cubicBezTo>
                  <a:pt x="2391942" y="566841"/>
                  <a:pt x="2407151" y="556466"/>
                  <a:pt x="2422688" y="546755"/>
                </a:cubicBezTo>
                <a:cubicBezTo>
                  <a:pt x="2432296" y="540750"/>
                  <a:pt x="2440117" y="531157"/>
                  <a:pt x="2450969" y="527901"/>
                </a:cubicBezTo>
                <a:cubicBezTo>
                  <a:pt x="2472251" y="521517"/>
                  <a:pt x="2494960" y="521617"/>
                  <a:pt x="2516956" y="518475"/>
                </a:cubicBezTo>
                <a:cubicBezTo>
                  <a:pt x="2538952" y="505906"/>
                  <a:pt x="2560285" y="492097"/>
                  <a:pt x="2582944" y="480767"/>
                </a:cubicBezTo>
                <a:cubicBezTo>
                  <a:pt x="2602265" y="471107"/>
                  <a:pt x="2640437" y="465498"/>
                  <a:pt x="2658358" y="461914"/>
                </a:cubicBezTo>
                <a:cubicBezTo>
                  <a:pt x="2664643" y="452487"/>
                  <a:pt x="2668685" y="441094"/>
                  <a:pt x="2677212" y="433633"/>
                </a:cubicBezTo>
                <a:cubicBezTo>
                  <a:pt x="2722105" y="394352"/>
                  <a:pt x="2724625" y="398213"/>
                  <a:pt x="2771480" y="386499"/>
                </a:cubicBezTo>
                <a:cubicBezTo>
                  <a:pt x="2780907" y="380215"/>
                  <a:pt x="2789627" y="372713"/>
                  <a:pt x="2799760" y="367646"/>
                </a:cubicBezTo>
                <a:cubicBezTo>
                  <a:pt x="2808648" y="363202"/>
                  <a:pt x="2819773" y="363731"/>
                  <a:pt x="2828041" y="358219"/>
                </a:cubicBezTo>
                <a:cubicBezTo>
                  <a:pt x="2848461" y="344606"/>
                  <a:pt x="2862947" y="322634"/>
                  <a:pt x="2884602" y="311085"/>
                </a:cubicBezTo>
                <a:cubicBezTo>
                  <a:pt x="2913177" y="295845"/>
                  <a:pt x="2970318" y="282585"/>
                  <a:pt x="3007150" y="273378"/>
                </a:cubicBezTo>
                <a:cubicBezTo>
                  <a:pt x="3019719" y="263951"/>
                  <a:pt x="3030592" y="251681"/>
                  <a:pt x="3044857" y="245097"/>
                </a:cubicBezTo>
                <a:cubicBezTo>
                  <a:pt x="3108163" y="215879"/>
                  <a:pt x="3131951" y="216495"/>
                  <a:pt x="3195686" y="207390"/>
                </a:cubicBezTo>
                <a:cubicBezTo>
                  <a:pt x="3205113" y="201105"/>
                  <a:pt x="3213359" y="192514"/>
                  <a:pt x="3223967" y="188536"/>
                </a:cubicBezTo>
                <a:cubicBezTo>
                  <a:pt x="3267005" y="172397"/>
                  <a:pt x="3264484" y="187132"/>
                  <a:pt x="3299381" y="169683"/>
                </a:cubicBezTo>
                <a:cubicBezTo>
                  <a:pt x="3322040" y="158353"/>
                  <a:pt x="3341724" y="141070"/>
                  <a:pt x="3365369" y="131976"/>
                </a:cubicBezTo>
                <a:cubicBezTo>
                  <a:pt x="3383209" y="125115"/>
                  <a:pt x="3403125" y="125968"/>
                  <a:pt x="3421930" y="122549"/>
                </a:cubicBezTo>
                <a:cubicBezTo>
                  <a:pt x="3437694" y="119683"/>
                  <a:pt x="3453717" y="117726"/>
                  <a:pt x="3469064" y="113122"/>
                </a:cubicBezTo>
                <a:cubicBezTo>
                  <a:pt x="3485272" y="108259"/>
                  <a:pt x="3499873" y="98720"/>
                  <a:pt x="3516198" y="94268"/>
                </a:cubicBezTo>
                <a:cubicBezTo>
                  <a:pt x="3534638" y="89239"/>
                  <a:pt x="3553837" y="87545"/>
                  <a:pt x="3572758" y="84842"/>
                </a:cubicBezTo>
                <a:cubicBezTo>
                  <a:pt x="3635037" y="75945"/>
                  <a:pt x="3678399" y="72392"/>
                  <a:pt x="3742441" y="65988"/>
                </a:cubicBezTo>
                <a:cubicBezTo>
                  <a:pt x="3770721" y="59703"/>
                  <a:pt x="3798431" y="49757"/>
                  <a:pt x="3827282" y="47134"/>
                </a:cubicBezTo>
                <a:cubicBezTo>
                  <a:pt x="3936988" y="37161"/>
                  <a:pt x="4047341" y="36130"/>
                  <a:pt x="4157220" y="28281"/>
                </a:cubicBezTo>
                <a:lnTo>
                  <a:pt x="4289195" y="18854"/>
                </a:lnTo>
                <a:cubicBezTo>
                  <a:pt x="4323760" y="12569"/>
                  <a:pt x="4357762" y="502"/>
                  <a:pt x="4392890" y="0"/>
                </a:cubicBezTo>
                <a:lnTo>
                  <a:pt x="4949072" y="9427"/>
                </a:lnTo>
                <a:cubicBezTo>
                  <a:pt x="4990026" y="10565"/>
                  <a:pt x="5030853" y="14777"/>
                  <a:pt x="5071620" y="18854"/>
                </a:cubicBezTo>
                <a:cubicBezTo>
                  <a:pt x="5093729" y="21065"/>
                  <a:pt x="5115412" y="27272"/>
                  <a:pt x="5137608" y="28281"/>
                </a:cubicBezTo>
                <a:cubicBezTo>
                  <a:pt x="5184693" y="30421"/>
                  <a:pt x="5231876" y="28281"/>
                  <a:pt x="5279010" y="2828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9CE557-6658-4F34-926D-E845D6F4CFC4}"/>
              </a:ext>
            </a:extLst>
          </p:cNvPr>
          <p:cNvSpPr txBox="1"/>
          <p:nvPr/>
        </p:nvSpPr>
        <p:spPr>
          <a:xfrm>
            <a:off x="1781515" y="2363312"/>
            <a:ext cx="18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zentriert: Jan/Feb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16A6997-6629-47B6-895F-E20538DB6162}"/>
              </a:ext>
            </a:extLst>
          </p:cNvPr>
          <p:cNvSpPr txBox="1"/>
          <p:nvPr/>
        </p:nvSpPr>
        <p:spPr>
          <a:xfrm>
            <a:off x="4126132" y="155309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Mrz</a:t>
            </a:r>
            <a:r>
              <a:rPr lang="de-DE" dirty="0"/>
              <a:t>/Apr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F2D378-B41F-4AE8-8B1C-1D1F0DC6BE86}"/>
              </a:ext>
            </a:extLst>
          </p:cNvPr>
          <p:cNvSpPr txBox="1"/>
          <p:nvPr/>
        </p:nvSpPr>
        <p:spPr>
          <a:xfrm>
            <a:off x="5188089" y="132529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Apr/Mai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F3C30D1-353A-4F2A-8D36-C7A1F46AC10E}"/>
              </a:ext>
            </a:extLst>
          </p:cNvPr>
          <p:cNvSpPr txBox="1"/>
          <p:nvPr/>
        </p:nvSpPr>
        <p:spPr>
          <a:xfrm>
            <a:off x="3079542" y="1902810"/>
            <a:ext cx="98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Feb/</a:t>
            </a:r>
            <a:r>
              <a:rPr lang="de-DE" dirty="0" err="1"/>
              <a:t>Mrz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205D212-AEB8-4505-8DAC-94809C5D1D86}"/>
              </a:ext>
            </a:extLst>
          </p:cNvPr>
          <p:cNvSpPr txBox="1"/>
          <p:nvPr/>
        </p:nvSpPr>
        <p:spPr>
          <a:xfrm>
            <a:off x="6430910" y="1771285"/>
            <a:ext cx="94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Mai/Jun</a:t>
            </a:r>
          </a:p>
        </p:txBody>
      </p:sp>
    </p:spTree>
    <p:extLst>
      <p:ext uri="{BB962C8B-B14F-4D97-AF65-F5344CB8AC3E}">
        <p14:creationId xmlns:p14="http://schemas.microsoft.com/office/powerpoint/2010/main" val="4500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785787" cy="743793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zum psychischen Gesundheitszustand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43D5A4F-7F8C-41AA-B0A6-65B800701532}"/>
              </a:ext>
            </a:extLst>
          </p:cNvPr>
          <p:cNvSpPr txBox="1"/>
          <p:nvPr/>
        </p:nvSpPr>
        <p:spPr>
          <a:xfrm>
            <a:off x="6551915" y="1691158"/>
            <a:ext cx="487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Depressive Symptome </a:t>
            </a:r>
            <a:r>
              <a:rPr lang="de-DE" dirty="0">
                <a:solidFill>
                  <a:srgbClr val="006EC7"/>
                </a:solidFill>
              </a:rPr>
              <a:t>(PHQ-2 ≥ 3)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585261" y="1295666"/>
            <a:ext cx="5510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Zunehmend besorgniserregende Entwicklungen: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9C0550-A393-4683-AB53-A6F83097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460" y="2126336"/>
            <a:ext cx="5193837" cy="37098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0E95AA-B937-40E5-8A58-A8B218B1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4" y="2090694"/>
            <a:ext cx="5193837" cy="370988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2B6114B-EED0-41F3-9B37-A8B6F3614E31}"/>
              </a:ext>
            </a:extLst>
          </p:cNvPr>
          <p:cNvSpPr txBox="1"/>
          <p:nvPr/>
        </p:nvSpPr>
        <p:spPr>
          <a:xfrm>
            <a:off x="753102" y="1686617"/>
            <a:ext cx="5310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Depressive Symptome </a:t>
            </a:r>
            <a:r>
              <a:rPr lang="de-DE" dirty="0">
                <a:solidFill>
                  <a:srgbClr val="006EC7"/>
                </a:solidFill>
              </a:rPr>
              <a:t>(MW PHQ-2-Score, Range 0-6)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80B840-CBA4-4A24-B2CD-0351521D6208}"/>
              </a:ext>
            </a:extLst>
          </p:cNvPr>
          <p:cNvSpPr txBox="1"/>
          <p:nvPr/>
        </p:nvSpPr>
        <p:spPr>
          <a:xfrm>
            <a:off x="10934622" y="301850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20 %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5C141C5-36EC-459E-8DB8-3FB1344A564A}"/>
              </a:ext>
            </a:extLst>
          </p:cNvPr>
          <p:cNvSpPr txBox="1"/>
          <p:nvPr/>
        </p:nvSpPr>
        <p:spPr>
          <a:xfrm>
            <a:off x="7108493" y="335603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11 %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7F56713-808C-41F5-A5D2-56EDEE859368}"/>
              </a:ext>
            </a:extLst>
          </p:cNvPr>
          <p:cNvSpPr/>
          <p:nvPr/>
        </p:nvSpPr>
        <p:spPr>
          <a:xfrm>
            <a:off x="2222500" y="2218415"/>
            <a:ext cx="666750" cy="2759102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3C5AB17-E4FF-4280-BD98-F353577E454D}"/>
              </a:ext>
            </a:extLst>
          </p:cNvPr>
          <p:cNvSpPr/>
          <p:nvPr/>
        </p:nvSpPr>
        <p:spPr>
          <a:xfrm>
            <a:off x="2962595" y="2218415"/>
            <a:ext cx="713293" cy="2759101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DBFAED2-E544-4157-B11E-E6A8F5F945A7}"/>
              </a:ext>
            </a:extLst>
          </p:cNvPr>
          <p:cNvSpPr/>
          <p:nvPr/>
        </p:nvSpPr>
        <p:spPr>
          <a:xfrm>
            <a:off x="4347765" y="2218415"/>
            <a:ext cx="286901" cy="2759101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7FDE864-D976-48F4-80A0-60B1762417E0}"/>
              </a:ext>
            </a:extLst>
          </p:cNvPr>
          <p:cNvSpPr/>
          <p:nvPr/>
        </p:nvSpPr>
        <p:spPr>
          <a:xfrm>
            <a:off x="4647370" y="2218415"/>
            <a:ext cx="607465" cy="2759101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720D9B1-A128-442D-998C-05C1644C5497}"/>
              </a:ext>
            </a:extLst>
          </p:cNvPr>
          <p:cNvSpPr/>
          <p:nvPr/>
        </p:nvSpPr>
        <p:spPr>
          <a:xfrm>
            <a:off x="7897307" y="2218416"/>
            <a:ext cx="681046" cy="2814760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0DC9319-BFAD-418E-A934-00486397DCE0}"/>
              </a:ext>
            </a:extLst>
          </p:cNvPr>
          <p:cNvSpPr/>
          <p:nvPr/>
        </p:nvSpPr>
        <p:spPr>
          <a:xfrm>
            <a:off x="8659078" y="2218416"/>
            <a:ext cx="681046" cy="2814760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6924D4F-4340-4477-8564-22C85D9954EB}"/>
              </a:ext>
            </a:extLst>
          </p:cNvPr>
          <p:cNvSpPr/>
          <p:nvPr/>
        </p:nvSpPr>
        <p:spPr>
          <a:xfrm>
            <a:off x="10046406" y="2218414"/>
            <a:ext cx="273830" cy="2814760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03F5B6-B249-45F5-959A-2DFD873A36A8}"/>
              </a:ext>
            </a:extLst>
          </p:cNvPr>
          <p:cNvSpPr/>
          <p:nvPr/>
        </p:nvSpPr>
        <p:spPr>
          <a:xfrm>
            <a:off x="10320236" y="2218414"/>
            <a:ext cx="658913" cy="2814760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0" grpId="0" animBg="1"/>
      <p:bldP spid="10" grpId="0"/>
      <p:bldP spid="25" grpId="0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785787" cy="743793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zum psychischen Gesundheitszustand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432569" y="1320038"/>
            <a:ext cx="1147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Negative Entwicklungen: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B6114B-EED0-41F3-9B37-A8B6F3614E31}"/>
              </a:ext>
            </a:extLst>
          </p:cNvPr>
          <p:cNvSpPr txBox="1"/>
          <p:nvPr/>
        </p:nvSpPr>
        <p:spPr>
          <a:xfrm>
            <a:off x="628945" y="1902751"/>
            <a:ext cx="5112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Angstsymptome </a:t>
            </a:r>
            <a:r>
              <a:rPr lang="de-DE" dirty="0">
                <a:solidFill>
                  <a:srgbClr val="006EC7"/>
                </a:solidFill>
              </a:rPr>
              <a:t>(MW GAD-2-Score, Range 0-6)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B26802-9A94-4934-9B20-E681C964C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2" y="2288155"/>
            <a:ext cx="5345157" cy="381796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6AF6AD2-645A-4CF9-B18C-21DFAF53A5C4}"/>
              </a:ext>
            </a:extLst>
          </p:cNvPr>
          <p:cNvSpPr txBox="1"/>
          <p:nvPr/>
        </p:nvSpPr>
        <p:spPr>
          <a:xfrm>
            <a:off x="6200142" y="1896596"/>
            <a:ext cx="5112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Subjektive psychische Gesundheit </a:t>
            </a:r>
            <a:r>
              <a:rPr lang="de-DE" dirty="0">
                <a:solidFill>
                  <a:srgbClr val="006EC7"/>
                </a:solidFill>
              </a:rPr>
              <a:t>(MW, Range 1-5)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2B48547-94E2-4F20-8ECA-030F99361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277" y="2296923"/>
            <a:ext cx="5345157" cy="381796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F7493800-2E58-4DB0-A291-D54CD2B1A656}"/>
              </a:ext>
            </a:extLst>
          </p:cNvPr>
          <p:cNvSpPr/>
          <p:nvPr/>
        </p:nvSpPr>
        <p:spPr>
          <a:xfrm>
            <a:off x="3233663" y="2377440"/>
            <a:ext cx="1266775" cy="2894275"/>
          </a:xfrm>
          <a:prstGeom prst="rect">
            <a:avLst/>
          </a:prstGeom>
          <a:solidFill>
            <a:srgbClr val="E46C0A">
              <a:alpha val="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B6F991-9C2D-452C-888A-F63E769CCA12}"/>
              </a:ext>
            </a:extLst>
          </p:cNvPr>
          <p:cNvSpPr/>
          <p:nvPr/>
        </p:nvSpPr>
        <p:spPr>
          <a:xfrm>
            <a:off x="8756308" y="2377440"/>
            <a:ext cx="1294141" cy="2894275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ED4BBBA-08DF-415E-988B-3A043FB71781}"/>
              </a:ext>
            </a:extLst>
          </p:cNvPr>
          <p:cNvSpPr/>
          <p:nvPr/>
        </p:nvSpPr>
        <p:spPr>
          <a:xfrm>
            <a:off x="4500438" y="2377440"/>
            <a:ext cx="683567" cy="2894275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611B043-BA8F-4EBB-8DA3-9A9FDA930F2B}"/>
              </a:ext>
            </a:extLst>
          </p:cNvPr>
          <p:cNvSpPr/>
          <p:nvPr/>
        </p:nvSpPr>
        <p:spPr>
          <a:xfrm>
            <a:off x="10050449" y="2377441"/>
            <a:ext cx="636104" cy="2894274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2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 animBg="1"/>
      <p:bldP spid="13" grpId="0" animBg="1"/>
      <p:bldP spid="19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785787" cy="743793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zum psychischen Gesundheitszustand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432569" y="1320038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Negative Entwicklungen: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20AE870-8543-4433-A3CE-CF4D9A83F1E7}"/>
              </a:ext>
            </a:extLst>
          </p:cNvPr>
          <p:cNvSpPr txBox="1"/>
          <p:nvPr/>
        </p:nvSpPr>
        <p:spPr>
          <a:xfrm>
            <a:off x="6250966" y="1739011"/>
            <a:ext cx="3719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6EC7"/>
                </a:solidFill>
              </a:rPr>
              <a:t>Subjektive psychische Gesundheit </a:t>
            </a:r>
          </a:p>
          <a:p>
            <a:pPr algn="ctr"/>
            <a:r>
              <a:rPr lang="de-DE" dirty="0">
                <a:solidFill>
                  <a:srgbClr val="006EC7"/>
                </a:solidFill>
              </a:rPr>
              <a:t>(% „sehr gut“ oder „ausgezeichnet“)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F47046-9CAF-478B-92CA-7591F4B8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706" y="2306632"/>
            <a:ext cx="5300336" cy="378595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40E57B4-FEBE-4FAE-B4CC-D563637E17A2}"/>
              </a:ext>
            </a:extLst>
          </p:cNvPr>
          <p:cNvSpPr txBox="1"/>
          <p:nvPr/>
        </p:nvSpPr>
        <p:spPr>
          <a:xfrm>
            <a:off x="848514" y="1747295"/>
            <a:ext cx="55107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Angstsymptome </a:t>
            </a:r>
            <a:r>
              <a:rPr lang="de-DE" dirty="0">
                <a:solidFill>
                  <a:srgbClr val="006EC7"/>
                </a:solidFill>
              </a:rPr>
              <a:t>(GAD-2 ≥ 3)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B99AA79-B0CF-4021-8F33-B761AB3A2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88" y="2356059"/>
            <a:ext cx="5161939" cy="368709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0B143FB-0818-4882-B5F1-7359E2EEFFEE}"/>
              </a:ext>
            </a:extLst>
          </p:cNvPr>
          <p:cNvSpPr txBox="1"/>
          <p:nvPr/>
        </p:nvSpPr>
        <p:spPr>
          <a:xfrm>
            <a:off x="2754940" y="3644171"/>
            <a:ext cx="123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Mai/Jun 21</a:t>
            </a:r>
          </a:p>
          <a:p>
            <a:pPr algn="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8 %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1B703D6-7673-42A2-B5BD-A3F8A57209A1}"/>
              </a:ext>
            </a:extLst>
          </p:cNvPr>
          <p:cNvSpPr txBox="1"/>
          <p:nvPr/>
        </p:nvSpPr>
        <p:spPr>
          <a:xfrm>
            <a:off x="4206122" y="3161173"/>
            <a:ext cx="1352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Aug/Sept 22</a:t>
            </a:r>
          </a:p>
          <a:p>
            <a:pPr algn="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14 %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E198A9-DF3B-4FC7-9D25-03B29600AC57}"/>
              </a:ext>
            </a:extLst>
          </p:cNvPr>
          <p:cNvSpPr txBox="1"/>
          <p:nvPr/>
        </p:nvSpPr>
        <p:spPr>
          <a:xfrm>
            <a:off x="7916879" y="3642415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Mrz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/Apr 21</a:t>
            </a:r>
          </a:p>
          <a:p>
            <a:pPr algn="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46 %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B172CC-9BD7-4F26-8208-1E0D420384C2}"/>
              </a:ext>
            </a:extLst>
          </p:cNvPr>
          <p:cNvSpPr txBox="1"/>
          <p:nvPr/>
        </p:nvSpPr>
        <p:spPr>
          <a:xfrm>
            <a:off x="10407009" y="4286225"/>
            <a:ext cx="1352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Aug/Sept 22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37 %</a:t>
            </a:r>
          </a:p>
        </p:txBody>
      </p:sp>
    </p:spTree>
    <p:extLst>
      <p:ext uri="{BB962C8B-B14F-4D97-AF65-F5344CB8AC3E}">
        <p14:creationId xmlns:p14="http://schemas.microsoft.com/office/powerpoint/2010/main" val="13529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785787" cy="37189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 zu sozialen Determinanten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381198-D1D7-455B-960F-9F1B2AF928B2}"/>
              </a:ext>
            </a:extLst>
          </p:cNvPr>
          <p:cNvSpPr txBox="1"/>
          <p:nvPr/>
        </p:nvSpPr>
        <p:spPr>
          <a:xfrm>
            <a:off x="432569" y="1320038"/>
            <a:ext cx="5360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Potentiell beginnende negative Entwicklungen: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1D9829-7CB2-41D6-8C30-EB57B45A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16" y="2380870"/>
            <a:ext cx="4999172" cy="35708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4F07B7-BF84-4C18-ABAE-5F0D1CAD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47" y="2412675"/>
            <a:ext cx="4999172" cy="357083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C030BBD-0481-400E-B0FB-1A730E173B58}"/>
              </a:ext>
            </a:extLst>
          </p:cNvPr>
          <p:cNvSpPr txBox="1"/>
          <p:nvPr/>
        </p:nvSpPr>
        <p:spPr>
          <a:xfrm>
            <a:off x="6500012" y="1772572"/>
            <a:ext cx="51156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Soziale Unterstützung </a:t>
            </a:r>
            <a:r>
              <a:rPr lang="de-DE" dirty="0">
                <a:solidFill>
                  <a:srgbClr val="006EC7"/>
                </a:solidFill>
              </a:rPr>
              <a:t>(% starke wahrgenommene Unterstützung, OSLO-3 &gt; 11)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753B7FD-90A8-447E-92C5-EE1F74293A83}"/>
              </a:ext>
            </a:extLst>
          </p:cNvPr>
          <p:cNvSpPr txBox="1"/>
          <p:nvPr/>
        </p:nvSpPr>
        <p:spPr>
          <a:xfrm>
            <a:off x="1081290" y="1749682"/>
            <a:ext cx="27945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Einsamkeit</a:t>
            </a:r>
            <a:r>
              <a:rPr lang="de-DE" sz="1600" dirty="0">
                <a:solidFill>
                  <a:srgbClr val="006EC7"/>
                </a:solidFill>
              </a:rPr>
              <a:t> </a:t>
            </a:r>
          </a:p>
          <a:p>
            <a:r>
              <a:rPr lang="de-DE" dirty="0">
                <a:solidFill>
                  <a:srgbClr val="006EC7"/>
                </a:solidFill>
              </a:rPr>
              <a:t>(% einsam, UCLA-3 &gt; 5)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39E810F-FCB2-4757-8B72-B6F189C8301C}"/>
              </a:ext>
            </a:extLst>
          </p:cNvPr>
          <p:cNvSpPr/>
          <p:nvPr/>
        </p:nvSpPr>
        <p:spPr>
          <a:xfrm>
            <a:off x="3862159" y="2325153"/>
            <a:ext cx="924526" cy="2812700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083DCA3-70C2-4026-BCAB-347E1F46F1B0}"/>
              </a:ext>
            </a:extLst>
          </p:cNvPr>
          <p:cNvSpPr/>
          <p:nvPr/>
        </p:nvSpPr>
        <p:spPr>
          <a:xfrm>
            <a:off x="4806417" y="2325153"/>
            <a:ext cx="683567" cy="2812700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6A1B3A5-3B41-44BE-A48A-F4BD0AD31928}"/>
              </a:ext>
            </a:extLst>
          </p:cNvPr>
          <p:cNvSpPr/>
          <p:nvPr/>
        </p:nvSpPr>
        <p:spPr>
          <a:xfrm>
            <a:off x="7760475" y="2380870"/>
            <a:ext cx="2318474" cy="2812700"/>
          </a:xfrm>
          <a:prstGeom prst="rect">
            <a:avLst/>
          </a:prstGeom>
          <a:solidFill>
            <a:srgbClr val="E46C0A">
              <a:alpha val="1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F043712-3E85-4E21-B010-26F90224167B}"/>
              </a:ext>
            </a:extLst>
          </p:cNvPr>
          <p:cNvSpPr/>
          <p:nvPr/>
        </p:nvSpPr>
        <p:spPr>
          <a:xfrm>
            <a:off x="10086412" y="2380870"/>
            <a:ext cx="576287" cy="2812700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5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  <p:bldP spid="18" grpId="0" animBg="1"/>
      <p:bldP spid="16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A29A83C2-D2D0-467D-8FDE-5741DC460E1C}"/>
              </a:ext>
            </a:extLst>
          </p:cNvPr>
          <p:cNvSpPr/>
          <p:nvPr/>
        </p:nvSpPr>
        <p:spPr>
          <a:xfrm>
            <a:off x="10497312" y="1570941"/>
            <a:ext cx="795528" cy="3716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22BE3D-070B-463B-8A4B-4F637A1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1CBC6-A91F-43F1-8F60-B7771533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Psychische Gesundheit bei Erwachsenen während der COVID-19-Pandemie in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7F80A1-BC2C-4927-83F7-C688F0C8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8FBDC5-EE53-4EB9-8E52-3EE4A93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843669"/>
            <a:ext cx="10644861" cy="374747"/>
          </a:xfrm>
        </p:spPr>
        <p:txBody>
          <a:bodyPr/>
          <a:lstStyle/>
          <a:p>
            <a:r>
              <a:rPr lang="de-DE" dirty="0"/>
              <a:t>Mental Health Surveillance: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Stratifizierte</a:t>
            </a:r>
            <a:r>
              <a:rPr lang="de-DE" dirty="0"/>
              <a:t>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Ergebnisse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A1982DC-DE84-4BEB-A10A-285728D2B4A5}"/>
              </a:ext>
            </a:extLst>
          </p:cNvPr>
          <p:cNvSpPr txBox="1"/>
          <p:nvPr/>
        </p:nvSpPr>
        <p:spPr>
          <a:xfrm>
            <a:off x="371023" y="1496380"/>
            <a:ext cx="1092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Keine Gruppe, die von Verschlechterungen im psychischen Gesundheitszustand ausgenommen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Negative Trends in jüngsten Schätzungen teilweise stärker bei jüngeren (18-29, 30-44 Jahre) und ältesten (65+ Jahre) Erwachsenen sowie Personen mit niedrigem oder mittlerem Bildungsniveau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1774175-E906-4ABB-9472-F1ADAB2AA2ED}"/>
              </a:ext>
            </a:extLst>
          </p:cNvPr>
          <p:cNvSpPr txBox="1"/>
          <p:nvPr/>
        </p:nvSpPr>
        <p:spPr>
          <a:xfrm>
            <a:off x="1911614" y="2651193"/>
            <a:ext cx="3719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6EC7"/>
                </a:solidFill>
              </a:rPr>
              <a:t>Depressive Symptome </a:t>
            </a:r>
            <a:endParaRPr lang="de-DE" sz="1600" dirty="0">
              <a:solidFill>
                <a:srgbClr val="006EC7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4724C7-69CC-4765-8FA9-46681396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64" y="2973486"/>
            <a:ext cx="4189075" cy="299219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E220739-701B-4FDE-8140-184F914A72E2}"/>
              </a:ext>
            </a:extLst>
          </p:cNvPr>
          <p:cNvSpPr/>
          <p:nvPr/>
        </p:nvSpPr>
        <p:spPr>
          <a:xfrm>
            <a:off x="4206240" y="2973486"/>
            <a:ext cx="655591" cy="2068952"/>
          </a:xfrm>
          <a:prstGeom prst="rect">
            <a:avLst/>
          </a:prstGeom>
          <a:solidFill>
            <a:srgbClr val="E46C0A">
              <a:alpha val="20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Breitbild</PresentationFormat>
  <Paragraphs>146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1_Office-Design</vt:lpstr>
      <vt:lpstr>Aktuelle Ergebnisse zur Entwicklung der Psychischen Gesundheit IN DER erwachsenen Bevölkerung   </vt:lpstr>
      <vt:lpstr>Hochfrequente Mental Health Surveillance</vt:lpstr>
      <vt:lpstr>Mental Health Surveillance: Daten und Indikatoren</vt:lpstr>
      <vt:lpstr>Mental Health Surveillance: Datenauswertung</vt:lpstr>
      <vt:lpstr>Mental Health Surveillance: Ergebnisse zum psychischen Gesundheitszustand</vt:lpstr>
      <vt:lpstr>Mental Health Surveillance: Ergebnisse zum psychischen Gesundheitszustand</vt:lpstr>
      <vt:lpstr>Mental Health Surveillance: Ergebnisse zum psychischen Gesundheitszustand</vt:lpstr>
      <vt:lpstr>Mental Health Surveillance: Ergebnisse zu sozialen Determinanten</vt:lpstr>
      <vt:lpstr>Mental Health Surveillance: Stratifizierte Ergebnisse</vt:lpstr>
      <vt:lpstr>Mental Health Surveillance: Fazit</vt:lpstr>
      <vt:lpstr>Dissemination: 4. Quartalsbericht an BMG und Preprint</vt:lpstr>
      <vt:lpstr>Vielen Dank für Ihre Aufmerksamkeit!</vt:lpstr>
      <vt:lpstr>Aktuelle Ergebnisse zur Entwicklung der Psychischen Gesundheit IN DER erwachsenen Bevölkerung   </vt:lpstr>
      <vt:lpstr>Mental Health Surveillance: Ergebnisse zum psychischen Gesundheitszustand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Walther, Lena</dc:creator>
  <cp:lastModifiedBy>Walther, Lena</cp:lastModifiedBy>
  <cp:revision>282</cp:revision>
  <dcterms:created xsi:type="dcterms:W3CDTF">2022-04-06T11:12:26Z</dcterms:created>
  <dcterms:modified xsi:type="dcterms:W3CDTF">2023-01-18T07:27:08Z</dcterms:modified>
</cp:coreProperties>
</file>