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8"/>
  </p:notesMasterIdLst>
  <p:handoutMasterIdLst>
    <p:handoutMasterId r:id="rId9"/>
  </p:handoutMasterIdLst>
  <p:sldIdLst>
    <p:sldId id="872" r:id="rId2"/>
    <p:sldId id="873" r:id="rId3"/>
    <p:sldId id="876" r:id="rId4"/>
    <p:sldId id="875" r:id="rId5"/>
    <p:sldId id="871" r:id="rId6"/>
    <p:sldId id="874" r:id="rId7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85351" autoAdjust="0"/>
  </p:normalViewPr>
  <p:slideViewPr>
    <p:cSldViewPr snapToGrid="0" snapToObjects="1">
      <p:cViewPr>
        <p:scale>
          <a:sx n="90" d="100"/>
          <a:sy n="90" d="100"/>
        </p:scale>
        <p:origin x="1578" y="174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18.01.2023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18.01.2023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Ozeanien: Fallzahl </a:t>
            </a:r>
            <a:r>
              <a:rPr lang="de-DE" sz="1050" dirty="0" err="1"/>
              <a:t>steigerung</a:t>
            </a:r>
            <a:r>
              <a:rPr lang="de-DE" sz="1050" dirty="0"/>
              <a:t> Australien</a:t>
            </a: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dirty="0">
                <a:solidFill>
                  <a:prstClr val="black"/>
                </a:solidFill>
              </a:rPr>
              <a:t>WHO AEM-Meeting, 18.01.2023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59.938 Todesfälle, darunter </a:t>
            </a:r>
            <a:endParaRPr lang="de-DE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5.503 Todesfälle aufgrund von Atemwegsversagen durch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Neokoronavirus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-Infektionen und </a:t>
            </a:r>
            <a:endParaRPr lang="de-DE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54.435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Todesfälle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aufgrund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Verschlimmerung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Grunderkrankungen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Verbindung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Neokoronavirus-Infektionen</a:t>
            </a:r>
            <a:endParaRPr lang="de-DE" sz="1400" b="0" i="0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Quellen: siehe angehängte Excel-Datei</a:t>
            </a: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https://www.ecdc.europa.eu/sites/default/files/documents/TAB-Implications%20for%20the%20EU-EEA%20of%20the%20spread%20of%20the%20SARS-CoV-2%20Omicron%20XBB.1.5%20sub-lineage.pdf</a:t>
            </a:r>
          </a:p>
          <a:p>
            <a:endParaRPr lang="de-DE" dirty="0"/>
          </a:p>
          <a:p>
            <a:r>
              <a:rPr lang="de-DE" sz="2000" b="1" dirty="0">
                <a:solidFill>
                  <a:srgbClr val="045AA6"/>
                </a:solidFill>
              </a:rPr>
              <a:t>Aktuelles Wissen (</a:t>
            </a:r>
            <a:r>
              <a:rPr lang="de-DE" sz="2000" b="1" dirty="0" err="1">
                <a:solidFill>
                  <a:srgbClr val="045AA6"/>
                </a:solidFill>
              </a:rPr>
              <a:t>Epi</a:t>
            </a:r>
            <a:r>
              <a:rPr lang="de-DE" sz="2000" b="1" dirty="0">
                <a:solidFill>
                  <a:srgbClr val="045AA6"/>
                </a:solidFill>
              </a:rPr>
              <a:t>-Daten):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Growth-rate gegenüber andere derzeitige Varianten, USA: 12% (95%KI: 11-13%)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Infektionsschwere: Weiterhin keine Anzeichen anders als bei andere </a:t>
            </a:r>
            <a:r>
              <a:rPr lang="de-DE" sz="2000" dirty="0" err="1">
                <a:solidFill>
                  <a:srgbClr val="045AA6"/>
                </a:solidFill>
              </a:rPr>
              <a:t>Omicron-sublinien</a:t>
            </a:r>
            <a:endParaRPr lang="de-DE" sz="2000" dirty="0">
              <a:solidFill>
                <a:srgbClr val="045AA6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Impfungen oder Behandlungen keine Anzeichen anders als andere </a:t>
            </a:r>
            <a:r>
              <a:rPr lang="de-DE" sz="2000" dirty="0" err="1">
                <a:solidFill>
                  <a:srgbClr val="045AA6"/>
                </a:solidFill>
              </a:rPr>
              <a:t>Omicron</a:t>
            </a:r>
            <a:r>
              <a:rPr lang="de-DE" sz="2000" dirty="0">
                <a:solidFill>
                  <a:srgbClr val="045AA6"/>
                </a:solidFill>
              </a:rPr>
              <a:t>-Sublinien.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ECDC Gesamtrisiko Einschätzung: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Allgemeinbevölkerung: </a:t>
            </a:r>
            <a:r>
              <a:rPr lang="de-DE" sz="2000" dirty="0">
                <a:solidFill>
                  <a:srgbClr val="00B050"/>
                </a:solidFill>
              </a:rPr>
              <a:t>gering </a:t>
            </a:r>
            <a:endParaRPr lang="de-DE" sz="2000" dirty="0">
              <a:solidFill>
                <a:srgbClr val="045AA6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gefährdete Bevölkerungsgruppen (nach </a:t>
            </a:r>
            <a:r>
              <a:rPr lang="de-DE" sz="2000" dirty="0" err="1">
                <a:solidFill>
                  <a:srgbClr val="045AA6"/>
                </a:solidFill>
              </a:rPr>
              <a:t>immunität</a:t>
            </a:r>
            <a:r>
              <a:rPr lang="de-DE" sz="2000" dirty="0">
                <a:solidFill>
                  <a:srgbClr val="045AA6"/>
                </a:solidFill>
              </a:rPr>
              <a:t>): als </a:t>
            </a:r>
            <a:r>
              <a:rPr lang="de-DE" sz="2000" dirty="0">
                <a:solidFill>
                  <a:schemeClr val="accent6"/>
                </a:solidFill>
              </a:rPr>
              <a:t>mäßig</a:t>
            </a:r>
            <a:r>
              <a:rPr lang="de-DE" sz="2000" dirty="0">
                <a:solidFill>
                  <a:srgbClr val="045AA6"/>
                </a:solidFill>
              </a:rPr>
              <a:t> bis </a:t>
            </a:r>
            <a:r>
              <a:rPr lang="de-DE" sz="2000" dirty="0">
                <a:solidFill>
                  <a:srgbClr val="FF0000"/>
                </a:solidFill>
              </a:rPr>
              <a:t>hoc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de-DE" sz="2000" dirty="0">
              <a:solidFill>
                <a:srgbClr val="FF0000"/>
              </a:solidFill>
            </a:endParaRP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de-DE" sz="2000" b="1" dirty="0">
                <a:solidFill>
                  <a:srgbClr val="FF0000"/>
                </a:solidFill>
              </a:rPr>
              <a:t>Auss: </a:t>
            </a:r>
            <a:r>
              <a:rPr lang="de-D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Competitive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Growth Modell mit </a:t>
            </a:r>
            <a:r>
              <a:rPr lang="de-D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Commute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 10, 20 eingeschleppte und sequenzierte Infektionen pro Woche durchgespielt. Man sieht teilweise ausgeprägte Effekte und eine überraschend geringe Unsicherheit des Models</a:t>
            </a:r>
            <a:endParaRPr lang="de-DE" sz="2000" b="1" dirty="0">
              <a:solidFill>
                <a:srgbClr val="045AA6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6075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https://covid.cdc.gov/covid-data-tracker/#variants-genomic-surveillance, Zugriff 16.01.2023</a:t>
            </a:r>
          </a:p>
          <a:p>
            <a:r>
              <a:rPr lang="de-DE" dirty="0"/>
              <a:t>https://covid.cdc.gov/covid-data-tracker/#new-hospital-admissions, Zugriff16.01.2023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480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https://www.ecdc.europa.eu/sites/default/files/documents/TAB-Implications%20for%20the%20EU-EEA%20of%20the%20spread%20of%20the%20SARS-CoV-2%20Omicron%20XBB.1.5%20sub-lineage.pdf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323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01/18/2023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01/18/2023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01/18/2023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01/18/2023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01/18/2023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01/18/2023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01/18/2023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01/18/2023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01/18/2023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01/18/2023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– Internationale Lage, Datenstand: 17.01.2023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A746478C-E33F-4D40-88CB-BAAD064E6E05}"/>
              </a:ext>
            </a:extLst>
          </p:cNvPr>
          <p:cNvSpPr txBox="1"/>
          <p:nvPr/>
        </p:nvSpPr>
        <p:spPr>
          <a:xfrm>
            <a:off x="127698" y="706818"/>
            <a:ext cx="7770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45AA6"/>
                </a:solidFill>
              </a:rPr>
              <a:t>Anzahl Fälle pro KW und WHO Region, 30.12.2019 – 17.01.2023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6DF19D0-B027-417E-BB55-FCBA27AD3566}"/>
              </a:ext>
            </a:extLst>
          </p:cNvPr>
          <p:cNvSpPr txBox="1"/>
          <p:nvPr/>
        </p:nvSpPr>
        <p:spPr>
          <a:xfrm>
            <a:off x="7455558" y="2432084"/>
            <a:ext cx="446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45AA6"/>
                </a:solidFill>
              </a:rPr>
              <a:t>7-T Inzidenz pro 100.000 Einwohner weltweit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EB918FC5-6C8A-42FF-B86F-E13FBBFEA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684393"/>
              </p:ext>
            </p:extLst>
          </p:nvPr>
        </p:nvGraphicFramePr>
        <p:xfrm>
          <a:off x="138264" y="3482415"/>
          <a:ext cx="6530418" cy="2974145"/>
        </p:xfrm>
        <a:graphic>
          <a:graphicData uri="http://schemas.openxmlformats.org/drawingml/2006/table">
            <a:tbl>
              <a:tblPr/>
              <a:tblGrid>
                <a:gridCol w="923622">
                  <a:extLst>
                    <a:ext uri="{9D8B030D-6E8A-4147-A177-3AD203B41FA5}">
                      <a16:colId xmlns:a16="http://schemas.microsoft.com/office/drawing/2014/main" val="2038645333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29222027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49310408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3686004728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1942457067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25580784"/>
                    </a:ext>
                  </a:extLst>
                </a:gridCol>
                <a:gridCol w="1160526">
                  <a:extLst>
                    <a:ext uri="{9D8B030D-6E8A-4147-A177-3AD203B41FA5}">
                      <a16:colId xmlns:a16="http://schemas.microsoft.com/office/drawing/2014/main" val="1508028638"/>
                    </a:ext>
                  </a:extLst>
                </a:gridCol>
              </a:tblGrid>
              <a:tr h="665054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Kontinent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ct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ct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72457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2.531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508171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665.330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59192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1.349.850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4.299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167780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268.309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2.186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673423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Ozeanien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209.764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252868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2.495.784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12.300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894220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B5057C4F-E430-44AC-8A24-4A9375215CA0}"/>
              </a:ext>
            </a:extLst>
          </p:cNvPr>
          <p:cNvSpPr txBox="1"/>
          <p:nvPr/>
        </p:nvSpPr>
        <p:spPr>
          <a:xfrm>
            <a:off x="0" y="6480816"/>
            <a:ext cx="96905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WHO-Dashboard, Zugriff 18.01.2023, Datenstand 17.01.2023; Karte und Tabelle PHI-Auswertung von </a:t>
            </a:r>
            <a:r>
              <a:rPr lang="de-DE" sz="1200" i="1" dirty="0"/>
              <a:t>WHO-Daten, Datenstand 17.01.2023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7ED0C24-0033-4756-8D60-C3D76FAFE1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39"/>
          <a:stretch/>
        </p:blipFill>
        <p:spPr>
          <a:xfrm>
            <a:off x="1" y="1038851"/>
            <a:ext cx="7589579" cy="185142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49BF64F-14B2-4566-95B3-0F1188458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062" y="2641863"/>
            <a:ext cx="4095456" cy="40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16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00188F45-B746-4CEC-82D3-6FC5F5C330FE}"/>
              </a:ext>
            </a:extLst>
          </p:cNvPr>
          <p:cNvSpPr txBox="1"/>
          <p:nvPr/>
        </p:nvSpPr>
        <p:spPr>
          <a:xfrm>
            <a:off x="623455" y="6480816"/>
            <a:ext cx="94233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siehe Notizfeld –  </a:t>
            </a:r>
            <a:r>
              <a:rPr lang="de-DE" sz="1200" i="1" dirty="0" err="1">
                <a:solidFill>
                  <a:srgbClr val="FF0000"/>
                </a:solidFill>
              </a:rPr>
              <a:t>Restricted</a:t>
            </a:r>
            <a:endParaRPr lang="de-DE" sz="1200" i="1" dirty="0">
              <a:solidFill>
                <a:srgbClr val="FF0000"/>
              </a:solidFill>
            </a:endParaRPr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DFD70233-2296-4718-AA34-CBF1A72C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– Lage in China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D2BD83F-FDA6-409D-B5A1-9DD555991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83257"/>
            <a:ext cx="12192000" cy="574363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D8E25A6-4103-41CA-90EE-92F62DA45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945" y="3703104"/>
            <a:ext cx="5738369" cy="315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6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– Test-Maßnahmen bei Einreise aus China (17.01.23)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41DBD427-5EA1-4F90-BF3B-2265791ED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60" y="1099444"/>
            <a:ext cx="10931611" cy="575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1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0C242F5-C7A0-49C7-882F-3B6369722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220" y="1610196"/>
            <a:ext cx="5109780" cy="5109780"/>
          </a:xfrm>
          <a:prstGeom prst="rect">
            <a:avLst/>
          </a:prstGeom>
        </p:spPr>
      </p:pic>
      <p:sp>
        <p:nvSpPr>
          <p:cNvPr id="11" name="Titel 6">
            <a:extLst>
              <a:ext uri="{FF2B5EF4-FFF2-40B4-BE49-F238E27FC236}">
                <a16:creationId xmlns:a16="http://schemas.microsoft.com/office/drawing/2014/main" id="{2AEA520C-D097-4D1D-B072-E5C07A18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– XBB.1.5.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2221F426-6A8A-4BF2-9F5B-38D550F4193F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2E05C933-C73C-431C-BA35-688D0B770652}"/>
              </a:ext>
            </a:extLst>
          </p:cNvPr>
          <p:cNvSpPr txBox="1"/>
          <p:nvPr/>
        </p:nvSpPr>
        <p:spPr>
          <a:xfrm>
            <a:off x="161778" y="836288"/>
            <a:ext cx="705773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45AA6"/>
                </a:solidFill>
              </a:rPr>
              <a:t>Aktuelle Lage: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ECDC </a:t>
            </a:r>
            <a:r>
              <a:rPr lang="de-DE" sz="2000" dirty="0" err="1">
                <a:solidFill>
                  <a:srgbClr val="045AA6"/>
                </a:solidFill>
              </a:rPr>
              <a:t>VoI</a:t>
            </a:r>
            <a:r>
              <a:rPr lang="de-DE" sz="2000" dirty="0">
                <a:solidFill>
                  <a:srgbClr val="045AA6"/>
                </a:solidFill>
              </a:rPr>
              <a:t> seit 12.01.2023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WHO Omikron </a:t>
            </a:r>
            <a:r>
              <a:rPr lang="de-DE" sz="2000" dirty="0" err="1">
                <a:solidFill>
                  <a:srgbClr val="045AA6"/>
                </a:solidFill>
              </a:rPr>
              <a:t>VuM</a:t>
            </a:r>
            <a:r>
              <a:rPr lang="de-DE" sz="2000" dirty="0">
                <a:solidFill>
                  <a:srgbClr val="045AA6"/>
                </a:solidFill>
              </a:rPr>
              <a:t> seit 13.01.2023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Anteil Sequenzen: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Europa (KW51+52): </a:t>
            </a:r>
            <a:r>
              <a:rPr lang="en-US" sz="2000" dirty="0">
                <a:solidFill>
                  <a:srgbClr val="045AA6"/>
                </a:solidFill>
              </a:rPr>
              <a:t>&lt;2.5%</a:t>
            </a:r>
            <a:endParaRPr lang="de-DE" sz="2000" dirty="0">
              <a:solidFill>
                <a:srgbClr val="045AA6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USA (KW3 </a:t>
            </a:r>
            <a:r>
              <a:rPr lang="de-DE" sz="2000" dirty="0" err="1">
                <a:solidFill>
                  <a:srgbClr val="045AA6"/>
                </a:solidFill>
              </a:rPr>
              <a:t>Nowcast</a:t>
            </a:r>
            <a:r>
              <a:rPr lang="de-DE" sz="2000" dirty="0">
                <a:solidFill>
                  <a:srgbClr val="045AA6"/>
                </a:solidFill>
              </a:rPr>
              <a:t>): 43%; 95%KI: 26-61% (KW2: 26%)</a:t>
            </a:r>
          </a:p>
          <a:p>
            <a:pPr marL="0" lvl="1"/>
            <a:endParaRPr lang="de-DE" sz="2000" dirty="0">
              <a:solidFill>
                <a:srgbClr val="045AA6"/>
              </a:solidFill>
            </a:endParaRPr>
          </a:p>
          <a:p>
            <a:pPr marL="0" lvl="1"/>
            <a:r>
              <a:rPr lang="de-DE" sz="2000" dirty="0">
                <a:solidFill>
                  <a:srgbClr val="045AA6"/>
                </a:solidFill>
              </a:rPr>
              <a:t>ECDC Modellierung : </a:t>
            </a:r>
            <a:r>
              <a:rPr lang="de-DE" sz="2000" dirty="0">
                <a:solidFill>
                  <a:schemeClr val="accent6"/>
                </a:solidFill>
              </a:rPr>
              <a:t>mäßige</a:t>
            </a:r>
            <a:r>
              <a:rPr lang="de-DE" sz="2000" dirty="0">
                <a:solidFill>
                  <a:srgbClr val="045AA6"/>
                </a:solidFill>
              </a:rPr>
              <a:t> Wahrscheinlichkeit, dass XBB.1.5 nach </a:t>
            </a:r>
            <a:r>
              <a:rPr lang="de-DE" sz="2000" dirty="0">
                <a:solidFill>
                  <a:schemeClr val="accent6"/>
                </a:solidFill>
              </a:rPr>
              <a:t>ein bis zwei Monaten</a:t>
            </a:r>
            <a:r>
              <a:rPr lang="de-DE" sz="2000" dirty="0">
                <a:solidFill>
                  <a:srgbClr val="045AA6"/>
                </a:solidFill>
              </a:rPr>
              <a:t> die dominierende Variante ist</a:t>
            </a:r>
          </a:p>
          <a:p>
            <a:pPr marL="0" lvl="1"/>
            <a:endParaRPr lang="de-DE" sz="2000" dirty="0">
              <a:solidFill>
                <a:srgbClr val="045AA6"/>
              </a:solidFill>
            </a:endParaRPr>
          </a:p>
          <a:p>
            <a:pPr marL="0" lvl="1"/>
            <a:r>
              <a:rPr lang="de-DE" sz="2000" dirty="0">
                <a:solidFill>
                  <a:srgbClr val="045AA6"/>
                </a:solidFill>
              </a:rPr>
              <a:t>ECDC Gesamtrisiko Einschätzung: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Allgemeinbevölkerung: </a:t>
            </a:r>
            <a:r>
              <a:rPr lang="de-DE" sz="2000" dirty="0">
                <a:solidFill>
                  <a:srgbClr val="00B050"/>
                </a:solidFill>
              </a:rPr>
              <a:t>gering </a:t>
            </a:r>
            <a:endParaRPr lang="de-DE" sz="2000" dirty="0">
              <a:solidFill>
                <a:srgbClr val="045AA6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gefährdete Bevölkerungsgruppen (nach Immunität): als </a:t>
            </a:r>
            <a:r>
              <a:rPr lang="de-DE" sz="2000" dirty="0">
                <a:solidFill>
                  <a:schemeClr val="accent6"/>
                </a:solidFill>
              </a:rPr>
              <a:t>mäßig</a:t>
            </a:r>
            <a:r>
              <a:rPr lang="de-DE" sz="2000" dirty="0">
                <a:solidFill>
                  <a:srgbClr val="045AA6"/>
                </a:solidFill>
              </a:rPr>
              <a:t> </a:t>
            </a:r>
            <a:r>
              <a:rPr lang="de-DE" sz="2000">
                <a:solidFill>
                  <a:srgbClr val="045AA6"/>
                </a:solidFill>
              </a:rPr>
              <a:t>bis </a:t>
            </a:r>
            <a:r>
              <a:rPr lang="de-DE" sz="2000">
                <a:solidFill>
                  <a:srgbClr val="FF0000"/>
                </a:solidFill>
              </a:rPr>
              <a:t>hoch</a:t>
            </a:r>
            <a:endParaRPr lang="de-DE" sz="2000" dirty="0">
              <a:solidFill>
                <a:srgbClr val="FF0000"/>
              </a:solidFill>
            </a:endParaRPr>
          </a:p>
          <a:p>
            <a:pPr marL="0" lvl="1"/>
            <a:endParaRPr lang="de-DE" sz="2000" dirty="0">
              <a:solidFill>
                <a:srgbClr val="045AA6"/>
              </a:solidFill>
            </a:endParaRPr>
          </a:p>
          <a:p>
            <a:pPr marL="0" lvl="1"/>
            <a:endParaRPr lang="de-DE" sz="2000" dirty="0">
              <a:solidFill>
                <a:srgbClr val="045AA6"/>
              </a:solidFill>
            </a:endParaRPr>
          </a:p>
          <a:p>
            <a:pPr marL="0" lvl="1"/>
            <a:endParaRPr lang="de-DE" sz="2000" dirty="0">
              <a:solidFill>
                <a:srgbClr val="045AA6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F94BFFA-5136-4756-9F7A-1A2F66D4E4B7}"/>
              </a:ext>
            </a:extLst>
          </p:cNvPr>
          <p:cNvSpPr txBox="1"/>
          <p:nvPr/>
        </p:nvSpPr>
        <p:spPr>
          <a:xfrm>
            <a:off x="7643950" y="1599509"/>
            <a:ext cx="4019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45AA6"/>
                </a:solidFill>
              </a:rPr>
              <a:t>Modellierung Wirksamkeit von Reiserestriktionen und XBB.1.5 , Deutschland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2833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6">
            <a:extLst>
              <a:ext uri="{FF2B5EF4-FFF2-40B4-BE49-F238E27FC236}">
                <a16:creationId xmlns:a16="http://schemas.microsoft.com/office/drawing/2014/main" id="{2AEA520C-D097-4D1D-B072-E5C07A18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– USA und XBB.1.5., Datenstand:13.01.2023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2221F426-6A8A-4BF2-9F5B-38D550F4193F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2E05C933-C73C-431C-BA35-688D0B770652}"/>
              </a:ext>
            </a:extLst>
          </p:cNvPr>
          <p:cNvSpPr txBox="1"/>
          <p:nvPr/>
        </p:nvSpPr>
        <p:spPr>
          <a:xfrm>
            <a:off x="799732" y="5181782"/>
            <a:ext cx="10422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45AA6"/>
                </a:solidFill>
              </a:rPr>
              <a:t>Aktuelle Lage: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 err="1">
                <a:solidFill>
                  <a:srgbClr val="045AA6"/>
                </a:solidFill>
              </a:rPr>
              <a:t>Nowcast</a:t>
            </a:r>
            <a:r>
              <a:rPr lang="de-DE" sz="2000" dirty="0">
                <a:solidFill>
                  <a:srgbClr val="045AA6"/>
                </a:solidFill>
              </a:rPr>
              <a:t>: 43%; 95%KI: 26-61% (KW2: 26%)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Hospitalisierungstrend Stabil nach Steigerungen seit Ende-November 2022, Veränderung zur Vorwoche -12%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Todesfälle steigend ins vergleich zur Vorwoche: +47%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045AA6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704B387-6B00-4000-A3AF-3364C554F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60" y="863994"/>
            <a:ext cx="3886200" cy="41148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6C544E8-C69C-44F4-B534-76889028E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796" y="968332"/>
            <a:ext cx="69723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8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6">
            <a:extLst>
              <a:ext uri="{FF2B5EF4-FFF2-40B4-BE49-F238E27FC236}">
                <a16:creationId xmlns:a16="http://schemas.microsoft.com/office/drawing/2014/main" id="{2AEA520C-D097-4D1D-B072-E5C07A18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– XBB.1.5., Europa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2221F426-6A8A-4BF2-9F5B-38D550F4193F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793C7A35-CB55-4D0F-93C4-B947F6821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13" y="710391"/>
            <a:ext cx="4571179" cy="609245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F271F75-0D02-4FBE-B8AB-E4A4B8471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239" y="765544"/>
            <a:ext cx="4768398" cy="505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768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</Words>
  <Application>Microsoft Office PowerPoint</Application>
  <PresentationFormat>Breitbild</PresentationFormat>
  <Paragraphs>111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ＭＳ 明朝</vt:lpstr>
      <vt:lpstr>Scala Sans OT</vt:lpstr>
      <vt:lpstr>Wingdings</vt:lpstr>
      <vt:lpstr>1_Office-Design</vt:lpstr>
      <vt:lpstr>COVID-19 – Internationale Lage, Datenstand: 17.01.2023</vt:lpstr>
      <vt:lpstr>COVID-19 – Lage in China</vt:lpstr>
      <vt:lpstr>COVID-19 – Test-Maßnahmen bei Einreise aus China (17.01.23)</vt:lpstr>
      <vt:lpstr>COVID-19 – XBB.1.5.</vt:lpstr>
      <vt:lpstr>COVID-19 – USA und XBB.1.5., Datenstand:13.01.2023</vt:lpstr>
      <vt:lpstr>COVID-19 – XBB.1.5., Europa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Raiser, Sofie Gillesberg</cp:lastModifiedBy>
  <cp:revision>1303</cp:revision>
  <dcterms:created xsi:type="dcterms:W3CDTF">2015-11-02T12:29:13Z</dcterms:created>
  <dcterms:modified xsi:type="dcterms:W3CDTF">2023-01-18T09:53:22Z</dcterms:modified>
</cp:coreProperties>
</file>