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3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theme/themeOverride1.xml" ContentType="application/vnd.openxmlformats-officedocument.themeOverride+xml"/>
  <Override PartName="/ppt/charts/chart11.xml" ContentType="application/vnd.openxmlformats-officedocument.drawingml.chart+xml"/>
  <Override PartName="/ppt/theme/themeOverride2.xml" ContentType="application/vnd.openxmlformats-officedocument.themeOverr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4.xml" ContentType="application/vnd.openxmlformats-officedocument.presentationml.notesSlide+xml"/>
  <Override PartName="/ppt/charts/chart14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5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6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7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8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9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20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3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4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omments/comment1.xml" ContentType="application/vnd.openxmlformats-officedocument.presentationml.comments+xml"/>
  <Override PartName="/ppt/charts/chart25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5.xml" ContentType="application/vnd.openxmlformats-officedocument.presentationml.notesSlide+xml"/>
  <Override PartName="/ppt/charts/chart26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7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8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13" r:id="rId2"/>
    <p:sldId id="308" r:id="rId3"/>
    <p:sldId id="319" r:id="rId4"/>
    <p:sldId id="269" r:id="rId5"/>
    <p:sldId id="294" r:id="rId6"/>
    <p:sldId id="276" r:id="rId7"/>
    <p:sldId id="305" r:id="rId8"/>
    <p:sldId id="304" r:id="rId9"/>
    <p:sldId id="309" r:id="rId10"/>
    <p:sldId id="318" r:id="rId11"/>
    <p:sldId id="286" r:id="rId12"/>
    <p:sldId id="275" r:id="rId13"/>
    <p:sldId id="279" r:id="rId14"/>
    <p:sldId id="280" r:id="rId15"/>
    <p:sldId id="285" r:id="rId16"/>
    <p:sldId id="260" r:id="rId17"/>
    <p:sldId id="307" r:id="rId18"/>
    <p:sldId id="256" r:id="rId19"/>
    <p:sldId id="291" r:id="rId20"/>
    <p:sldId id="293" r:id="rId21"/>
    <p:sldId id="297" r:id="rId22"/>
    <p:sldId id="259" r:id="rId23"/>
    <p:sldId id="301" r:id="rId24"/>
    <p:sldId id="292" r:id="rId25"/>
    <p:sldId id="258" r:id="rId2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on Laer, Anja" initials="vLA" lastIdx="10" clrIdx="0">
    <p:extLst>
      <p:ext uri="{19B8F6BF-5375-455C-9EA6-DF929625EA0E}">
        <p15:presenceInfo xmlns:p15="http://schemas.microsoft.com/office/powerpoint/2012/main" userId="von Laer, Anj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883" autoAdjust="0"/>
  </p:normalViewPr>
  <p:slideViewPr>
    <p:cSldViewPr snapToGrid="0">
      <p:cViewPr varScale="1">
        <p:scale>
          <a:sx n="108" d="100"/>
          <a:sy n="108" d="100"/>
        </p:scale>
        <p:origin x="714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rki.local\daten\Projekte\FG37_Ausbruch\2022_Gruppe-A-Streptokokken\s-pyogenes-freq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\\rki.local\daten\Projekte\FG37_Ausbruch\2022_Gruppe-A-Streptokokken\s-pyogenes-freq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\\rki.local\daten\Projekte\FG37_Ausbruch\2022_Gruppe-A-Streptokokken\s-pyogenes-freq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\\rki.local\daten\Projekte\FG37_Ausbruch\2022_Gruppe-A-Streptokokken\s-pyogenes-freq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\\rki.local\daten\Projekte\FG37_Ausbruch\2022_Gruppe-A-Streptokokken\s-pyogenes-freq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\\rki.local\daten\Projekte\FG37_Ausbruch\2022_Gruppe-A-Streptokokken\s-pyogenes-freq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\\rki.local\daten\Projekte\FG37_Ausbruch\2022_Gruppe-A-Streptokokken\s-pyogenes-freq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\\rki.local\daten\Projekte\FG37_Ausbruch\2022_Gruppe-A-Streptokokken\s-pyogenes-freq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rki.local\daten\Projekte\FG37_Ausbruch\2022_Gruppe-A-Streptokokken\s-pyogenes-freq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\\rki.local\daten\Projekte\FG37_Ausbruch\2022_Gruppe-A-Streptokokken\s-pyogenes-freq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\\rki.local\daten\Projekte\FG37_Ausbruch\2022_Gruppe-A-Streptokokken\SurvNet%20Daten\SurvNet_GAS_Pneu_Hib_Men_10012023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\\rki.local\daten\Projekte\FG37_Ausbruch\2022_Gruppe-A-Streptokokken\s-pyogenes-freq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\\rki.local\daten\Projekte\FG37_Ausbruch\2022_Gruppe-A-Streptokokken\SurvNet%20Daten\SurvNet_GAS_Pneu_Hib_Men_10012023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\\rki.local\daten\Projekte\FG37_Ausbruch\2022_Gruppe-A-Streptokokken\SurvNet%20Daten\SurvNet_GAS_Pneu_Hib_Men_10012023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\\rki.local\daten\Projekte\FG37_Ausbruch\2022_Gruppe-A-Streptokokken\s-pyogenes-freq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\\rki.local\daten\Projekte\FG37_Ausbruch\2022_Gruppe-A-Streptokokken\SurvNet%20Daten\SurvNet_GAS_Pneu_Hib_Men_10012023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\\rki.local\daten\Projekte\FG37_Ausbruch\2022_Gruppe-A-Streptokokken\SurvNet%20Daten\SurvNet_GAS_Pneu_Hib_Men_10012023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rki.local\daten\Projekte\FG37_Ausbruch\2022_Gruppe-A-Streptokokken\s-pyogenes-freq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rki.local\daten\Projekte\FG37_Ausbruch\2022_Gruppe-A-Streptokokken\s-pyogenes-freq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rki.local\daten\Projekte\FG37_Ausbruch\2022_Gruppe-A-Streptokokken\s-pyogenes-freq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rki.local\daten\Projekte\FG37_Ausbruch\2022_Gruppe-A-Streptokokken\s-pyogenes-freq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rki.local\daten\Projekte\FG37_Ausbruch\2022_Gruppe-A-Streptokokken\s-pyogenes-freq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rki.local\daten\Projekte\FG37_Ausbruch\2022_Gruppe-A-Streptokokken\ARS_s-pyogenes-freq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rki.local\daten\Projekte\FG37_Ausbruch\2022_Gruppe-A-Streptokokken\s-pyogenes-freq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200"/>
              <a:t>Streptokokken Gruppe A / S. pyogenes, invasiv (n=  5.924)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'bakt. Errger'!$A$80:$X$81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'bakt. Errger'!$A$82:$X$82</c:f>
              <c:numCache>
                <c:formatCode>#,##0;\-#,##0</c:formatCode>
                <c:ptCount val="24"/>
                <c:pt idx="0">
                  <c:v>305</c:v>
                </c:pt>
                <c:pt idx="1">
                  <c:v>251</c:v>
                </c:pt>
                <c:pt idx="2">
                  <c:v>215</c:v>
                </c:pt>
                <c:pt idx="3">
                  <c:v>226</c:v>
                </c:pt>
                <c:pt idx="4">
                  <c:v>370</c:v>
                </c:pt>
                <c:pt idx="5">
                  <c:v>214</c:v>
                </c:pt>
                <c:pt idx="6">
                  <c:v>199</c:v>
                </c:pt>
                <c:pt idx="7">
                  <c:v>238</c:v>
                </c:pt>
                <c:pt idx="8">
                  <c:v>362</c:v>
                </c:pt>
                <c:pt idx="9">
                  <c:v>316</c:v>
                </c:pt>
                <c:pt idx="10">
                  <c:v>229</c:v>
                </c:pt>
                <c:pt idx="11">
                  <c:v>290</c:v>
                </c:pt>
                <c:pt idx="12">
                  <c:v>380</c:v>
                </c:pt>
                <c:pt idx="13">
                  <c:v>212</c:v>
                </c:pt>
                <c:pt idx="14">
                  <c:v>170</c:v>
                </c:pt>
                <c:pt idx="15">
                  <c:v>167</c:v>
                </c:pt>
                <c:pt idx="16">
                  <c:v>158</c:v>
                </c:pt>
                <c:pt idx="17">
                  <c:v>142</c:v>
                </c:pt>
                <c:pt idx="18">
                  <c:v>129</c:v>
                </c:pt>
                <c:pt idx="19">
                  <c:v>164</c:v>
                </c:pt>
                <c:pt idx="20">
                  <c:v>178</c:v>
                </c:pt>
                <c:pt idx="21">
                  <c:v>197</c:v>
                </c:pt>
                <c:pt idx="22">
                  <c:v>257</c:v>
                </c:pt>
                <c:pt idx="23">
                  <c:v>480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D7-47FD-ADBB-D595F4215D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-27"/>
        <c:axId val="841520480"/>
        <c:axId val="841525072"/>
      </c:barChart>
      <c:catAx>
        <c:axId val="841520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41525072"/>
        <c:crosses val="autoZero"/>
        <c:auto val="1"/>
        <c:lblAlgn val="ctr"/>
        <c:lblOffset val="100"/>
        <c:noMultiLvlLbl val="0"/>
      </c:catAx>
      <c:valAx>
        <c:axId val="841525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Anzahl Isolate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#,##0;\-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41520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[SurvNet_GAS_Pneu_Hib_Men_10012023.xlsx]Pivot!PivotTable1</c:name>
    <c:fmtId val="25"/>
  </c:pivotSource>
  <c:chart>
    <c:title>
      <c:tx>
        <c:rich>
          <a:bodyPr/>
          <a:lstStyle/>
          <a:p>
            <a:pPr>
              <a:defRPr/>
            </a:pPr>
            <a:r>
              <a:rPr lang="en-US" sz="1400" b="0" dirty="0" err="1"/>
              <a:t>SurvNet</a:t>
            </a:r>
            <a:r>
              <a:rPr lang="en-US" sz="1400" b="0" dirty="0"/>
              <a:t>: invasive </a:t>
            </a:r>
            <a:r>
              <a:rPr lang="en-US" sz="1400" b="0" dirty="0" err="1"/>
              <a:t>Pneumokokken</a:t>
            </a:r>
            <a:r>
              <a:rPr lang="en-US" sz="1400" b="0" dirty="0"/>
              <a:t>, BB, ST,</a:t>
            </a:r>
            <a:r>
              <a:rPr lang="en-US" sz="1400" b="0" baseline="0" dirty="0"/>
              <a:t> </a:t>
            </a:r>
            <a:r>
              <a:rPr lang="en-US" sz="1400" b="0" dirty="0"/>
              <a:t>SN (n=2.931)</a:t>
            </a:r>
          </a:p>
        </c:rich>
      </c:tx>
      <c:layout>
        <c:manualLayout>
          <c:xMode val="edge"/>
          <c:yMode val="edge"/>
          <c:x val="5.0071965578098149E-2"/>
          <c:y val="1.8032799105743551E-2"/>
        </c:manualLayout>
      </c:layout>
      <c:overlay val="0"/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6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7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8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9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0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1"/>
        <c:spPr>
          <a:ln w="285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22"/>
        <c:spPr>
          <a:ln w="28575" cap="rnd">
            <a:solidFill>
              <a:schemeClr val="accent3"/>
            </a:solidFill>
            <a:round/>
          </a:ln>
          <a:effectLst/>
        </c:spPr>
        <c:marker>
          <c:symbol val="none"/>
        </c:marker>
      </c:pivotFmt>
      <c:pivotFmt>
        <c:idx val="23"/>
        <c:spPr>
          <a:ln w="28575" cap="rnd">
            <a:solidFill>
              <a:schemeClr val="accent4"/>
            </a:solidFill>
            <a:round/>
          </a:ln>
          <a:effectLst/>
        </c:spPr>
        <c:marker>
          <c:symbol val="none"/>
        </c:marker>
      </c:pivotFmt>
      <c:pivotFmt>
        <c:idx val="24"/>
        <c:spPr>
          <a:solidFill>
            <a:schemeClr val="accent2"/>
          </a:solidFill>
          <a:ln>
            <a:noFill/>
          </a:ln>
        </c:spPr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spPr>
          <a:solidFill>
            <a:schemeClr val="accent2"/>
          </a:solidFill>
          <a:ln>
            <a:noFill/>
          </a:ln>
        </c:spPr>
        <c:marker>
          <c:symbol val="none"/>
        </c:marker>
      </c:pivotFmt>
      <c:pivotFmt>
        <c:idx val="83"/>
        <c:spPr>
          <a:solidFill>
            <a:schemeClr val="accent2"/>
          </a:solidFill>
          <a:ln>
            <a:noFill/>
          </a:ln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Pivot!$B$5</c:f>
              <c:strCache>
                <c:ptCount val="1"/>
                <c:pt idx="0">
                  <c:v>Ergebnis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</c:spPr>
          <c:invertIfNegative val="0"/>
          <c:cat>
            <c:multiLvlStrRef>
              <c:f>Pivot!$A$6:$A$36</c:f>
              <c:multiLvlStrCache>
                <c:ptCount val="24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1</c:v>
                  </c:pt>
                  <c:pt idx="5">
                    <c:v>2</c:v>
                  </c:pt>
                  <c:pt idx="6">
                    <c:v>3</c:v>
                  </c:pt>
                  <c:pt idx="7">
                    <c:v>4</c:v>
                  </c:pt>
                  <c:pt idx="8">
                    <c:v>1</c:v>
                  </c:pt>
                  <c:pt idx="9">
                    <c:v>2</c:v>
                  </c:pt>
                  <c:pt idx="10">
                    <c:v>3</c:v>
                  </c:pt>
                  <c:pt idx="11">
                    <c:v>4</c:v>
                  </c:pt>
                  <c:pt idx="12">
                    <c:v>1</c:v>
                  </c:pt>
                  <c:pt idx="13">
                    <c:v>2</c:v>
                  </c:pt>
                  <c:pt idx="14">
                    <c:v>3</c:v>
                  </c:pt>
                  <c:pt idx="15">
                    <c:v>4</c:v>
                  </c:pt>
                  <c:pt idx="16">
                    <c:v>1</c:v>
                  </c:pt>
                  <c:pt idx="17">
                    <c:v>2</c:v>
                  </c:pt>
                  <c:pt idx="18">
                    <c:v>3</c:v>
                  </c:pt>
                  <c:pt idx="19">
                    <c:v>4</c:v>
                  </c:pt>
                  <c:pt idx="20">
                    <c:v>1</c:v>
                  </c:pt>
                  <c:pt idx="21">
                    <c:v>2</c:v>
                  </c:pt>
                  <c:pt idx="22">
                    <c:v>3</c:v>
                  </c:pt>
                  <c:pt idx="23">
                    <c:v>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Pivot!$B$6:$B$36</c:f>
              <c:numCache>
                <c:formatCode>General</c:formatCode>
                <c:ptCount val="24"/>
                <c:pt idx="0">
                  <c:v>232</c:v>
                </c:pt>
                <c:pt idx="1">
                  <c:v>139</c:v>
                </c:pt>
                <c:pt idx="2">
                  <c:v>65</c:v>
                </c:pt>
                <c:pt idx="3">
                  <c:v>134</c:v>
                </c:pt>
                <c:pt idx="4">
                  <c:v>282</c:v>
                </c:pt>
                <c:pt idx="5">
                  <c:v>160</c:v>
                </c:pt>
                <c:pt idx="6">
                  <c:v>72</c:v>
                </c:pt>
                <c:pt idx="7">
                  <c:v>147</c:v>
                </c:pt>
                <c:pt idx="8">
                  <c:v>243</c:v>
                </c:pt>
                <c:pt idx="9">
                  <c:v>151</c:v>
                </c:pt>
                <c:pt idx="10">
                  <c:v>66</c:v>
                </c:pt>
                <c:pt idx="11">
                  <c:v>136</c:v>
                </c:pt>
                <c:pt idx="12">
                  <c:v>222</c:v>
                </c:pt>
                <c:pt idx="13">
                  <c:v>44</c:v>
                </c:pt>
                <c:pt idx="14">
                  <c:v>50</c:v>
                </c:pt>
                <c:pt idx="15">
                  <c:v>42</c:v>
                </c:pt>
                <c:pt idx="16">
                  <c:v>37</c:v>
                </c:pt>
                <c:pt idx="17">
                  <c:v>48</c:v>
                </c:pt>
                <c:pt idx="18">
                  <c:v>60</c:v>
                </c:pt>
                <c:pt idx="19">
                  <c:v>110</c:v>
                </c:pt>
                <c:pt idx="20">
                  <c:v>99</c:v>
                </c:pt>
                <c:pt idx="21">
                  <c:v>103</c:v>
                </c:pt>
                <c:pt idx="22">
                  <c:v>70</c:v>
                </c:pt>
                <c:pt idx="23">
                  <c:v>219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9C-487C-89ED-F118E66648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699658536"/>
        <c:axId val="699658864"/>
      </c:barChart>
      <c:catAx>
        <c:axId val="699658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99658864"/>
        <c:crosses val="autoZero"/>
        <c:auto val="1"/>
        <c:lblAlgn val="ctr"/>
        <c:lblOffset val="100"/>
        <c:noMultiLvlLbl val="0"/>
      </c:catAx>
      <c:valAx>
        <c:axId val="699658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Anzahl Fälle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99658536"/>
        <c:crosses val="autoZero"/>
        <c:crossBetween val="between"/>
      </c:valAx>
    </c:plotArea>
    <c:plotVisOnly val="1"/>
    <c:dispBlanksAs val="gap"/>
    <c:showDLblsOverMax val="0"/>
    <c:extLst/>
  </c:chart>
  <c:txPr>
    <a:bodyPr/>
    <a:lstStyle/>
    <a:p>
      <a:pPr>
        <a:defRPr/>
      </a:pPr>
      <a:endParaRPr lang="de-DE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[SurvNet_GAS_Pneu_Hib_Men_10012023.xlsx]Pivot!PivotTable1</c:name>
    <c:fmtId val="29"/>
  </c:pivotSource>
  <c:chart>
    <c:title>
      <c:tx>
        <c:rich>
          <a:bodyPr/>
          <a:lstStyle/>
          <a:p>
            <a:pPr>
              <a:defRPr b="0"/>
            </a:pPr>
            <a:r>
              <a:rPr lang="en-US" sz="1600" b="0" dirty="0" err="1"/>
              <a:t>SurvNet</a:t>
            </a:r>
            <a:r>
              <a:rPr lang="en-US" sz="1600" b="0" dirty="0"/>
              <a:t>: invasive </a:t>
            </a:r>
            <a:r>
              <a:rPr lang="en-US" sz="1600" b="0" dirty="0" err="1"/>
              <a:t>Haemophilus</a:t>
            </a:r>
            <a:r>
              <a:rPr lang="en-US" sz="1600" b="0" baseline="0" dirty="0"/>
              <a:t> influenzae</a:t>
            </a:r>
            <a:r>
              <a:rPr lang="en-US" sz="1600" b="0" dirty="0"/>
              <a:t> (n=4.446)</a:t>
            </a:r>
          </a:p>
        </c:rich>
      </c:tx>
      <c:overlay val="0"/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6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7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8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9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0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1"/>
        <c:spPr>
          <a:ln w="285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22"/>
        <c:spPr>
          <a:ln w="28575" cap="rnd">
            <a:solidFill>
              <a:schemeClr val="accent3"/>
            </a:solidFill>
            <a:round/>
          </a:ln>
          <a:effectLst/>
        </c:spPr>
        <c:marker>
          <c:symbol val="none"/>
        </c:marker>
      </c:pivotFmt>
      <c:pivotFmt>
        <c:idx val="23"/>
        <c:spPr>
          <a:ln w="28575" cap="rnd">
            <a:solidFill>
              <a:schemeClr val="accent4"/>
            </a:solidFill>
            <a:round/>
          </a:ln>
          <a:effectLst/>
        </c:spPr>
        <c:marker>
          <c:symbol val="none"/>
        </c:marker>
      </c:pivotFmt>
      <c:pivotFmt>
        <c:idx val="24"/>
        <c:spPr>
          <a:solidFill>
            <a:schemeClr val="bg1">
              <a:lumMod val="50000"/>
            </a:schemeClr>
          </a:solidFill>
          <a:ln>
            <a:noFill/>
          </a:ln>
        </c:spPr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spPr>
          <a:solidFill>
            <a:schemeClr val="bg1">
              <a:lumMod val="50000"/>
            </a:schemeClr>
          </a:solidFill>
          <a:ln>
            <a:noFill/>
          </a:ln>
        </c:spPr>
        <c:marker>
          <c:symbol val="none"/>
        </c:marker>
      </c:pivotFmt>
      <c:pivotFmt>
        <c:idx val="83"/>
        <c:spPr>
          <a:solidFill>
            <a:schemeClr val="bg1">
              <a:lumMod val="50000"/>
            </a:schemeClr>
          </a:solidFill>
          <a:ln>
            <a:noFill/>
          </a:ln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Pivot!$B$5</c:f>
              <c:strCache>
                <c:ptCount val="1"/>
                <c:pt idx="0">
                  <c:v>Ergebnis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</c:spPr>
          <c:invertIfNegative val="0"/>
          <c:cat>
            <c:multiLvlStrRef>
              <c:f>Pivot!$A$6:$A$36</c:f>
              <c:multiLvlStrCache>
                <c:ptCount val="24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1</c:v>
                  </c:pt>
                  <c:pt idx="5">
                    <c:v>2</c:v>
                  </c:pt>
                  <c:pt idx="6">
                    <c:v>3</c:v>
                  </c:pt>
                  <c:pt idx="7">
                    <c:v>4</c:v>
                  </c:pt>
                  <c:pt idx="8">
                    <c:v>1</c:v>
                  </c:pt>
                  <c:pt idx="9">
                    <c:v>2</c:v>
                  </c:pt>
                  <c:pt idx="10">
                    <c:v>3</c:v>
                  </c:pt>
                  <c:pt idx="11">
                    <c:v>4</c:v>
                  </c:pt>
                  <c:pt idx="12">
                    <c:v>1</c:v>
                  </c:pt>
                  <c:pt idx="13">
                    <c:v>2</c:v>
                  </c:pt>
                  <c:pt idx="14">
                    <c:v>3</c:v>
                  </c:pt>
                  <c:pt idx="15">
                    <c:v>4</c:v>
                  </c:pt>
                  <c:pt idx="16">
                    <c:v>1</c:v>
                  </c:pt>
                  <c:pt idx="17">
                    <c:v>2</c:v>
                  </c:pt>
                  <c:pt idx="18">
                    <c:v>3</c:v>
                  </c:pt>
                  <c:pt idx="19">
                    <c:v>4</c:v>
                  </c:pt>
                  <c:pt idx="20">
                    <c:v>1</c:v>
                  </c:pt>
                  <c:pt idx="21">
                    <c:v>2</c:v>
                  </c:pt>
                  <c:pt idx="22">
                    <c:v>3</c:v>
                  </c:pt>
                  <c:pt idx="23">
                    <c:v>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Pivot!$B$6:$B$36</c:f>
              <c:numCache>
                <c:formatCode>General</c:formatCode>
                <c:ptCount val="24"/>
                <c:pt idx="0">
                  <c:v>274</c:v>
                </c:pt>
                <c:pt idx="1">
                  <c:v>182</c:v>
                </c:pt>
                <c:pt idx="2">
                  <c:v>143</c:v>
                </c:pt>
                <c:pt idx="3">
                  <c:v>212</c:v>
                </c:pt>
                <c:pt idx="4">
                  <c:v>322</c:v>
                </c:pt>
                <c:pt idx="5">
                  <c:v>213</c:v>
                </c:pt>
                <c:pt idx="6">
                  <c:v>110</c:v>
                </c:pt>
                <c:pt idx="7">
                  <c:v>207</c:v>
                </c:pt>
                <c:pt idx="8">
                  <c:v>303</c:v>
                </c:pt>
                <c:pt idx="9">
                  <c:v>263</c:v>
                </c:pt>
                <c:pt idx="10">
                  <c:v>138</c:v>
                </c:pt>
                <c:pt idx="11">
                  <c:v>264</c:v>
                </c:pt>
                <c:pt idx="12">
                  <c:v>326</c:v>
                </c:pt>
                <c:pt idx="13">
                  <c:v>68</c:v>
                </c:pt>
                <c:pt idx="14">
                  <c:v>62</c:v>
                </c:pt>
                <c:pt idx="15">
                  <c:v>54</c:v>
                </c:pt>
                <c:pt idx="16">
                  <c:v>43</c:v>
                </c:pt>
                <c:pt idx="17">
                  <c:v>58</c:v>
                </c:pt>
                <c:pt idx="18">
                  <c:v>79</c:v>
                </c:pt>
                <c:pt idx="19">
                  <c:v>185</c:v>
                </c:pt>
                <c:pt idx="20">
                  <c:v>159</c:v>
                </c:pt>
                <c:pt idx="21">
                  <c:v>186</c:v>
                </c:pt>
                <c:pt idx="22">
                  <c:v>197</c:v>
                </c:pt>
                <c:pt idx="23">
                  <c:v>398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3B-4C8A-8627-04037BC843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699658536"/>
        <c:axId val="699658864"/>
      </c:barChart>
      <c:catAx>
        <c:axId val="699658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99658864"/>
        <c:crosses val="autoZero"/>
        <c:auto val="1"/>
        <c:lblAlgn val="ctr"/>
        <c:lblOffset val="100"/>
        <c:noMultiLvlLbl val="0"/>
      </c:catAx>
      <c:valAx>
        <c:axId val="699658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Anzahl Fälle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99658536"/>
        <c:crosses val="autoZero"/>
        <c:crossBetween val="between"/>
      </c:valAx>
    </c:plotArea>
    <c:plotVisOnly val="1"/>
    <c:dispBlanksAs val="gap"/>
    <c:showDLblsOverMax val="0"/>
    <c:extLst/>
  </c:chart>
  <c:txPr>
    <a:bodyPr/>
    <a:lstStyle/>
    <a:p>
      <a:pPr>
        <a:defRPr/>
      </a:pPr>
      <a:endParaRPr lang="de-DE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[SurvNet_GAS_Pneu_Hib_Men_10012023.xlsx]Pivot!PivotTable1</c:name>
    <c:fmtId val="37"/>
  </c:pivotSource>
  <c:chart>
    <c:title>
      <c:tx>
        <c:rich>
          <a:bodyPr/>
          <a:lstStyle/>
          <a:p>
            <a:pPr>
              <a:defRPr b="0"/>
            </a:pPr>
            <a:r>
              <a:rPr lang="en-US" sz="1600" b="0" dirty="0" err="1"/>
              <a:t>SurvNet</a:t>
            </a:r>
            <a:r>
              <a:rPr lang="en-US" sz="1600" b="0" dirty="0"/>
              <a:t>: invasive </a:t>
            </a:r>
            <a:r>
              <a:rPr lang="en-US" sz="1600" b="0" dirty="0" err="1"/>
              <a:t>Meningokokken</a:t>
            </a:r>
            <a:r>
              <a:rPr lang="en-US" sz="1600" b="0" dirty="0"/>
              <a:t> (n=1.190)</a:t>
            </a:r>
          </a:p>
        </c:rich>
      </c:tx>
      <c:overlay val="0"/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6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7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8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9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0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1"/>
        <c:spPr>
          <a:ln w="285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22"/>
        <c:spPr>
          <a:ln w="28575" cap="rnd">
            <a:solidFill>
              <a:schemeClr val="accent3"/>
            </a:solidFill>
            <a:round/>
          </a:ln>
          <a:effectLst/>
        </c:spPr>
        <c:marker>
          <c:symbol val="none"/>
        </c:marker>
      </c:pivotFmt>
      <c:pivotFmt>
        <c:idx val="23"/>
        <c:spPr>
          <a:ln w="28575" cap="rnd">
            <a:solidFill>
              <a:schemeClr val="accent4"/>
            </a:solidFill>
            <a:round/>
          </a:ln>
          <a:effectLst/>
        </c:spPr>
        <c:marker>
          <c:symbol val="none"/>
        </c:marker>
      </c:pivotFmt>
      <c:pivotFmt>
        <c:idx val="24"/>
        <c:spPr>
          <a:solidFill>
            <a:srgbClr val="FFC000"/>
          </a:solidFill>
          <a:ln>
            <a:noFill/>
          </a:ln>
        </c:spPr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spPr>
          <a:solidFill>
            <a:srgbClr val="FFC000"/>
          </a:solidFill>
          <a:ln>
            <a:noFill/>
          </a:ln>
        </c:spPr>
        <c:marker>
          <c:symbol val="none"/>
        </c:marker>
      </c:pivotFmt>
      <c:pivotFmt>
        <c:idx val="83"/>
        <c:spPr>
          <a:solidFill>
            <a:srgbClr val="FFC000"/>
          </a:solidFill>
          <a:ln>
            <a:noFill/>
          </a:ln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Pivot!$B$5</c:f>
              <c:strCache>
                <c:ptCount val="1"/>
                <c:pt idx="0">
                  <c:v>Ergebnis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</c:spPr>
          <c:invertIfNegative val="0"/>
          <c:cat>
            <c:multiLvlStrRef>
              <c:f>Pivot!$A$6:$A$36</c:f>
              <c:multiLvlStrCache>
                <c:ptCount val="24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1</c:v>
                  </c:pt>
                  <c:pt idx="5">
                    <c:v>2</c:v>
                  </c:pt>
                  <c:pt idx="6">
                    <c:v>3</c:v>
                  </c:pt>
                  <c:pt idx="7">
                    <c:v>4</c:v>
                  </c:pt>
                  <c:pt idx="8">
                    <c:v>1</c:v>
                  </c:pt>
                  <c:pt idx="9">
                    <c:v>2</c:v>
                  </c:pt>
                  <c:pt idx="10">
                    <c:v>3</c:v>
                  </c:pt>
                  <c:pt idx="11">
                    <c:v>4</c:v>
                  </c:pt>
                  <c:pt idx="12">
                    <c:v>1</c:v>
                  </c:pt>
                  <c:pt idx="13">
                    <c:v>2</c:v>
                  </c:pt>
                  <c:pt idx="14">
                    <c:v>3</c:v>
                  </c:pt>
                  <c:pt idx="15">
                    <c:v>4</c:v>
                  </c:pt>
                  <c:pt idx="16">
                    <c:v>1</c:v>
                  </c:pt>
                  <c:pt idx="17">
                    <c:v>2</c:v>
                  </c:pt>
                  <c:pt idx="18">
                    <c:v>3</c:v>
                  </c:pt>
                  <c:pt idx="19">
                    <c:v>4</c:v>
                  </c:pt>
                  <c:pt idx="20">
                    <c:v>1</c:v>
                  </c:pt>
                  <c:pt idx="21">
                    <c:v>2</c:v>
                  </c:pt>
                  <c:pt idx="22">
                    <c:v>3</c:v>
                  </c:pt>
                  <c:pt idx="23">
                    <c:v>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Pivot!$B$6:$B$36</c:f>
              <c:numCache>
                <c:formatCode>General</c:formatCode>
                <c:ptCount val="24"/>
                <c:pt idx="0">
                  <c:v>93</c:v>
                </c:pt>
                <c:pt idx="1">
                  <c:v>65</c:v>
                </c:pt>
                <c:pt idx="2">
                  <c:v>43</c:v>
                </c:pt>
                <c:pt idx="3">
                  <c:v>86</c:v>
                </c:pt>
                <c:pt idx="4">
                  <c:v>118</c:v>
                </c:pt>
                <c:pt idx="5">
                  <c:v>69</c:v>
                </c:pt>
                <c:pt idx="6">
                  <c:v>48</c:v>
                </c:pt>
                <c:pt idx="7">
                  <c:v>59</c:v>
                </c:pt>
                <c:pt idx="8">
                  <c:v>103</c:v>
                </c:pt>
                <c:pt idx="9">
                  <c:v>57</c:v>
                </c:pt>
                <c:pt idx="10">
                  <c:v>43</c:v>
                </c:pt>
                <c:pt idx="11">
                  <c:v>55</c:v>
                </c:pt>
                <c:pt idx="12">
                  <c:v>94</c:v>
                </c:pt>
                <c:pt idx="13">
                  <c:v>19</c:v>
                </c:pt>
                <c:pt idx="14">
                  <c:v>15</c:v>
                </c:pt>
                <c:pt idx="15">
                  <c:v>12</c:v>
                </c:pt>
                <c:pt idx="16">
                  <c:v>17</c:v>
                </c:pt>
                <c:pt idx="17">
                  <c:v>14</c:v>
                </c:pt>
                <c:pt idx="18">
                  <c:v>18</c:v>
                </c:pt>
                <c:pt idx="19">
                  <c:v>25</c:v>
                </c:pt>
                <c:pt idx="20">
                  <c:v>19</c:v>
                </c:pt>
                <c:pt idx="21">
                  <c:v>27</c:v>
                </c:pt>
                <c:pt idx="22">
                  <c:v>31</c:v>
                </c:pt>
                <c:pt idx="23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B5-4106-9CBD-0E1D9BAD01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699658536"/>
        <c:axId val="699658864"/>
      </c:barChart>
      <c:catAx>
        <c:axId val="699658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99658864"/>
        <c:crosses val="autoZero"/>
        <c:auto val="1"/>
        <c:lblAlgn val="ctr"/>
        <c:lblOffset val="100"/>
        <c:noMultiLvlLbl val="0"/>
      </c:catAx>
      <c:valAx>
        <c:axId val="699658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Anzahl Fälle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99658536"/>
        <c:crosses val="autoZero"/>
        <c:crossBetween val="between"/>
      </c:valAx>
    </c:plotArea>
    <c:plotVisOnly val="1"/>
    <c:dispBlanksAs val="gap"/>
    <c:showDLblsOverMax val="0"/>
    <c:extLst/>
  </c:chart>
  <c:txPr>
    <a:bodyPr/>
    <a:lstStyle/>
    <a:p>
      <a:pPr>
        <a:defRPr/>
      </a:pPr>
      <a:endParaRPr lang="de-DE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200"/>
              <a:t>Staphylococcus aureus, invasiv (n= 129.595)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multiLvlStrRef>
              <c:f>'bakt. Errger'!$A$105:$X$106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'bakt. Errger'!$A$107:$X$107</c:f>
              <c:numCache>
                <c:formatCode>#,##0;\-#,##0</c:formatCode>
                <c:ptCount val="24"/>
                <c:pt idx="0">
                  <c:v>5035</c:v>
                </c:pt>
                <c:pt idx="1">
                  <c:v>5195</c:v>
                </c:pt>
                <c:pt idx="2">
                  <c:v>5576</c:v>
                </c:pt>
                <c:pt idx="3">
                  <c:v>5401</c:v>
                </c:pt>
                <c:pt idx="4">
                  <c:v>5267</c:v>
                </c:pt>
                <c:pt idx="5">
                  <c:v>5256</c:v>
                </c:pt>
                <c:pt idx="6">
                  <c:v>5544</c:v>
                </c:pt>
                <c:pt idx="7">
                  <c:v>5211</c:v>
                </c:pt>
                <c:pt idx="8">
                  <c:v>5226</c:v>
                </c:pt>
                <c:pt idx="9">
                  <c:v>5427</c:v>
                </c:pt>
                <c:pt idx="10">
                  <c:v>5965</c:v>
                </c:pt>
                <c:pt idx="11">
                  <c:v>5456</c:v>
                </c:pt>
                <c:pt idx="12">
                  <c:v>5206</c:v>
                </c:pt>
                <c:pt idx="13">
                  <c:v>5084</c:v>
                </c:pt>
                <c:pt idx="14">
                  <c:v>5742</c:v>
                </c:pt>
                <c:pt idx="15">
                  <c:v>5300</c:v>
                </c:pt>
                <c:pt idx="16">
                  <c:v>5449</c:v>
                </c:pt>
                <c:pt idx="17">
                  <c:v>5416</c:v>
                </c:pt>
                <c:pt idx="18">
                  <c:v>5660</c:v>
                </c:pt>
                <c:pt idx="19">
                  <c:v>5320</c:v>
                </c:pt>
                <c:pt idx="20">
                  <c:v>5334</c:v>
                </c:pt>
                <c:pt idx="21">
                  <c:v>5429</c:v>
                </c:pt>
                <c:pt idx="22">
                  <c:v>5805</c:v>
                </c:pt>
                <c:pt idx="23">
                  <c:v>5291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90-41ED-ABC6-9A5268C1BB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-27"/>
        <c:axId val="832668072"/>
        <c:axId val="832682176"/>
      </c:barChart>
      <c:catAx>
        <c:axId val="832668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32682176"/>
        <c:crosses val="autoZero"/>
        <c:auto val="1"/>
        <c:lblAlgn val="ctr"/>
        <c:lblOffset val="100"/>
        <c:noMultiLvlLbl val="0"/>
      </c:catAx>
      <c:valAx>
        <c:axId val="832682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Anzahl Isolate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#,##0;\-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32668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/>
              <a:t>GAS nicht-invasiv (Abstrich) vs. invasiv (Blutkultur</a:t>
            </a:r>
            <a:r>
              <a:rPr lang="de-DE" baseline="0"/>
              <a:t> + Punktat), 2017-2022 (n= 62.896)</a:t>
            </a:r>
            <a:endParaRPr lang="de-DE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'Abstrich_invasiv gesamt'!$B$2</c:f>
              <c:strCache>
                <c:ptCount val="1"/>
                <c:pt idx="0">
                  <c:v>Abstrich (n=57.047)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'Abstrich_invasiv gesamt'!$A$3:$A$26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'Abstrich_invasiv gesamt'!$B$3:$B$26</c:f>
              <c:numCache>
                <c:formatCode>General</c:formatCode>
                <c:ptCount val="24"/>
                <c:pt idx="0">
                  <c:v>4852</c:v>
                </c:pt>
                <c:pt idx="1">
                  <c:v>3576</c:v>
                </c:pt>
                <c:pt idx="2">
                  <c:v>2070</c:v>
                </c:pt>
                <c:pt idx="3">
                  <c:v>2557</c:v>
                </c:pt>
                <c:pt idx="4">
                  <c:v>4045</c:v>
                </c:pt>
                <c:pt idx="5">
                  <c:v>2922</c:v>
                </c:pt>
                <c:pt idx="6">
                  <c:v>2148</c:v>
                </c:pt>
                <c:pt idx="7">
                  <c:v>3048</c:v>
                </c:pt>
                <c:pt idx="8">
                  <c:v>5152</c:v>
                </c:pt>
                <c:pt idx="9">
                  <c:v>4167</c:v>
                </c:pt>
                <c:pt idx="10">
                  <c:v>2497</c:v>
                </c:pt>
                <c:pt idx="11">
                  <c:v>3406</c:v>
                </c:pt>
                <c:pt idx="12">
                  <c:v>5218</c:v>
                </c:pt>
                <c:pt idx="13">
                  <c:v>1206</c:v>
                </c:pt>
                <c:pt idx="14">
                  <c:v>873</c:v>
                </c:pt>
                <c:pt idx="15">
                  <c:v>822</c:v>
                </c:pt>
                <c:pt idx="16">
                  <c:v>623</c:v>
                </c:pt>
                <c:pt idx="17">
                  <c:v>491</c:v>
                </c:pt>
                <c:pt idx="18">
                  <c:v>567</c:v>
                </c:pt>
                <c:pt idx="19">
                  <c:v>665</c:v>
                </c:pt>
                <c:pt idx="20">
                  <c:v>652</c:v>
                </c:pt>
                <c:pt idx="21">
                  <c:v>802</c:v>
                </c:pt>
                <c:pt idx="22">
                  <c:v>1249</c:v>
                </c:pt>
                <c:pt idx="23">
                  <c:v>3439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35-4AB7-8E74-50B01C59E053}"/>
            </c:ext>
          </c:extLst>
        </c:ser>
        <c:ser>
          <c:idx val="1"/>
          <c:order val="1"/>
          <c:tx>
            <c:strRef>
              <c:f>'Abstrich_invasiv gesamt'!$C$2</c:f>
              <c:strCache>
                <c:ptCount val="1"/>
                <c:pt idx="0">
                  <c:v>invasiv (n=5.849)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'Abstrich_invasiv gesamt'!$A$3:$A$26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'Abstrich_invasiv gesamt'!$C$3:$C$26</c:f>
              <c:numCache>
                <c:formatCode>General</c:formatCode>
                <c:ptCount val="24"/>
                <c:pt idx="0">
                  <c:v>305</c:v>
                </c:pt>
                <c:pt idx="1">
                  <c:v>251</c:v>
                </c:pt>
                <c:pt idx="2">
                  <c:v>215</c:v>
                </c:pt>
                <c:pt idx="3">
                  <c:v>226</c:v>
                </c:pt>
                <c:pt idx="4">
                  <c:v>370</c:v>
                </c:pt>
                <c:pt idx="5">
                  <c:v>214</c:v>
                </c:pt>
                <c:pt idx="6">
                  <c:v>199</c:v>
                </c:pt>
                <c:pt idx="7">
                  <c:v>238</c:v>
                </c:pt>
                <c:pt idx="8">
                  <c:v>362</c:v>
                </c:pt>
                <c:pt idx="9">
                  <c:v>316</c:v>
                </c:pt>
                <c:pt idx="10">
                  <c:v>229</c:v>
                </c:pt>
                <c:pt idx="11">
                  <c:v>290</c:v>
                </c:pt>
                <c:pt idx="12">
                  <c:v>380</c:v>
                </c:pt>
                <c:pt idx="13">
                  <c:v>212</c:v>
                </c:pt>
                <c:pt idx="14">
                  <c:v>170</c:v>
                </c:pt>
                <c:pt idx="15">
                  <c:v>167</c:v>
                </c:pt>
                <c:pt idx="16">
                  <c:v>158</c:v>
                </c:pt>
                <c:pt idx="17">
                  <c:v>142</c:v>
                </c:pt>
                <c:pt idx="18">
                  <c:v>129</c:v>
                </c:pt>
                <c:pt idx="19">
                  <c:v>164</c:v>
                </c:pt>
                <c:pt idx="20">
                  <c:v>178</c:v>
                </c:pt>
                <c:pt idx="21">
                  <c:v>197</c:v>
                </c:pt>
                <c:pt idx="22">
                  <c:v>257</c:v>
                </c:pt>
                <c:pt idx="23">
                  <c:v>480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35-4AB7-8E74-50B01C59E0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37175280"/>
        <c:axId val="837176920"/>
      </c:barChart>
      <c:lineChart>
        <c:grouping val="standard"/>
        <c:varyColors val="0"/>
        <c:ser>
          <c:idx val="2"/>
          <c:order val="2"/>
          <c:tx>
            <c:strRef>
              <c:f>'Abstrich_invasiv gesamt'!$D$2</c:f>
              <c:strCache>
                <c:ptCount val="1"/>
                <c:pt idx="0">
                  <c:v>Ratio iGAS/GAS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'Abstrich_invasiv gesamt'!$A$3:$A$26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'Abstrich_invasiv gesamt'!$D$3:$D$26</c:f>
              <c:numCache>
                <c:formatCode>0.00</c:formatCode>
                <c:ptCount val="24"/>
                <c:pt idx="0">
                  <c:v>6.2860676009892827E-2</c:v>
                </c:pt>
                <c:pt idx="1">
                  <c:v>7.0190156599552578E-2</c:v>
                </c:pt>
                <c:pt idx="2">
                  <c:v>0.10386473429951691</c:v>
                </c:pt>
                <c:pt idx="3">
                  <c:v>8.8384825967931166E-2</c:v>
                </c:pt>
                <c:pt idx="4">
                  <c:v>9.1470951792336219E-2</c:v>
                </c:pt>
                <c:pt idx="5">
                  <c:v>7.3237508555783704E-2</c:v>
                </c:pt>
                <c:pt idx="6">
                  <c:v>9.2644320297951582E-2</c:v>
                </c:pt>
                <c:pt idx="7">
                  <c:v>7.8083989501312331E-2</c:v>
                </c:pt>
                <c:pt idx="8">
                  <c:v>7.0263975155279504E-2</c:v>
                </c:pt>
                <c:pt idx="9">
                  <c:v>7.5833933285337177E-2</c:v>
                </c:pt>
                <c:pt idx="10">
                  <c:v>9.171005206247497E-2</c:v>
                </c:pt>
                <c:pt idx="11">
                  <c:v>8.5143863769817973E-2</c:v>
                </c:pt>
                <c:pt idx="12">
                  <c:v>7.2824837102338058E-2</c:v>
                </c:pt>
                <c:pt idx="13">
                  <c:v>0.175787728026534</c:v>
                </c:pt>
                <c:pt idx="14">
                  <c:v>0.19473081328751432</c:v>
                </c:pt>
                <c:pt idx="15">
                  <c:v>0.20316301703163017</c:v>
                </c:pt>
                <c:pt idx="16">
                  <c:v>0.2536115569823435</c:v>
                </c:pt>
                <c:pt idx="17">
                  <c:v>0.28920570264765783</c:v>
                </c:pt>
                <c:pt idx="18">
                  <c:v>0.2275132275132275</c:v>
                </c:pt>
                <c:pt idx="19">
                  <c:v>0.24661654135338346</c:v>
                </c:pt>
                <c:pt idx="20">
                  <c:v>0.27300613496932513</c:v>
                </c:pt>
                <c:pt idx="21">
                  <c:v>0.2456359102244389</c:v>
                </c:pt>
                <c:pt idx="22">
                  <c:v>0.20576461168935148</c:v>
                </c:pt>
                <c:pt idx="23">
                  <c:v>0.13957545798197149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E35-4AB7-8E74-50B01C59E0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05544048"/>
        <c:axId val="837174296"/>
      </c:lineChart>
      <c:catAx>
        <c:axId val="837175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37176920"/>
        <c:crosses val="autoZero"/>
        <c:auto val="1"/>
        <c:lblAlgn val="ctr"/>
        <c:lblOffset val="100"/>
        <c:noMultiLvlLbl val="0"/>
      </c:catAx>
      <c:valAx>
        <c:axId val="837176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Anzahl</a:t>
                </a:r>
                <a:r>
                  <a:rPr lang="de-DE" baseline="0"/>
                  <a:t> Isolate</a:t>
                </a:r>
                <a:endParaRPr lang="de-DE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37175280"/>
        <c:crosses val="autoZero"/>
        <c:crossBetween val="between"/>
      </c:valAx>
      <c:valAx>
        <c:axId val="83717429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Ratio iGAS/GAS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905544048"/>
        <c:crosses val="max"/>
        <c:crossBetween val="between"/>
      </c:valAx>
      <c:catAx>
        <c:axId val="9055440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3717429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Material_gesamt!$E$31</c:f>
              <c:strCache>
                <c:ptCount val="1"/>
                <c:pt idx="0">
                  <c:v>MW 2017-19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Material_gesamt!$D$32:$D$35</c:f>
              <c:strCache>
                <c:ptCount val="4"/>
                <c:pt idx="0">
                  <c:v>Quartal 1</c:v>
                </c:pt>
                <c:pt idx="1">
                  <c:v>Quartal 2</c:v>
                </c:pt>
                <c:pt idx="2">
                  <c:v>Quartal 3</c:v>
                </c:pt>
                <c:pt idx="3">
                  <c:v>Quartal 4</c:v>
                </c:pt>
              </c:strCache>
            </c:strRef>
          </c:cat>
          <c:val>
            <c:numRef>
              <c:f>Material_gesamt!$E$32:$E$35</c:f>
              <c:numCache>
                <c:formatCode>#,##0;\-#,##0</c:formatCode>
                <c:ptCount val="4"/>
                <c:pt idx="0">
                  <c:v>6676</c:v>
                </c:pt>
                <c:pt idx="1">
                  <c:v>5354.333333333333</c:v>
                </c:pt>
                <c:pt idx="2">
                  <c:v>3656.6666666666665</c:v>
                </c:pt>
                <c:pt idx="3">
                  <c:v>4536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2B8-4B0E-A972-4CD1CF0018C7}"/>
            </c:ext>
          </c:extLst>
        </c:ser>
        <c:ser>
          <c:idx val="1"/>
          <c:order val="1"/>
          <c:tx>
            <c:strRef>
              <c:f>Material_gesamt!$F$31</c:f>
              <c:strCache>
                <c:ptCount val="1"/>
                <c:pt idx="0">
                  <c:v>MW 2020-21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Material_gesamt!$D$32:$D$35</c:f>
              <c:strCache>
                <c:ptCount val="4"/>
                <c:pt idx="0">
                  <c:v>Quartal 1</c:v>
                </c:pt>
                <c:pt idx="1">
                  <c:v>Quartal 2</c:v>
                </c:pt>
                <c:pt idx="2">
                  <c:v>Quartal 3</c:v>
                </c:pt>
                <c:pt idx="3">
                  <c:v>Quartal 4</c:v>
                </c:pt>
              </c:strCache>
            </c:strRef>
          </c:cat>
          <c:val>
            <c:numRef>
              <c:f>Material_gesamt!$F$32:$F$35</c:f>
              <c:numCache>
                <c:formatCode>#,##0;\-#,##0</c:formatCode>
                <c:ptCount val="4"/>
                <c:pt idx="0">
                  <c:v>4357.5</c:v>
                </c:pt>
                <c:pt idx="1">
                  <c:v>1749</c:v>
                </c:pt>
                <c:pt idx="2">
                  <c:v>1479.5</c:v>
                </c:pt>
                <c:pt idx="3">
                  <c:v>1548.5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2B8-4B0E-A972-4CD1CF0018C7}"/>
            </c:ext>
          </c:extLst>
        </c:ser>
        <c:ser>
          <c:idx val="2"/>
          <c:order val="2"/>
          <c:tx>
            <c:strRef>
              <c:f>Material_gesamt!$G$31</c:f>
              <c:strCache>
                <c:ptCount val="1"/>
                <c:pt idx="0">
                  <c:v>2022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Material_gesamt!$D$32:$D$35</c:f>
              <c:strCache>
                <c:ptCount val="4"/>
                <c:pt idx="0">
                  <c:v>Quartal 1</c:v>
                </c:pt>
                <c:pt idx="1">
                  <c:v>Quartal 2</c:v>
                </c:pt>
                <c:pt idx="2">
                  <c:v>Quartal 3</c:v>
                </c:pt>
                <c:pt idx="3">
                  <c:v>Quartal 4</c:v>
                </c:pt>
              </c:strCache>
            </c:strRef>
          </c:cat>
          <c:val>
            <c:numRef>
              <c:f>Material_gesamt!$G$32:$G$35</c:f>
              <c:numCache>
                <c:formatCode>#,##0;\-#,##0</c:formatCode>
                <c:ptCount val="4"/>
                <c:pt idx="0">
                  <c:v>1534</c:v>
                </c:pt>
                <c:pt idx="1">
                  <c:v>1754</c:v>
                </c:pt>
                <c:pt idx="2">
                  <c:v>2497</c:v>
                </c:pt>
                <c:pt idx="3">
                  <c:v>5660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2B8-4B0E-A972-4CD1CF0018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82296608"/>
        <c:axId val="582292672"/>
      </c:lineChart>
      <c:catAx>
        <c:axId val="582296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82292672"/>
        <c:crosses val="autoZero"/>
        <c:auto val="1"/>
        <c:lblAlgn val="ctr"/>
        <c:lblOffset val="100"/>
        <c:noMultiLvlLbl val="0"/>
      </c:catAx>
      <c:valAx>
        <c:axId val="582292672"/>
        <c:scaling>
          <c:orientation val="minMax"/>
          <c:max val="7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;\-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82296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invasive GAS</a:t>
            </a:r>
            <a:r>
              <a:rPr lang="en-US" baseline="0"/>
              <a:t> Isolate nach Altersgruppen </a:t>
            </a:r>
            <a:r>
              <a:rPr lang="en-US" sz="1400" b="0" i="0" u="none" strike="noStrike" baseline="0">
                <a:effectLst/>
              </a:rPr>
              <a:t>(n= 62.007)</a:t>
            </a:r>
            <a:endParaRPr lang="en-US" baseline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'Altersgruppen grob Ratio inv'!$C$2:$C$3</c:f>
              <c:strCache>
                <c:ptCount val="2"/>
                <c:pt idx="0">
                  <c:v>0-14</c:v>
                </c:pt>
                <c:pt idx="1">
                  <c:v>invasiv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'Altersgruppen grob Ratio inv'!$A$4:$A$27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'Altersgruppen grob Ratio inv'!$C$4:$C$27</c:f>
              <c:numCache>
                <c:formatCode>General</c:formatCode>
                <c:ptCount val="24"/>
                <c:pt idx="0">
                  <c:v>12</c:v>
                </c:pt>
                <c:pt idx="1">
                  <c:v>12</c:v>
                </c:pt>
                <c:pt idx="2">
                  <c:v>10</c:v>
                </c:pt>
                <c:pt idx="3">
                  <c:v>11</c:v>
                </c:pt>
                <c:pt idx="4">
                  <c:v>23</c:v>
                </c:pt>
                <c:pt idx="5">
                  <c:v>12</c:v>
                </c:pt>
                <c:pt idx="6">
                  <c:v>5</c:v>
                </c:pt>
                <c:pt idx="7">
                  <c:v>16</c:v>
                </c:pt>
                <c:pt idx="8">
                  <c:v>26</c:v>
                </c:pt>
                <c:pt idx="9">
                  <c:v>17</c:v>
                </c:pt>
                <c:pt idx="10">
                  <c:v>4</c:v>
                </c:pt>
                <c:pt idx="11">
                  <c:v>14</c:v>
                </c:pt>
                <c:pt idx="12">
                  <c:v>36</c:v>
                </c:pt>
                <c:pt idx="13">
                  <c:v>4</c:v>
                </c:pt>
                <c:pt idx="14">
                  <c:v>3</c:v>
                </c:pt>
                <c:pt idx="15">
                  <c:v>6</c:v>
                </c:pt>
                <c:pt idx="16">
                  <c:v>1</c:v>
                </c:pt>
                <c:pt idx="17">
                  <c:v>1</c:v>
                </c:pt>
                <c:pt idx="18">
                  <c:v>3</c:v>
                </c:pt>
                <c:pt idx="19">
                  <c:v>1</c:v>
                </c:pt>
                <c:pt idx="20">
                  <c:v>2</c:v>
                </c:pt>
                <c:pt idx="21">
                  <c:v>8</c:v>
                </c:pt>
                <c:pt idx="22">
                  <c:v>14</c:v>
                </c:pt>
                <c:pt idx="23">
                  <c:v>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270-44A2-A684-2565C69D16FF}"/>
            </c:ext>
          </c:extLst>
        </c:ser>
        <c:ser>
          <c:idx val="1"/>
          <c:order val="1"/>
          <c:tx>
            <c:strRef>
              <c:f>'Altersgruppen grob Ratio inv'!$F$2:$F$3</c:f>
              <c:strCache>
                <c:ptCount val="2"/>
                <c:pt idx="0">
                  <c:v>15-34</c:v>
                </c:pt>
                <c:pt idx="1">
                  <c:v>invasiv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'Altersgruppen grob Ratio inv'!$A$4:$A$27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'Altersgruppen grob Ratio inv'!$F$4:$F$27</c:f>
              <c:numCache>
                <c:formatCode>General</c:formatCode>
                <c:ptCount val="24"/>
                <c:pt idx="0">
                  <c:v>26</c:v>
                </c:pt>
                <c:pt idx="1">
                  <c:v>36</c:v>
                </c:pt>
                <c:pt idx="2">
                  <c:v>22</c:v>
                </c:pt>
                <c:pt idx="3">
                  <c:v>29</c:v>
                </c:pt>
                <c:pt idx="4">
                  <c:v>33</c:v>
                </c:pt>
                <c:pt idx="5">
                  <c:v>22</c:v>
                </c:pt>
                <c:pt idx="6">
                  <c:v>22</c:v>
                </c:pt>
                <c:pt idx="7">
                  <c:v>19</c:v>
                </c:pt>
                <c:pt idx="8">
                  <c:v>38</c:v>
                </c:pt>
                <c:pt idx="9">
                  <c:v>27</c:v>
                </c:pt>
                <c:pt idx="10">
                  <c:v>26</c:v>
                </c:pt>
                <c:pt idx="11">
                  <c:v>36</c:v>
                </c:pt>
                <c:pt idx="12">
                  <c:v>42</c:v>
                </c:pt>
                <c:pt idx="13">
                  <c:v>24</c:v>
                </c:pt>
                <c:pt idx="14">
                  <c:v>15</c:v>
                </c:pt>
                <c:pt idx="15">
                  <c:v>20</c:v>
                </c:pt>
                <c:pt idx="16">
                  <c:v>20</c:v>
                </c:pt>
                <c:pt idx="17">
                  <c:v>12</c:v>
                </c:pt>
                <c:pt idx="18">
                  <c:v>27</c:v>
                </c:pt>
                <c:pt idx="19">
                  <c:v>18</c:v>
                </c:pt>
                <c:pt idx="20">
                  <c:v>29</c:v>
                </c:pt>
                <c:pt idx="21">
                  <c:v>34</c:v>
                </c:pt>
                <c:pt idx="22">
                  <c:v>33</c:v>
                </c:pt>
                <c:pt idx="23">
                  <c:v>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270-44A2-A684-2565C69D16FF}"/>
            </c:ext>
          </c:extLst>
        </c:ser>
        <c:ser>
          <c:idx val="2"/>
          <c:order val="2"/>
          <c:tx>
            <c:strRef>
              <c:f>'Altersgruppen grob Ratio inv'!$L$2:$L$3</c:f>
              <c:strCache>
                <c:ptCount val="2"/>
                <c:pt idx="0">
                  <c:v>65+</c:v>
                </c:pt>
                <c:pt idx="1">
                  <c:v>invasiv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'Altersgruppen grob Ratio inv'!$A$4:$A$27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'Altersgruppen grob Ratio inv'!$L$4:$L$27</c:f>
              <c:numCache>
                <c:formatCode>General</c:formatCode>
                <c:ptCount val="24"/>
                <c:pt idx="0">
                  <c:v>137</c:v>
                </c:pt>
                <c:pt idx="1">
                  <c:v>131</c:v>
                </c:pt>
                <c:pt idx="2">
                  <c:v>98</c:v>
                </c:pt>
                <c:pt idx="3">
                  <c:v>101</c:v>
                </c:pt>
                <c:pt idx="4">
                  <c:v>165</c:v>
                </c:pt>
                <c:pt idx="5">
                  <c:v>93</c:v>
                </c:pt>
                <c:pt idx="6">
                  <c:v>96</c:v>
                </c:pt>
                <c:pt idx="7">
                  <c:v>118</c:v>
                </c:pt>
                <c:pt idx="8">
                  <c:v>172</c:v>
                </c:pt>
                <c:pt idx="9">
                  <c:v>145</c:v>
                </c:pt>
                <c:pt idx="10">
                  <c:v>106</c:v>
                </c:pt>
                <c:pt idx="11">
                  <c:v>123</c:v>
                </c:pt>
                <c:pt idx="12">
                  <c:v>159</c:v>
                </c:pt>
                <c:pt idx="13">
                  <c:v>96</c:v>
                </c:pt>
                <c:pt idx="14">
                  <c:v>72</c:v>
                </c:pt>
                <c:pt idx="15">
                  <c:v>57</c:v>
                </c:pt>
                <c:pt idx="16">
                  <c:v>78</c:v>
                </c:pt>
                <c:pt idx="17">
                  <c:v>62</c:v>
                </c:pt>
                <c:pt idx="18">
                  <c:v>46</c:v>
                </c:pt>
                <c:pt idx="19">
                  <c:v>75</c:v>
                </c:pt>
                <c:pt idx="20">
                  <c:v>64</c:v>
                </c:pt>
                <c:pt idx="21">
                  <c:v>61</c:v>
                </c:pt>
                <c:pt idx="22">
                  <c:v>102</c:v>
                </c:pt>
                <c:pt idx="23">
                  <c:v>167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270-44A2-A684-2565C69D16FF}"/>
            </c:ext>
          </c:extLst>
        </c:ser>
        <c:ser>
          <c:idx val="3"/>
          <c:order val="3"/>
          <c:tx>
            <c:strRef>
              <c:f>'Altersgruppen grob Ratio inv'!$I$2:$I$3</c:f>
              <c:strCache>
                <c:ptCount val="2"/>
                <c:pt idx="0">
                  <c:v>35-64</c:v>
                </c:pt>
                <c:pt idx="1">
                  <c:v>invasiv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'Altersgruppen grob Ratio inv'!$I$4:$I$27</c:f>
              <c:numCache>
                <c:formatCode>General</c:formatCode>
                <c:ptCount val="24"/>
                <c:pt idx="0">
                  <c:v>130</c:v>
                </c:pt>
                <c:pt idx="1">
                  <c:v>72</c:v>
                </c:pt>
                <c:pt idx="2">
                  <c:v>85</c:v>
                </c:pt>
                <c:pt idx="3">
                  <c:v>85</c:v>
                </c:pt>
                <c:pt idx="4">
                  <c:v>149</c:v>
                </c:pt>
                <c:pt idx="5">
                  <c:v>87</c:v>
                </c:pt>
                <c:pt idx="6">
                  <c:v>76</c:v>
                </c:pt>
                <c:pt idx="7">
                  <c:v>85</c:v>
                </c:pt>
                <c:pt idx="8">
                  <c:v>126</c:v>
                </c:pt>
                <c:pt idx="9">
                  <c:v>127</c:v>
                </c:pt>
                <c:pt idx="10">
                  <c:v>93</c:v>
                </c:pt>
                <c:pt idx="11">
                  <c:v>117</c:v>
                </c:pt>
                <c:pt idx="12">
                  <c:v>143</c:v>
                </c:pt>
                <c:pt idx="13">
                  <c:v>88</c:v>
                </c:pt>
                <c:pt idx="14">
                  <c:v>80</c:v>
                </c:pt>
                <c:pt idx="15">
                  <c:v>85</c:v>
                </c:pt>
                <c:pt idx="16">
                  <c:v>59</c:v>
                </c:pt>
                <c:pt idx="17">
                  <c:v>67</c:v>
                </c:pt>
                <c:pt idx="18">
                  <c:v>53</c:v>
                </c:pt>
                <c:pt idx="19">
                  <c:v>70</c:v>
                </c:pt>
                <c:pt idx="20">
                  <c:v>83</c:v>
                </c:pt>
                <c:pt idx="21">
                  <c:v>94</c:v>
                </c:pt>
                <c:pt idx="22">
                  <c:v>108</c:v>
                </c:pt>
                <c:pt idx="23">
                  <c:v>184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270-44A2-A684-2565C69D16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09750224"/>
        <c:axId val="709722016"/>
      </c:lineChart>
      <c:catAx>
        <c:axId val="709750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09722016"/>
        <c:crosses val="autoZero"/>
        <c:auto val="1"/>
        <c:lblAlgn val="ctr"/>
        <c:lblOffset val="100"/>
        <c:noMultiLvlLbl val="0"/>
      </c:catAx>
      <c:valAx>
        <c:axId val="709722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Anzahl Isolate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09750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Ratio invasive/non-invasive GAS Isolate nach Altersgruppe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'Altersgruppen grob Ratio inv'!$D$2:$D$3</c:f>
              <c:strCache>
                <c:ptCount val="2"/>
                <c:pt idx="0">
                  <c:v>0-14</c:v>
                </c:pt>
                <c:pt idx="1">
                  <c:v>Ratio invasiv/non-invasiv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'Altersgruppen grob Ratio inv'!$A$4:$A$27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'Altersgruppen grob Ratio inv'!$D$4:$D$27</c:f>
              <c:numCache>
                <c:formatCode>0.00</c:formatCode>
                <c:ptCount val="24"/>
                <c:pt idx="0">
                  <c:v>5.3715308863025966E-3</c:v>
                </c:pt>
                <c:pt idx="1">
                  <c:v>8.0106809078771702E-3</c:v>
                </c:pt>
                <c:pt idx="2">
                  <c:v>1.1600928074245939E-2</c:v>
                </c:pt>
                <c:pt idx="3">
                  <c:v>9.9457504520795662E-3</c:v>
                </c:pt>
                <c:pt idx="4">
                  <c:v>1.2240553485896753E-2</c:v>
                </c:pt>
                <c:pt idx="5">
                  <c:v>1.0135135135135136E-2</c:v>
                </c:pt>
                <c:pt idx="6">
                  <c:v>6.0606060606060606E-3</c:v>
                </c:pt>
                <c:pt idx="7">
                  <c:v>1.2461059190031152E-2</c:v>
                </c:pt>
                <c:pt idx="8">
                  <c:v>1.1289622231871473E-2</c:v>
                </c:pt>
                <c:pt idx="9">
                  <c:v>1.0328068043742407E-2</c:v>
                </c:pt>
                <c:pt idx="10">
                  <c:v>4.662004662004662E-3</c:v>
                </c:pt>
                <c:pt idx="11">
                  <c:v>9.6021947873799734E-3</c:v>
                </c:pt>
                <c:pt idx="12">
                  <c:v>1.5550755939524838E-2</c:v>
                </c:pt>
                <c:pt idx="13">
                  <c:v>1.1299435028248588E-2</c:v>
                </c:pt>
                <c:pt idx="14">
                  <c:v>1.1904761904761904E-2</c:v>
                </c:pt>
                <c:pt idx="15">
                  <c:v>2.247191011235955E-2</c:v>
                </c:pt>
                <c:pt idx="16">
                  <c:v>6.4935064935064939E-3</c:v>
                </c:pt>
                <c:pt idx="17">
                  <c:v>9.3457943925233638E-3</c:v>
                </c:pt>
                <c:pt idx="18">
                  <c:v>2.0134228187919462E-2</c:v>
                </c:pt>
                <c:pt idx="19">
                  <c:v>5.263157894736842E-3</c:v>
                </c:pt>
                <c:pt idx="20">
                  <c:v>9.7087378640776691E-3</c:v>
                </c:pt>
                <c:pt idx="21">
                  <c:v>3.3898305084745763E-2</c:v>
                </c:pt>
                <c:pt idx="22">
                  <c:v>3.2941176470588238E-2</c:v>
                </c:pt>
                <c:pt idx="23">
                  <c:v>3.2176656151419555E-2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34E-4D6A-ABC8-5AAEC87C8877}"/>
            </c:ext>
          </c:extLst>
        </c:ser>
        <c:ser>
          <c:idx val="1"/>
          <c:order val="1"/>
          <c:tx>
            <c:strRef>
              <c:f>'Altersgruppen grob Ratio inv'!$G$2:$G$3</c:f>
              <c:strCache>
                <c:ptCount val="2"/>
                <c:pt idx="0">
                  <c:v>15-34</c:v>
                </c:pt>
                <c:pt idx="1">
                  <c:v>Ratio invasiv/non-invasiv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'Altersgruppen grob Ratio inv'!$A$4:$A$27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'Altersgruppen grob Ratio inv'!$G$4:$G$27</c:f>
              <c:numCache>
                <c:formatCode>0.00</c:formatCode>
                <c:ptCount val="24"/>
                <c:pt idx="0">
                  <c:v>2.3985239852398525E-2</c:v>
                </c:pt>
                <c:pt idx="1">
                  <c:v>4.3583535108958835E-2</c:v>
                </c:pt>
                <c:pt idx="2">
                  <c:v>4.3222003929273084E-2</c:v>
                </c:pt>
                <c:pt idx="3">
                  <c:v>4.4546850998463901E-2</c:v>
                </c:pt>
                <c:pt idx="4">
                  <c:v>3.6666666666666667E-2</c:v>
                </c:pt>
                <c:pt idx="5">
                  <c:v>2.9062087186261559E-2</c:v>
                </c:pt>
                <c:pt idx="6">
                  <c:v>3.7865748709122203E-2</c:v>
                </c:pt>
                <c:pt idx="7">
                  <c:v>2.5469168900804289E-2</c:v>
                </c:pt>
                <c:pt idx="8">
                  <c:v>3.3245844269466314E-2</c:v>
                </c:pt>
                <c:pt idx="9">
                  <c:v>2.5689819219790674E-2</c:v>
                </c:pt>
                <c:pt idx="10">
                  <c:v>3.6568213783403657E-2</c:v>
                </c:pt>
                <c:pt idx="11">
                  <c:v>4.0770101925254813E-2</c:v>
                </c:pt>
                <c:pt idx="12">
                  <c:v>3.5294117647058823E-2</c:v>
                </c:pt>
                <c:pt idx="13">
                  <c:v>6.575342465753424E-2</c:v>
                </c:pt>
                <c:pt idx="14">
                  <c:v>5.4945054945054944E-2</c:v>
                </c:pt>
                <c:pt idx="15">
                  <c:v>8.2644628099173556E-2</c:v>
                </c:pt>
                <c:pt idx="16">
                  <c:v>0.10050251256281408</c:v>
                </c:pt>
                <c:pt idx="17">
                  <c:v>7.4534161490683232E-2</c:v>
                </c:pt>
                <c:pt idx="18">
                  <c:v>0.13432835820895522</c:v>
                </c:pt>
                <c:pt idx="19">
                  <c:v>8.4905660377358486E-2</c:v>
                </c:pt>
                <c:pt idx="20">
                  <c:v>0.14871794871794872</c:v>
                </c:pt>
                <c:pt idx="21">
                  <c:v>0.1328125</c:v>
                </c:pt>
                <c:pt idx="22">
                  <c:v>8.9918256130790186E-2</c:v>
                </c:pt>
                <c:pt idx="23">
                  <c:v>9.0670170827858082E-2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34E-4D6A-ABC8-5AAEC87C8877}"/>
            </c:ext>
          </c:extLst>
        </c:ser>
        <c:ser>
          <c:idx val="2"/>
          <c:order val="2"/>
          <c:tx>
            <c:strRef>
              <c:f>'Altersgruppen grob Ratio inv'!$M$2:$M$3</c:f>
              <c:strCache>
                <c:ptCount val="2"/>
                <c:pt idx="0">
                  <c:v>65+</c:v>
                </c:pt>
                <c:pt idx="1">
                  <c:v>Ratio invasiv/non-invasiv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'Altersgruppen grob Ratio inv'!$A$4:$A$27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'Altersgruppen grob Ratio inv'!$M$4:$M$27</c:f>
              <c:numCache>
                <c:formatCode>0.00</c:formatCode>
                <c:ptCount val="24"/>
                <c:pt idx="0">
                  <c:v>0.79190751445086704</c:v>
                </c:pt>
                <c:pt idx="1">
                  <c:v>0.79393939393939394</c:v>
                </c:pt>
                <c:pt idx="2">
                  <c:v>1</c:v>
                </c:pt>
                <c:pt idx="3">
                  <c:v>1.074468085106383</c:v>
                </c:pt>
                <c:pt idx="4">
                  <c:v>0.95930232558139539</c:v>
                </c:pt>
                <c:pt idx="5">
                  <c:v>0.7265625</c:v>
                </c:pt>
                <c:pt idx="6">
                  <c:v>0.88888888888888884</c:v>
                </c:pt>
                <c:pt idx="7">
                  <c:v>0.86764705882352944</c:v>
                </c:pt>
                <c:pt idx="8">
                  <c:v>0.86868686868686873</c:v>
                </c:pt>
                <c:pt idx="9">
                  <c:v>0.72864321608040206</c:v>
                </c:pt>
                <c:pt idx="10">
                  <c:v>0.81538461538461537</c:v>
                </c:pt>
                <c:pt idx="11">
                  <c:v>0.83673469387755106</c:v>
                </c:pt>
                <c:pt idx="12">
                  <c:v>0.73271889400921664</c:v>
                </c:pt>
                <c:pt idx="13">
                  <c:v>1.054945054945055</c:v>
                </c:pt>
                <c:pt idx="14">
                  <c:v>0.92307692307692313</c:v>
                </c:pt>
                <c:pt idx="15">
                  <c:v>1.1399999999999999</c:v>
                </c:pt>
                <c:pt idx="16">
                  <c:v>1.4716981132075471</c:v>
                </c:pt>
                <c:pt idx="17">
                  <c:v>1.4090909090909092</c:v>
                </c:pt>
                <c:pt idx="18">
                  <c:v>1</c:v>
                </c:pt>
                <c:pt idx="19">
                  <c:v>1.1904761904761905</c:v>
                </c:pt>
                <c:pt idx="20">
                  <c:v>1.3913043478260869</c:v>
                </c:pt>
                <c:pt idx="21">
                  <c:v>1.0338983050847457</c:v>
                </c:pt>
                <c:pt idx="22">
                  <c:v>1.4166666666666667</c:v>
                </c:pt>
                <c:pt idx="23">
                  <c:v>1.4396551724137931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34E-4D6A-ABC8-5AAEC87C8877}"/>
            </c:ext>
          </c:extLst>
        </c:ser>
        <c:ser>
          <c:idx val="3"/>
          <c:order val="3"/>
          <c:tx>
            <c:strRef>
              <c:f>'Altersgruppen grob Ratio inv'!$J$2:$J$3</c:f>
              <c:strCache>
                <c:ptCount val="2"/>
                <c:pt idx="0">
                  <c:v>35-64</c:v>
                </c:pt>
                <c:pt idx="1">
                  <c:v>Ratio invasiv/non-invasiv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'Altersgruppen grob Ratio inv'!$J$4:$J$27</c:f>
              <c:numCache>
                <c:formatCode>0.00</c:formatCode>
                <c:ptCount val="24"/>
                <c:pt idx="0">
                  <c:v>0.1016419077404222</c:v>
                </c:pt>
                <c:pt idx="1">
                  <c:v>7.0175438596491224E-2</c:v>
                </c:pt>
                <c:pt idx="2">
                  <c:v>0.14912280701754385</c:v>
                </c:pt>
                <c:pt idx="3">
                  <c:v>0.13016845329249618</c:v>
                </c:pt>
                <c:pt idx="4">
                  <c:v>0.14708785784797632</c:v>
                </c:pt>
                <c:pt idx="5">
                  <c:v>0.10915934755332497</c:v>
                </c:pt>
                <c:pt idx="6">
                  <c:v>0.12816188870151771</c:v>
                </c:pt>
                <c:pt idx="7">
                  <c:v>0.10240963855421686</c:v>
                </c:pt>
                <c:pt idx="8">
                  <c:v>8.8359046283309955E-2</c:v>
                </c:pt>
                <c:pt idx="9">
                  <c:v>9.9921321793863094E-2</c:v>
                </c:pt>
                <c:pt idx="10">
                  <c:v>0.12350597609561753</c:v>
                </c:pt>
                <c:pt idx="11">
                  <c:v>0.12745098039215685</c:v>
                </c:pt>
                <c:pt idx="12">
                  <c:v>0.10084626234132581</c:v>
                </c:pt>
                <c:pt idx="13">
                  <c:v>0.23848238482384823</c:v>
                </c:pt>
                <c:pt idx="14">
                  <c:v>0.31372549019607843</c:v>
                </c:pt>
                <c:pt idx="15">
                  <c:v>0.34136546184738958</c:v>
                </c:pt>
                <c:pt idx="16">
                  <c:v>0.28640776699029125</c:v>
                </c:pt>
                <c:pt idx="17">
                  <c:v>0.39644970414201186</c:v>
                </c:pt>
                <c:pt idx="18">
                  <c:v>0.31736526946107785</c:v>
                </c:pt>
                <c:pt idx="19">
                  <c:v>0.36269430051813473</c:v>
                </c:pt>
                <c:pt idx="20">
                  <c:v>0.42131979695431471</c:v>
                </c:pt>
                <c:pt idx="21">
                  <c:v>0.39004149377593361</c:v>
                </c:pt>
                <c:pt idx="22">
                  <c:v>0.29916897506925205</c:v>
                </c:pt>
                <c:pt idx="23">
                  <c:v>0.2072072072072072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34E-4D6A-ABC8-5AAEC87C88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67623664"/>
        <c:axId val="667619400"/>
      </c:lineChart>
      <c:catAx>
        <c:axId val="66762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67619400"/>
        <c:crosses val="autoZero"/>
        <c:auto val="1"/>
        <c:lblAlgn val="ctr"/>
        <c:lblOffset val="100"/>
        <c:noMultiLvlLbl val="0"/>
      </c:catAx>
      <c:valAx>
        <c:axId val="667619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Ratio</a:t>
                </a:r>
                <a:r>
                  <a:rPr lang="de-DE" baseline="0"/>
                  <a:t> invasiv/non-invasive GAS</a:t>
                </a:r>
                <a:endParaRPr lang="de-DE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6762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Ratio invasive/non-invasive Isolate &lt;24Jahre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'Altersgruppen grob Ratio inv'!$D$50:$D$51</c:f>
              <c:strCache>
                <c:ptCount val="2"/>
                <c:pt idx="0">
                  <c:v>&lt;1</c:v>
                </c:pt>
                <c:pt idx="1">
                  <c:v>Ratio inv/non-inv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'Altersgruppen grob Ratio inv'!$A$52:$A$75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'Altersgruppen grob Ratio inv'!$D$52:$D$75</c:f>
              <c:numCache>
                <c:formatCode>0.00</c:formatCode>
                <c:ptCount val="24"/>
                <c:pt idx="0">
                  <c:v>1.9801980198019802E-2</c:v>
                </c:pt>
                <c:pt idx="1">
                  <c:v>1.4925373134328358E-2</c:v>
                </c:pt>
                <c:pt idx="2">
                  <c:v>4.6511627906976744E-2</c:v>
                </c:pt>
                <c:pt idx="3">
                  <c:v>6.3829787234042548E-2</c:v>
                </c:pt>
                <c:pt idx="4">
                  <c:v>4.9382716049382713E-2</c:v>
                </c:pt>
                <c:pt idx="5">
                  <c:v>1.4492753623188406E-2</c:v>
                </c:pt>
                <c:pt idx="6">
                  <c:v>2.8571428571428571E-2</c:v>
                </c:pt>
                <c:pt idx="7">
                  <c:v>1.8867924528301886E-2</c:v>
                </c:pt>
                <c:pt idx="8">
                  <c:v>3.8834951456310676E-2</c:v>
                </c:pt>
                <c:pt idx="9">
                  <c:v>0</c:v>
                </c:pt>
                <c:pt idx="10">
                  <c:v>3.2258064516129031E-2</c:v>
                </c:pt>
                <c:pt idx="11">
                  <c:v>6.25E-2</c:v>
                </c:pt>
                <c:pt idx="12">
                  <c:v>4.1666666666666664E-2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0.125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8.3333333333333329E-2</c:v>
                </c:pt>
                <c:pt idx="22">
                  <c:v>0.11538461538461539</c:v>
                </c:pt>
                <c:pt idx="23">
                  <c:v>7.575757575757576E-2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EE9-4379-B9C8-D700E65304C7}"/>
            </c:ext>
          </c:extLst>
        </c:ser>
        <c:ser>
          <c:idx val="1"/>
          <c:order val="1"/>
          <c:tx>
            <c:strRef>
              <c:f>'Altersgruppen grob Ratio inv'!$G$50:$G$51</c:f>
              <c:strCache>
                <c:ptCount val="2"/>
                <c:pt idx="0">
                  <c:v>1-4</c:v>
                </c:pt>
                <c:pt idx="1">
                  <c:v>Ratio inv/non-inv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'Altersgruppen grob Ratio inv'!$A$52:$A$75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'Altersgruppen grob Ratio inv'!$G$52:$G$75</c:f>
              <c:numCache>
                <c:formatCode>0.00</c:formatCode>
                <c:ptCount val="24"/>
                <c:pt idx="0">
                  <c:v>4.4198895027624313E-3</c:v>
                </c:pt>
                <c:pt idx="1">
                  <c:v>6.420545746388443E-3</c:v>
                </c:pt>
                <c:pt idx="2">
                  <c:v>1.3071895424836602E-2</c:v>
                </c:pt>
                <c:pt idx="3">
                  <c:v>6.8027210884353739E-3</c:v>
                </c:pt>
                <c:pt idx="4">
                  <c:v>1.1152416356877323E-2</c:v>
                </c:pt>
                <c:pt idx="5">
                  <c:v>1.4705882352941176E-2</c:v>
                </c:pt>
                <c:pt idx="6">
                  <c:v>6.2305295950155761E-3</c:v>
                </c:pt>
                <c:pt idx="7">
                  <c:v>7.2595281306715061E-3</c:v>
                </c:pt>
                <c:pt idx="8">
                  <c:v>1.2720156555772993E-2</c:v>
                </c:pt>
                <c:pt idx="9">
                  <c:v>1.4556040756914119E-2</c:v>
                </c:pt>
                <c:pt idx="10">
                  <c:v>0</c:v>
                </c:pt>
                <c:pt idx="11">
                  <c:v>1.5437392795883362E-2</c:v>
                </c:pt>
                <c:pt idx="12">
                  <c:v>1.9095477386934675E-2</c:v>
                </c:pt>
                <c:pt idx="13">
                  <c:v>1.5151515151515152E-2</c:v>
                </c:pt>
                <c:pt idx="14">
                  <c:v>1.1494252873563218E-2</c:v>
                </c:pt>
                <c:pt idx="15">
                  <c:v>4.6296296296296294E-2</c:v>
                </c:pt>
                <c:pt idx="16">
                  <c:v>1.3888888888888888E-2</c:v>
                </c:pt>
                <c:pt idx="17">
                  <c:v>0</c:v>
                </c:pt>
                <c:pt idx="18">
                  <c:v>3.7735849056603772E-2</c:v>
                </c:pt>
                <c:pt idx="19">
                  <c:v>0</c:v>
                </c:pt>
                <c:pt idx="20">
                  <c:v>0</c:v>
                </c:pt>
                <c:pt idx="21">
                  <c:v>3.8095238095238099E-2</c:v>
                </c:pt>
                <c:pt idx="22">
                  <c:v>3.3783783783783786E-2</c:v>
                </c:pt>
                <c:pt idx="23">
                  <c:v>3.6220472440944881E-2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EE9-4379-B9C8-D700E65304C7}"/>
            </c:ext>
          </c:extLst>
        </c:ser>
        <c:ser>
          <c:idx val="2"/>
          <c:order val="2"/>
          <c:tx>
            <c:strRef>
              <c:f>'Altersgruppen grob Ratio inv'!$J$50:$J$51</c:f>
              <c:strCache>
                <c:ptCount val="2"/>
                <c:pt idx="0">
                  <c:v>5-14</c:v>
                </c:pt>
                <c:pt idx="1">
                  <c:v>Ratio inv/non-inv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'Altersgruppen grob Ratio inv'!$A$52:$A$75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'Altersgruppen grob Ratio inv'!$J$52:$J$75</c:f>
              <c:numCache>
                <c:formatCode>0.00</c:formatCode>
                <c:ptCount val="24"/>
                <c:pt idx="0">
                  <c:v>4.8859934853420191E-3</c:v>
                </c:pt>
                <c:pt idx="1">
                  <c:v>8.6633663366336641E-3</c:v>
                </c:pt>
                <c:pt idx="2">
                  <c:v>7.7972709551656916E-3</c:v>
                </c:pt>
                <c:pt idx="3">
                  <c:v>8.0906148867313909E-3</c:v>
                </c:pt>
                <c:pt idx="4">
                  <c:v>1.0090817356205853E-2</c:v>
                </c:pt>
                <c:pt idx="5">
                  <c:v>6.2597809076682318E-3</c:v>
                </c:pt>
                <c:pt idx="6">
                  <c:v>4.2643923240938165E-3</c:v>
                </c:pt>
                <c:pt idx="7">
                  <c:v>1.6176470588235296E-2</c:v>
                </c:pt>
                <c:pt idx="8">
                  <c:v>7.6400679117147709E-3</c:v>
                </c:pt>
                <c:pt idx="9">
                  <c:v>7.8125E-3</c:v>
                </c:pt>
                <c:pt idx="10">
                  <c:v>5.8139534883720929E-3</c:v>
                </c:pt>
                <c:pt idx="11">
                  <c:v>1.2330456226880395E-3</c:v>
                </c:pt>
                <c:pt idx="12">
                  <c:v>1.0620915032679739E-2</c:v>
                </c:pt>
                <c:pt idx="13">
                  <c:v>1.020408163265306E-2</c:v>
                </c:pt>
                <c:pt idx="14">
                  <c:v>1.282051282051282E-2</c:v>
                </c:pt>
                <c:pt idx="15">
                  <c:v>6.7114093959731542E-3</c:v>
                </c:pt>
                <c:pt idx="16">
                  <c:v>0</c:v>
                </c:pt>
                <c:pt idx="17">
                  <c:v>0</c:v>
                </c:pt>
                <c:pt idx="18">
                  <c:v>1.1363636363636364E-2</c:v>
                </c:pt>
                <c:pt idx="19">
                  <c:v>1.0752688172043012E-2</c:v>
                </c:pt>
                <c:pt idx="20">
                  <c:v>1.8867924528301886E-2</c:v>
                </c:pt>
                <c:pt idx="21">
                  <c:v>2.5210084033613446E-2</c:v>
                </c:pt>
                <c:pt idx="22">
                  <c:v>2.3904382470119521E-2</c:v>
                </c:pt>
                <c:pt idx="23">
                  <c:v>2.6018099547511313E-2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EE9-4379-B9C8-D700E65304C7}"/>
            </c:ext>
          </c:extLst>
        </c:ser>
        <c:ser>
          <c:idx val="3"/>
          <c:order val="3"/>
          <c:tx>
            <c:strRef>
              <c:f>'Altersgruppen grob Ratio inv'!$M$50:$M$51</c:f>
              <c:strCache>
                <c:ptCount val="2"/>
                <c:pt idx="0">
                  <c:v>15-24</c:v>
                </c:pt>
                <c:pt idx="1">
                  <c:v>Ratio inv/non-inv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'Altersgruppen grob Ratio inv'!$A$52:$A$75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'Altersgruppen grob Ratio inv'!$M$52:$M$75</c:f>
              <c:numCache>
                <c:formatCode>0.00</c:formatCode>
                <c:ptCount val="24"/>
                <c:pt idx="0">
                  <c:v>1.8867924528301886E-2</c:v>
                </c:pt>
                <c:pt idx="1">
                  <c:v>2.6315789473684209E-2</c:v>
                </c:pt>
                <c:pt idx="2">
                  <c:v>3.5897435897435895E-2</c:v>
                </c:pt>
                <c:pt idx="3">
                  <c:v>2.0920502092050208E-2</c:v>
                </c:pt>
                <c:pt idx="4">
                  <c:v>3.6809815950920248E-2</c:v>
                </c:pt>
                <c:pt idx="5">
                  <c:v>2.7210884353741496E-2</c:v>
                </c:pt>
                <c:pt idx="6">
                  <c:v>3.1531531531531529E-2</c:v>
                </c:pt>
                <c:pt idx="7">
                  <c:v>2.5925925925925925E-2</c:v>
                </c:pt>
                <c:pt idx="8">
                  <c:v>2.8947368421052631E-2</c:v>
                </c:pt>
                <c:pt idx="9">
                  <c:v>1.1111111111111112E-2</c:v>
                </c:pt>
                <c:pt idx="10">
                  <c:v>3.717472118959108E-2</c:v>
                </c:pt>
                <c:pt idx="11">
                  <c:v>1.6556291390728478E-2</c:v>
                </c:pt>
                <c:pt idx="12">
                  <c:v>3.1941031941031942E-2</c:v>
                </c:pt>
                <c:pt idx="13">
                  <c:v>4.6979865771812082E-2</c:v>
                </c:pt>
                <c:pt idx="14">
                  <c:v>2.8301886792452831E-2</c:v>
                </c:pt>
                <c:pt idx="15">
                  <c:v>2.9702970297029702E-2</c:v>
                </c:pt>
                <c:pt idx="16">
                  <c:v>5.1020408163265307E-2</c:v>
                </c:pt>
                <c:pt idx="17">
                  <c:v>0</c:v>
                </c:pt>
                <c:pt idx="18">
                  <c:v>0.13</c:v>
                </c:pt>
                <c:pt idx="19">
                  <c:v>7.9207920792079209E-2</c:v>
                </c:pt>
                <c:pt idx="20">
                  <c:v>9.5238095238095233E-2</c:v>
                </c:pt>
                <c:pt idx="21">
                  <c:v>9.2592592592592587E-2</c:v>
                </c:pt>
                <c:pt idx="22">
                  <c:v>4.1176470588235294E-2</c:v>
                </c:pt>
                <c:pt idx="23">
                  <c:v>5.4054054054054057E-2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EE9-4379-B9C8-D700E65304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35876632"/>
        <c:axId val="535870072"/>
      </c:lineChart>
      <c:catAx>
        <c:axId val="535876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35870072"/>
        <c:crosses val="autoZero"/>
        <c:auto val="1"/>
        <c:lblAlgn val="ctr"/>
        <c:lblOffset val="100"/>
        <c:noMultiLvlLbl val="0"/>
      </c:catAx>
      <c:valAx>
        <c:axId val="535870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Ratio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35876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000"/>
              <a:t>Invasive GAS Isolate (Blutkultur + Punktat), Krankenhaus, 0-14 Jahre, 2017-2022</a:t>
            </a:r>
            <a:r>
              <a:rPr lang="de-DE" sz="1000" baseline="0"/>
              <a:t> (n= 291)</a:t>
            </a:r>
            <a:endParaRPr lang="de-DE" sz="10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Kinder!$C$2</c:f>
              <c:strCache>
                <c:ptCount val="1"/>
                <c:pt idx="0">
                  <c:v>Invasiv (Blutkultur + Punktat)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Kinder!$A$3:$A$26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Kinder!$C$3:$C$26</c:f>
              <c:numCache>
                <c:formatCode>#,##0;\-#,##0</c:formatCode>
                <c:ptCount val="24"/>
                <c:pt idx="0">
                  <c:v>12</c:v>
                </c:pt>
                <c:pt idx="1">
                  <c:v>12</c:v>
                </c:pt>
                <c:pt idx="2">
                  <c:v>10</c:v>
                </c:pt>
                <c:pt idx="3">
                  <c:v>11</c:v>
                </c:pt>
                <c:pt idx="4">
                  <c:v>23</c:v>
                </c:pt>
                <c:pt idx="5">
                  <c:v>12</c:v>
                </c:pt>
                <c:pt idx="6">
                  <c:v>5</c:v>
                </c:pt>
                <c:pt idx="7">
                  <c:v>16</c:v>
                </c:pt>
                <c:pt idx="8">
                  <c:v>26</c:v>
                </c:pt>
                <c:pt idx="9">
                  <c:v>16</c:v>
                </c:pt>
                <c:pt idx="10">
                  <c:v>4</c:v>
                </c:pt>
                <c:pt idx="11">
                  <c:v>14</c:v>
                </c:pt>
                <c:pt idx="12">
                  <c:v>36</c:v>
                </c:pt>
                <c:pt idx="13">
                  <c:v>4</c:v>
                </c:pt>
                <c:pt idx="14">
                  <c:v>3</c:v>
                </c:pt>
                <c:pt idx="15">
                  <c:v>6</c:v>
                </c:pt>
                <c:pt idx="16">
                  <c:v>1</c:v>
                </c:pt>
                <c:pt idx="17">
                  <c:v>1</c:v>
                </c:pt>
                <c:pt idx="18">
                  <c:v>2</c:v>
                </c:pt>
                <c:pt idx="19">
                  <c:v>1</c:v>
                </c:pt>
                <c:pt idx="20">
                  <c:v>2</c:v>
                </c:pt>
                <c:pt idx="21">
                  <c:v>8</c:v>
                </c:pt>
                <c:pt idx="22">
                  <c:v>13</c:v>
                </c:pt>
                <c:pt idx="23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97-45D5-83D6-83C850DBE5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50193016"/>
        <c:axId val="650199904"/>
      </c:barChart>
      <c:catAx>
        <c:axId val="650193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50199904"/>
        <c:crosses val="autoZero"/>
        <c:auto val="1"/>
        <c:lblAlgn val="ctr"/>
        <c:lblOffset val="100"/>
        <c:noMultiLvlLbl val="0"/>
      </c:catAx>
      <c:valAx>
        <c:axId val="650199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;\-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50193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100" b="0" i="0" u="none" strike="noStrike" baseline="0">
                <a:effectLst/>
              </a:rPr>
              <a:t>Streptococcus pneumoniae, invasiv (n= 11.584)</a:t>
            </a:r>
            <a:r>
              <a:rPr lang="de-DE" sz="1100" b="0" i="0" u="none" strike="noStrike" baseline="0"/>
              <a:t> </a:t>
            </a:r>
            <a:endParaRPr lang="de-DE" sz="11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'bakt. Errger'!$A$86:$X$87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'bakt. Errger'!$A$88:$X$88</c:f>
              <c:numCache>
                <c:formatCode>#,##0;\-#,##0</c:formatCode>
                <c:ptCount val="24"/>
                <c:pt idx="0">
                  <c:v>875</c:v>
                </c:pt>
                <c:pt idx="1">
                  <c:v>484</c:v>
                </c:pt>
                <c:pt idx="2">
                  <c:v>278</c:v>
                </c:pt>
                <c:pt idx="3">
                  <c:v>599</c:v>
                </c:pt>
                <c:pt idx="4">
                  <c:v>951</c:v>
                </c:pt>
                <c:pt idx="5">
                  <c:v>461</c:v>
                </c:pt>
                <c:pt idx="6">
                  <c:v>331</c:v>
                </c:pt>
                <c:pt idx="7">
                  <c:v>649</c:v>
                </c:pt>
                <c:pt idx="8">
                  <c:v>905</c:v>
                </c:pt>
                <c:pt idx="9">
                  <c:v>620</c:v>
                </c:pt>
                <c:pt idx="10">
                  <c:v>324</c:v>
                </c:pt>
                <c:pt idx="11">
                  <c:v>714</c:v>
                </c:pt>
                <c:pt idx="12">
                  <c:v>745</c:v>
                </c:pt>
                <c:pt idx="13">
                  <c:v>161</c:v>
                </c:pt>
                <c:pt idx="14">
                  <c:v>194</c:v>
                </c:pt>
                <c:pt idx="15">
                  <c:v>250</c:v>
                </c:pt>
                <c:pt idx="16">
                  <c:v>135</c:v>
                </c:pt>
                <c:pt idx="17">
                  <c:v>215</c:v>
                </c:pt>
                <c:pt idx="18">
                  <c:v>256</c:v>
                </c:pt>
                <c:pt idx="19">
                  <c:v>540</c:v>
                </c:pt>
                <c:pt idx="20">
                  <c:v>346</c:v>
                </c:pt>
                <c:pt idx="21">
                  <c:v>428</c:v>
                </c:pt>
                <c:pt idx="22">
                  <c:v>278</c:v>
                </c:pt>
                <c:pt idx="23">
                  <c:v>845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B9-4EAE-A30D-0F1DB06C24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-27"/>
        <c:axId val="832676928"/>
        <c:axId val="832675616"/>
      </c:barChart>
      <c:catAx>
        <c:axId val="832676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32675616"/>
        <c:crosses val="autoZero"/>
        <c:auto val="1"/>
        <c:lblAlgn val="ctr"/>
        <c:lblOffset val="100"/>
        <c:noMultiLvlLbl val="0"/>
      </c:catAx>
      <c:valAx>
        <c:axId val="832675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Anzahl Isolate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#,##0;\-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32676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050"/>
              <a:t>GAS nicht-invaisv (Abstrich) vs. invasiv (Blutkultur + Punktat)</a:t>
            </a:r>
            <a:r>
              <a:rPr lang="de-DE" sz="1050" baseline="0"/>
              <a:t> 2017-2022, 0-14 Jahre (n= 23.966) </a:t>
            </a:r>
            <a:endParaRPr lang="de-DE" sz="105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Kinder!$B$35</c:f>
              <c:strCache>
                <c:ptCount val="1"/>
                <c:pt idx="0">
                  <c:v>nicht-invasiv (Abstrich)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Kinder!$A$36:$A$59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Kinder!$B$36:$B$59</c:f>
              <c:numCache>
                <c:formatCode>#,##0;\-#,##0</c:formatCode>
                <c:ptCount val="24"/>
                <c:pt idx="0">
                  <c:v>2265</c:v>
                </c:pt>
                <c:pt idx="1">
                  <c:v>1523</c:v>
                </c:pt>
                <c:pt idx="2">
                  <c:v>872</c:v>
                </c:pt>
                <c:pt idx="3">
                  <c:v>1128</c:v>
                </c:pt>
                <c:pt idx="4">
                  <c:v>1902</c:v>
                </c:pt>
                <c:pt idx="5">
                  <c:v>1197</c:v>
                </c:pt>
                <c:pt idx="6">
                  <c:v>840</c:v>
                </c:pt>
                <c:pt idx="7">
                  <c:v>1298</c:v>
                </c:pt>
                <c:pt idx="8">
                  <c:v>2336</c:v>
                </c:pt>
                <c:pt idx="9">
                  <c:v>1646</c:v>
                </c:pt>
                <c:pt idx="10">
                  <c:v>869</c:v>
                </c:pt>
                <c:pt idx="11">
                  <c:v>1458</c:v>
                </c:pt>
                <c:pt idx="12">
                  <c:v>2339</c:v>
                </c:pt>
                <c:pt idx="13">
                  <c:v>359</c:v>
                </c:pt>
                <c:pt idx="14">
                  <c:v>258</c:v>
                </c:pt>
                <c:pt idx="15">
                  <c:v>269</c:v>
                </c:pt>
                <c:pt idx="16">
                  <c:v>159</c:v>
                </c:pt>
                <c:pt idx="17">
                  <c:v>108</c:v>
                </c:pt>
                <c:pt idx="18">
                  <c:v>150</c:v>
                </c:pt>
                <c:pt idx="19">
                  <c:v>191</c:v>
                </c:pt>
                <c:pt idx="20">
                  <c:v>207</c:v>
                </c:pt>
                <c:pt idx="21">
                  <c:v>237</c:v>
                </c:pt>
                <c:pt idx="22">
                  <c:v>436</c:v>
                </c:pt>
                <c:pt idx="23">
                  <c:v>1625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65-42FA-96FA-01355780B23A}"/>
            </c:ext>
          </c:extLst>
        </c:ser>
        <c:ser>
          <c:idx val="1"/>
          <c:order val="1"/>
          <c:tx>
            <c:strRef>
              <c:f>Kinder!$C$35</c:f>
              <c:strCache>
                <c:ptCount val="1"/>
                <c:pt idx="0">
                  <c:v>Invasiv (Blutkultur + Punktat)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Kinder!$A$36:$A$59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Kinder!$C$36:$C$59</c:f>
              <c:numCache>
                <c:formatCode>#,##0;\-#,##0</c:formatCode>
                <c:ptCount val="24"/>
                <c:pt idx="0">
                  <c:v>12</c:v>
                </c:pt>
                <c:pt idx="1">
                  <c:v>12</c:v>
                </c:pt>
                <c:pt idx="2">
                  <c:v>10</c:v>
                </c:pt>
                <c:pt idx="3">
                  <c:v>11</c:v>
                </c:pt>
                <c:pt idx="4">
                  <c:v>23</c:v>
                </c:pt>
                <c:pt idx="5">
                  <c:v>12</c:v>
                </c:pt>
                <c:pt idx="6">
                  <c:v>5</c:v>
                </c:pt>
                <c:pt idx="7">
                  <c:v>16</c:v>
                </c:pt>
                <c:pt idx="8">
                  <c:v>26</c:v>
                </c:pt>
                <c:pt idx="9">
                  <c:v>17</c:v>
                </c:pt>
                <c:pt idx="10">
                  <c:v>4</c:v>
                </c:pt>
                <c:pt idx="11">
                  <c:v>14</c:v>
                </c:pt>
                <c:pt idx="12">
                  <c:v>36</c:v>
                </c:pt>
                <c:pt idx="13">
                  <c:v>4</c:v>
                </c:pt>
                <c:pt idx="14">
                  <c:v>3</c:v>
                </c:pt>
                <c:pt idx="15">
                  <c:v>6</c:v>
                </c:pt>
                <c:pt idx="16">
                  <c:v>1</c:v>
                </c:pt>
                <c:pt idx="17">
                  <c:v>1</c:v>
                </c:pt>
                <c:pt idx="18">
                  <c:v>3</c:v>
                </c:pt>
                <c:pt idx="19">
                  <c:v>1</c:v>
                </c:pt>
                <c:pt idx="20">
                  <c:v>2</c:v>
                </c:pt>
                <c:pt idx="21">
                  <c:v>8</c:v>
                </c:pt>
                <c:pt idx="22">
                  <c:v>14</c:v>
                </c:pt>
                <c:pt idx="23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65-42FA-96FA-01355780B2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824906048"/>
        <c:axId val="824913920"/>
      </c:barChart>
      <c:lineChart>
        <c:grouping val="standard"/>
        <c:varyColors val="0"/>
        <c:ser>
          <c:idx val="2"/>
          <c:order val="2"/>
          <c:tx>
            <c:strRef>
              <c:f>Kinder!$D$35</c:f>
              <c:strCache>
                <c:ptCount val="1"/>
                <c:pt idx="0">
                  <c:v>Ratio iGAS/GAS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Kinder!$A$36:$A$59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Kinder!$D$36:$D$59</c:f>
              <c:numCache>
                <c:formatCode>0.000</c:formatCode>
                <c:ptCount val="24"/>
                <c:pt idx="0">
                  <c:v>5.2980132450331126E-3</c:v>
                </c:pt>
                <c:pt idx="1">
                  <c:v>7.8791858174655279E-3</c:v>
                </c:pt>
                <c:pt idx="2">
                  <c:v>1.1467889908256881E-2</c:v>
                </c:pt>
                <c:pt idx="3">
                  <c:v>9.7517730496453903E-3</c:v>
                </c:pt>
                <c:pt idx="4">
                  <c:v>1.2092534174553101E-2</c:v>
                </c:pt>
                <c:pt idx="5">
                  <c:v>1.0025062656641603E-2</c:v>
                </c:pt>
                <c:pt idx="6">
                  <c:v>5.9523809523809521E-3</c:v>
                </c:pt>
                <c:pt idx="7">
                  <c:v>1.2326656394453005E-2</c:v>
                </c:pt>
                <c:pt idx="8">
                  <c:v>1.1130136986301369E-2</c:v>
                </c:pt>
                <c:pt idx="9">
                  <c:v>1.0328068043742407E-2</c:v>
                </c:pt>
                <c:pt idx="10">
                  <c:v>4.6029919447640967E-3</c:v>
                </c:pt>
                <c:pt idx="11">
                  <c:v>9.6021947873799734E-3</c:v>
                </c:pt>
                <c:pt idx="12">
                  <c:v>1.5391192817443352E-2</c:v>
                </c:pt>
                <c:pt idx="13">
                  <c:v>1.1142061281337047E-2</c:v>
                </c:pt>
                <c:pt idx="14">
                  <c:v>1.1627906976744186E-2</c:v>
                </c:pt>
                <c:pt idx="15">
                  <c:v>2.2304832713754646E-2</c:v>
                </c:pt>
                <c:pt idx="16">
                  <c:v>6.2893081761006293E-3</c:v>
                </c:pt>
                <c:pt idx="17">
                  <c:v>9.2592592592592587E-3</c:v>
                </c:pt>
                <c:pt idx="18">
                  <c:v>0.02</c:v>
                </c:pt>
                <c:pt idx="19">
                  <c:v>5.235602094240838E-3</c:v>
                </c:pt>
                <c:pt idx="20">
                  <c:v>9.6618357487922701E-3</c:v>
                </c:pt>
                <c:pt idx="21">
                  <c:v>3.3755274261603373E-2</c:v>
                </c:pt>
                <c:pt idx="22">
                  <c:v>3.2110091743119268E-2</c:v>
                </c:pt>
                <c:pt idx="23">
                  <c:v>3.2615384615384616E-2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C65-42FA-96FA-01355780B2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12726800"/>
        <c:axId val="712730736"/>
      </c:lineChart>
      <c:catAx>
        <c:axId val="824906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24913920"/>
        <c:crosses val="autoZero"/>
        <c:auto val="1"/>
        <c:lblAlgn val="ctr"/>
        <c:lblOffset val="100"/>
        <c:noMultiLvlLbl val="0"/>
      </c:catAx>
      <c:valAx>
        <c:axId val="824913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Anzahl</a:t>
                </a:r>
                <a:r>
                  <a:rPr lang="de-DE" baseline="0"/>
                  <a:t> Isolate</a:t>
                </a:r>
                <a:endParaRPr lang="de-DE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#,##0;\-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24906048"/>
        <c:crosses val="autoZero"/>
        <c:crossBetween val="between"/>
      </c:valAx>
      <c:valAx>
        <c:axId val="71273073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Ratio iGAS/GAS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.0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12726800"/>
        <c:crosses val="max"/>
        <c:crossBetween val="between"/>
      </c:valAx>
      <c:catAx>
        <c:axId val="7127268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1273073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[SurvNet_GAS_Pneu_Hib_Men_10012023.xlsx]Pivot!PivotTable1</c:name>
    <c:fmtId val="16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6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7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8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9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0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1"/>
        <c:spPr>
          <a:ln w="285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22"/>
        <c:spPr>
          <a:ln w="28575" cap="rnd">
            <a:solidFill>
              <a:schemeClr val="accent3"/>
            </a:solidFill>
            <a:round/>
          </a:ln>
          <a:effectLst/>
        </c:spPr>
        <c:marker>
          <c:symbol val="none"/>
        </c:marker>
      </c:pivotFmt>
      <c:pivotFmt>
        <c:idx val="23"/>
        <c:spPr>
          <a:ln w="28575" cap="rnd">
            <a:solidFill>
              <a:schemeClr val="accent4"/>
            </a:solidFill>
            <a:round/>
          </a:ln>
          <a:effectLst/>
        </c:spPr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0"/>
        <c:spPr>
          <a:ln w="285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1"/>
        <c:spPr>
          <a:ln w="28575" cap="rnd">
            <a:solidFill>
              <a:schemeClr val="accent3"/>
            </a:solidFill>
            <a:round/>
          </a:ln>
          <a:effectLst/>
        </c:spPr>
        <c:marker>
          <c:symbol val="none"/>
        </c:marker>
      </c:pivotFmt>
      <c:pivotFmt>
        <c:idx val="52"/>
        <c:spPr>
          <a:ln w="28575" cap="rnd">
            <a:solidFill>
              <a:schemeClr val="accent4"/>
            </a:solidFill>
            <a:round/>
          </a:ln>
          <a:effectLst/>
        </c:spPr>
        <c:marker>
          <c:symbol val="none"/>
        </c:marker>
      </c:pivotFmt>
      <c:pivotFmt>
        <c:idx val="53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4"/>
        <c:spPr>
          <a:ln w="28575" cap="rnd">
            <a:solidFill>
              <a:schemeClr val="accent2"/>
            </a:solidFill>
            <a:round/>
          </a:ln>
          <a:effectLst/>
        </c:spPr>
        <c:marker>
          <c:symbol val="none"/>
        </c:marker>
      </c:pivotFmt>
      <c:pivotFmt>
        <c:idx val="55"/>
        <c:spPr>
          <a:ln w="28575" cap="rnd">
            <a:solidFill>
              <a:schemeClr val="accent3"/>
            </a:solidFill>
            <a:round/>
          </a:ln>
          <a:effectLst/>
        </c:spPr>
        <c:marker>
          <c:symbol val="none"/>
        </c:marker>
      </c:pivotFmt>
      <c:pivotFmt>
        <c:idx val="56"/>
        <c:spPr>
          <a:ln w="28575" cap="rnd">
            <a:solidFill>
              <a:schemeClr val="accent4"/>
            </a:solidFill>
            <a:round/>
          </a:ln>
          <a:effectLst/>
        </c:spPr>
        <c:marker>
          <c:symbol val="none"/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Pivot!$B$3:$B$4</c:f>
              <c:strCache>
                <c:ptCount val="1"/>
                <c:pt idx="0">
                  <c:v>Haemophilus influenzae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multiLvlStrRef>
              <c:f>Pivot!$A$5:$A$35</c:f>
              <c:multiLvlStrCache>
                <c:ptCount val="24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1</c:v>
                  </c:pt>
                  <c:pt idx="5">
                    <c:v>2</c:v>
                  </c:pt>
                  <c:pt idx="6">
                    <c:v>3</c:v>
                  </c:pt>
                  <c:pt idx="7">
                    <c:v>4</c:v>
                  </c:pt>
                  <c:pt idx="8">
                    <c:v>1</c:v>
                  </c:pt>
                  <c:pt idx="9">
                    <c:v>2</c:v>
                  </c:pt>
                  <c:pt idx="10">
                    <c:v>3</c:v>
                  </c:pt>
                  <c:pt idx="11">
                    <c:v>4</c:v>
                  </c:pt>
                  <c:pt idx="12">
                    <c:v>1</c:v>
                  </c:pt>
                  <c:pt idx="13">
                    <c:v>2</c:v>
                  </c:pt>
                  <c:pt idx="14">
                    <c:v>3</c:v>
                  </c:pt>
                  <c:pt idx="15">
                    <c:v>4</c:v>
                  </c:pt>
                  <c:pt idx="16">
                    <c:v>1</c:v>
                  </c:pt>
                  <c:pt idx="17">
                    <c:v>2</c:v>
                  </c:pt>
                  <c:pt idx="18">
                    <c:v>3</c:v>
                  </c:pt>
                  <c:pt idx="19">
                    <c:v>4</c:v>
                  </c:pt>
                  <c:pt idx="20">
                    <c:v>1</c:v>
                  </c:pt>
                  <c:pt idx="21">
                    <c:v>2</c:v>
                  </c:pt>
                  <c:pt idx="22">
                    <c:v>3</c:v>
                  </c:pt>
                  <c:pt idx="23">
                    <c:v>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Pivot!$B$5:$B$35</c:f>
              <c:numCache>
                <c:formatCode>General</c:formatCode>
                <c:ptCount val="24"/>
                <c:pt idx="0">
                  <c:v>274</c:v>
                </c:pt>
                <c:pt idx="1">
                  <c:v>182</c:v>
                </c:pt>
                <c:pt idx="2">
                  <c:v>143</c:v>
                </c:pt>
                <c:pt idx="3">
                  <c:v>211</c:v>
                </c:pt>
                <c:pt idx="4">
                  <c:v>322</c:v>
                </c:pt>
                <c:pt idx="5">
                  <c:v>213</c:v>
                </c:pt>
                <c:pt idx="6">
                  <c:v>110</c:v>
                </c:pt>
                <c:pt idx="7">
                  <c:v>207</c:v>
                </c:pt>
                <c:pt idx="8">
                  <c:v>303</c:v>
                </c:pt>
                <c:pt idx="9">
                  <c:v>263</c:v>
                </c:pt>
                <c:pt idx="10">
                  <c:v>138</c:v>
                </c:pt>
                <c:pt idx="11">
                  <c:v>263</c:v>
                </c:pt>
                <c:pt idx="12">
                  <c:v>326</c:v>
                </c:pt>
                <c:pt idx="13">
                  <c:v>68</c:v>
                </c:pt>
                <c:pt idx="14">
                  <c:v>62</c:v>
                </c:pt>
                <c:pt idx="15">
                  <c:v>54</c:v>
                </c:pt>
                <c:pt idx="16">
                  <c:v>43</c:v>
                </c:pt>
                <c:pt idx="17">
                  <c:v>58</c:v>
                </c:pt>
                <c:pt idx="18">
                  <c:v>79</c:v>
                </c:pt>
                <c:pt idx="19">
                  <c:v>185</c:v>
                </c:pt>
                <c:pt idx="20">
                  <c:v>159</c:v>
                </c:pt>
                <c:pt idx="21">
                  <c:v>185</c:v>
                </c:pt>
                <c:pt idx="22">
                  <c:v>197</c:v>
                </c:pt>
                <c:pt idx="23">
                  <c:v>398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D0-40B4-BDEF-A2DF9C4E3A0A}"/>
            </c:ext>
          </c:extLst>
        </c:ser>
        <c:ser>
          <c:idx val="1"/>
          <c:order val="1"/>
          <c:tx>
            <c:strRef>
              <c:f>Pivot!$C$3:$C$4</c:f>
              <c:strCache>
                <c:ptCount val="1"/>
                <c:pt idx="0">
                  <c:v>Meningokokken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multiLvlStrRef>
              <c:f>Pivot!$A$5:$A$35</c:f>
              <c:multiLvlStrCache>
                <c:ptCount val="24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1</c:v>
                  </c:pt>
                  <c:pt idx="5">
                    <c:v>2</c:v>
                  </c:pt>
                  <c:pt idx="6">
                    <c:v>3</c:v>
                  </c:pt>
                  <c:pt idx="7">
                    <c:v>4</c:v>
                  </c:pt>
                  <c:pt idx="8">
                    <c:v>1</c:v>
                  </c:pt>
                  <c:pt idx="9">
                    <c:v>2</c:v>
                  </c:pt>
                  <c:pt idx="10">
                    <c:v>3</c:v>
                  </c:pt>
                  <c:pt idx="11">
                    <c:v>4</c:v>
                  </c:pt>
                  <c:pt idx="12">
                    <c:v>1</c:v>
                  </c:pt>
                  <c:pt idx="13">
                    <c:v>2</c:v>
                  </c:pt>
                  <c:pt idx="14">
                    <c:v>3</c:v>
                  </c:pt>
                  <c:pt idx="15">
                    <c:v>4</c:v>
                  </c:pt>
                  <c:pt idx="16">
                    <c:v>1</c:v>
                  </c:pt>
                  <c:pt idx="17">
                    <c:v>2</c:v>
                  </c:pt>
                  <c:pt idx="18">
                    <c:v>3</c:v>
                  </c:pt>
                  <c:pt idx="19">
                    <c:v>4</c:v>
                  </c:pt>
                  <c:pt idx="20">
                    <c:v>1</c:v>
                  </c:pt>
                  <c:pt idx="21">
                    <c:v>2</c:v>
                  </c:pt>
                  <c:pt idx="22">
                    <c:v>3</c:v>
                  </c:pt>
                  <c:pt idx="23">
                    <c:v>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Pivot!$C$5:$C$35</c:f>
              <c:numCache>
                <c:formatCode>General</c:formatCode>
                <c:ptCount val="24"/>
                <c:pt idx="0">
                  <c:v>93</c:v>
                </c:pt>
                <c:pt idx="1">
                  <c:v>65</c:v>
                </c:pt>
                <c:pt idx="2">
                  <c:v>43</c:v>
                </c:pt>
                <c:pt idx="3">
                  <c:v>86</c:v>
                </c:pt>
                <c:pt idx="4">
                  <c:v>118</c:v>
                </c:pt>
                <c:pt idx="5">
                  <c:v>69</c:v>
                </c:pt>
                <c:pt idx="6">
                  <c:v>48</c:v>
                </c:pt>
                <c:pt idx="7">
                  <c:v>59</c:v>
                </c:pt>
                <c:pt idx="8">
                  <c:v>103</c:v>
                </c:pt>
                <c:pt idx="9">
                  <c:v>57</c:v>
                </c:pt>
                <c:pt idx="10">
                  <c:v>43</c:v>
                </c:pt>
                <c:pt idx="11">
                  <c:v>55</c:v>
                </c:pt>
                <c:pt idx="12">
                  <c:v>94</c:v>
                </c:pt>
                <c:pt idx="13">
                  <c:v>19</c:v>
                </c:pt>
                <c:pt idx="14">
                  <c:v>15</c:v>
                </c:pt>
                <c:pt idx="15">
                  <c:v>12</c:v>
                </c:pt>
                <c:pt idx="16">
                  <c:v>17</c:v>
                </c:pt>
                <c:pt idx="17">
                  <c:v>14</c:v>
                </c:pt>
                <c:pt idx="18">
                  <c:v>18</c:v>
                </c:pt>
                <c:pt idx="19">
                  <c:v>25</c:v>
                </c:pt>
                <c:pt idx="20">
                  <c:v>19</c:v>
                </c:pt>
                <c:pt idx="21">
                  <c:v>27</c:v>
                </c:pt>
                <c:pt idx="22">
                  <c:v>31</c:v>
                </c:pt>
                <c:pt idx="23">
                  <c:v>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D0-40B4-BDEF-A2DF9C4E3A0A}"/>
            </c:ext>
          </c:extLst>
        </c:ser>
        <c:ser>
          <c:idx val="2"/>
          <c:order val="2"/>
          <c:tx>
            <c:strRef>
              <c:f>Pivot!$D$3:$D$4</c:f>
              <c:strCache>
                <c:ptCount val="1"/>
                <c:pt idx="0">
                  <c:v>Pneumokokken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multiLvlStrRef>
              <c:f>Pivot!$A$5:$A$35</c:f>
              <c:multiLvlStrCache>
                <c:ptCount val="24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1</c:v>
                  </c:pt>
                  <c:pt idx="5">
                    <c:v>2</c:v>
                  </c:pt>
                  <c:pt idx="6">
                    <c:v>3</c:v>
                  </c:pt>
                  <c:pt idx="7">
                    <c:v>4</c:v>
                  </c:pt>
                  <c:pt idx="8">
                    <c:v>1</c:v>
                  </c:pt>
                  <c:pt idx="9">
                    <c:v>2</c:v>
                  </c:pt>
                  <c:pt idx="10">
                    <c:v>3</c:v>
                  </c:pt>
                  <c:pt idx="11">
                    <c:v>4</c:v>
                  </c:pt>
                  <c:pt idx="12">
                    <c:v>1</c:v>
                  </c:pt>
                  <c:pt idx="13">
                    <c:v>2</c:v>
                  </c:pt>
                  <c:pt idx="14">
                    <c:v>3</c:v>
                  </c:pt>
                  <c:pt idx="15">
                    <c:v>4</c:v>
                  </c:pt>
                  <c:pt idx="16">
                    <c:v>1</c:v>
                  </c:pt>
                  <c:pt idx="17">
                    <c:v>2</c:v>
                  </c:pt>
                  <c:pt idx="18">
                    <c:v>3</c:v>
                  </c:pt>
                  <c:pt idx="19">
                    <c:v>4</c:v>
                  </c:pt>
                  <c:pt idx="20">
                    <c:v>1</c:v>
                  </c:pt>
                  <c:pt idx="21">
                    <c:v>2</c:v>
                  </c:pt>
                  <c:pt idx="22">
                    <c:v>3</c:v>
                  </c:pt>
                  <c:pt idx="23">
                    <c:v>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Pivot!$D$5:$D$35</c:f>
              <c:numCache>
                <c:formatCode>General</c:formatCode>
                <c:ptCount val="24"/>
                <c:pt idx="0">
                  <c:v>277</c:v>
                </c:pt>
                <c:pt idx="1">
                  <c:v>165</c:v>
                </c:pt>
                <c:pt idx="2">
                  <c:v>81</c:v>
                </c:pt>
                <c:pt idx="3">
                  <c:v>166</c:v>
                </c:pt>
                <c:pt idx="4">
                  <c:v>326</c:v>
                </c:pt>
                <c:pt idx="5">
                  <c:v>196</c:v>
                </c:pt>
                <c:pt idx="6">
                  <c:v>82</c:v>
                </c:pt>
                <c:pt idx="7">
                  <c:v>177</c:v>
                </c:pt>
                <c:pt idx="8">
                  <c:v>295</c:v>
                </c:pt>
                <c:pt idx="9">
                  <c:v>188</c:v>
                </c:pt>
                <c:pt idx="10">
                  <c:v>85</c:v>
                </c:pt>
                <c:pt idx="11">
                  <c:v>165</c:v>
                </c:pt>
                <c:pt idx="12">
                  <c:v>263</c:v>
                </c:pt>
                <c:pt idx="13">
                  <c:v>59</c:v>
                </c:pt>
                <c:pt idx="14">
                  <c:v>79</c:v>
                </c:pt>
                <c:pt idx="15">
                  <c:v>83</c:v>
                </c:pt>
                <c:pt idx="16">
                  <c:v>82</c:v>
                </c:pt>
                <c:pt idx="17">
                  <c:v>123</c:v>
                </c:pt>
                <c:pt idx="18">
                  <c:v>192</c:v>
                </c:pt>
                <c:pt idx="19">
                  <c:v>480</c:v>
                </c:pt>
                <c:pt idx="20">
                  <c:v>405</c:v>
                </c:pt>
                <c:pt idx="21">
                  <c:v>560</c:v>
                </c:pt>
                <c:pt idx="22">
                  <c:v>450</c:v>
                </c:pt>
                <c:pt idx="23">
                  <c:v>1326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D0-40B4-BDEF-A2DF9C4E3A0A}"/>
            </c:ext>
          </c:extLst>
        </c:ser>
        <c:ser>
          <c:idx val="3"/>
          <c:order val="3"/>
          <c:tx>
            <c:strRef>
              <c:f>Pivot!$E$3:$E$4</c:f>
              <c:strCache>
                <c:ptCount val="1"/>
                <c:pt idx="0">
                  <c:v>Scharlach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multiLvlStrRef>
              <c:f>Pivot!$A$5:$A$35</c:f>
              <c:multiLvlStrCache>
                <c:ptCount val="24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1</c:v>
                  </c:pt>
                  <c:pt idx="5">
                    <c:v>2</c:v>
                  </c:pt>
                  <c:pt idx="6">
                    <c:v>3</c:v>
                  </c:pt>
                  <c:pt idx="7">
                    <c:v>4</c:v>
                  </c:pt>
                  <c:pt idx="8">
                    <c:v>1</c:v>
                  </c:pt>
                  <c:pt idx="9">
                    <c:v>2</c:v>
                  </c:pt>
                  <c:pt idx="10">
                    <c:v>3</c:v>
                  </c:pt>
                  <c:pt idx="11">
                    <c:v>4</c:v>
                  </c:pt>
                  <c:pt idx="12">
                    <c:v>1</c:v>
                  </c:pt>
                  <c:pt idx="13">
                    <c:v>2</c:v>
                  </c:pt>
                  <c:pt idx="14">
                    <c:v>3</c:v>
                  </c:pt>
                  <c:pt idx="15">
                    <c:v>4</c:v>
                  </c:pt>
                  <c:pt idx="16">
                    <c:v>1</c:v>
                  </c:pt>
                  <c:pt idx="17">
                    <c:v>2</c:v>
                  </c:pt>
                  <c:pt idx="18">
                    <c:v>3</c:v>
                  </c:pt>
                  <c:pt idx="19">
                    <c:v>4</c:v>
                  </c:pt>
                  <c:pt idx="20">
                    <c:v>1</c:v>
                  </c:pt>
                  <c:pt idx="21">
                    <c:v>2</c:v>
                  </c:pt>
                  <c:pt idx="22">
                    <c:v>3</c:v>
                  </c:pt>
                  <c:pt idx="23">
                    <c:v>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Pivot!$E$5:$E$35</c:f>
              <c:numCache>
                <c:formatCode>General</c:formatCode>
                <c:ptCount val="24"/>
                <c:pt idx="0">
                  <c:v>887</c:v>
                </c:pt>
                <c:pt idx="1">
                  <c:v>609</c:v>
                </c:pt>
                <c:pt idx="2">
                  <c:v>290</c:v>
                </c:pt>
                <c:pt idx="3">
                  <c:v>536</c:v>
                </c:pt>
                <c:pt idx="4">
                  <c:v>1029</c:v>
                </c:pt>
                <c:pt idx="5">
                  <c:v>685</c:v>
                </c:pt>
                <c:pt idx="6">
                  <c:v>644</c:v>
                </c:pt>
                <c:pt idx="7">
                  <c:v>1081</c:v>
                </c:pt>
                <c:pt idx="8">
                  <c:v>1389</c:v>
                </c:pt>
                <c:pt idx="9">
                  <c:v>955</c:v>
                </c:pt>
                <c:pt idx="10">
                  <c:v>463</c:v>
                </c:pt>
                <c:pt idx="11">
                  <c:v>808</c:v>
                </c:pt>
                <c:pt idx="12">
                  <c:v>914</c:v>
                </c:pt>
                <c:pt idx="13">
                  <c:v>95</c:v>
                </c:pt>
                <c:pt idx="14">
                  <c:v>85</c:v>
                </c:pt>
                <c:pt idx="15">
                  <c:v>86</c:v>
                </c:pt>
                <c:pt idx="16">
                  <c:v>45</c:v>
                </c:pt>
                <c:pt idx="17">
                  <c:v>39</c:v>
                </c:pt>
                <c:pt idx="18">
                  <c:v>55</c:v>
                </c:pt>
                <c:pt idx="19">
                  <c:v>43</c:v>
                </c:pt>
                <c:pt idx="20">
                  <c:v>66</c:v>
                </c:pt>
                <c:pt idx="21">
                  <c:v>82</c:v>
                </c:pt>
                <c:pt idx="22">
                  <c:v>169</c:v>
                </c:pt>
                <c:pt idx="23">
                  <c:v>546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D0-40B4-BDEF-A2DF9C4E3A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99658536"/>
        <c:axId val="699658864"/>
      </c:lineChart>
      <c:catAx>
        <c:axId val="699658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99658864"/>
        <c:crosses val="autoZero"/>
        <c:auto val="1"/>
        <c:lblAlgn val="ctr"/>
        <c:lblOffset val="100"/>
        <c:noMultiLvlLbl val="0"/>
      </c:catAx>
      <c:valAx>
        <c:axId val="699658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99658536"/>
        <c:crosses val="autoZero"/>
        <c:crossBetween val="between"/>
      </c:valAx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de-DE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200" dirty="0" err="1"/>
              <a:t>SurvNet</a:t>
            </a:r>
            <a:r>
              <a:rPr lang="de-DE" sz="1200" dirty="0"/>
              <a:t>:</a:t>
            </a:r>
            <a:r>
              <a:rPr lang="de-DE" sz="1200" baseline="0" dirty="0"/>
              <a:t> Anzahl übermittelter Scharlach Fälle SN, TH, nach Alter, 2017-2022 (n= 10.875)</a:t>
            </a:r>
            <a:endParaRPr lang="de-DE" sz="12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Alter!$A$82</c:f>
              <c:strCache>
                <c:ptCount val="1"/>
                <c:pt idx="0">
                  <c:v>A00_04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multiLvlStrRef>
              <c:f>Alter!$B$80:$Y$81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Alter!$B$82:$Y$82</c:f>
              <c:numCache>
                <c:formatCode>General</c:formatCode>
                <c:ptCount val="24"/>
                <c:pt idx="0">
                  <c:v>341</c:v>
                </c:pt>
                <c:pt idx="1">
                  <c:v>215</c:v>
                </c:pt>
                <c:pt idx="2">
                  <c:v>105</c:v>
                </c:pt>
                <c:pt idx="3">
                  <c:v>221</c:v>
                </c:pt>
                <c:pt idx="4">
                  <c:v>426</c:v>
                </c:pt>
                <c:pt idx="5">
                  <c:v>303</c:v>
                </c:pt>
                <c:pt idx="6">
                  <c:v>282</c:v>
                </c:pt>
                <c:pt idx="7">
                  <c:v>451</c:v>
                </c:pt>
                <c:pt idx="8">
                  <c:v>626</c:v>
                </c:pt>
                <c:pt idx="9">
                  <c:v>368</c:v>
                </c:pt>
                <c:pt idx="10">
                  <c:v>189</c:v>
                </c:pt>
                <c:pt idx="11">
                  <c:v>346</c:v>
                </c:pt>
                <c:pt idx="12">
                  <c:v>364</c:v>
                </c:pt>
                <c:pt idx="13">
                  <c:v>32</c:v>
                </c:pt>
                <c:pt idx="14">
                  <c:v>32</c:v>
                </c:pt>
                <c:pt idx="15">
                  <c:v>42</c:v>
                </c:pt>
                <c:pt idx="16">
                  <c:v>13</c:v>
                </c:pt>
                <c:pt idx="17">
                  <c:v>15</c:v>
                </c:pt>
                <c:pt idx="18">
                  <c:v>20</c:v>
                </c:pt>
                <c:pt idx="19">
                  <c:v>22</c:v>
                </c:pt>
                <c:pt idx="20">
                  <c:v>26</c:v>
                </c:pt>
                <c:pt idx="21">
                  <c:v>24</c:v>
                </c:pt>
                <c:pt idx="22">
                  <c:v>80</c:v>
                </c:pt>
                <c:pt idx="23">
                  <c:v>208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837-4D88-A947-7C4392174A3F}"/>
            </c:ext>
          </c:extLst>
        </c:ser>
        <c:ser>
          <c:idx val="1"/>
          <c:order val="1"/>
          <c:tx>
            <c:strRef>
              <c:f>Alter!$A$83</c:f>
              <c:strCache>
                <c:ptCount val="1"/>
                <c:pt idx="0">
                  <c:v>A05_09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multiLvlStrRef>
              <c:f>Alter!$B$80:$Y$81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Alter!$B$83:$Y$83</c:f>
              <c:numCache>
                <c:formatCode>General</c:formatCode>
                <c:ptCount val="24"/>
                <c:pt idx="0">
                  <c:v>317</c:v>
                </c:pt>
                <c:pt idx="1">
                  <c:v>230</c:v>
                </c:pt>
                <c:pt idx="2">
                  <c:v>101</c:v>
                </c:pt>
                <c:pt idx="3">
                  <c:v>180</c:v>
                </c:pt>
                <c:pt idx="4">
                  <c:v>378</c:v>
                </c:pt>
                <c:pt idx="5">
                  <c:v>229</c:v>
                </c:pt>
                <c:pt idx="6">
                  <c:v>213</c:v>
                </c:pt>
                <c:pt idx="7">
                  <c:v>389</c:v>
                </c:pt>
                <c:pt idx="8">
                  <c:v>476</c:v>
                </c:pt>
                <c:pt idx="9">
                  <c:v>336</c:v>
                </c:pt>
                <c:pt idx="10">
                  <c:v>187</c:v>
                </c:pt>
                <c:pt idx="11">
                  <c:v>304</c:v>
                </c:pt>
                <c:pt idx="12">
                  <c:v>326</c:v>
                </c:pt>
                <c:pt idx="13">
                  <c:v>31</c:v>
                </c:pt>
                <c:pt idx="14">
                  <c:v>25</c:v>
                </c:pt>
                <c:pt idx="15">
                  <c:v>28</c:v>
                </c:pt>
                <c:pt idx="16">
                  <c:v>19</c:v>
                </c:pt>
                <c:pt idx="17">
                  <c:v>18</c:v>
                </c:pt>
                <c:pt idx="18">
                  <c:v>14</c:v>
                </c:pt>
                <c:pt idx="19">
                  <c:v>14</c:v>
                </c:pt>
                <c:pt idx="20">
                  <c:v>23</c:v>
                </c:pt>
                <c:pt idx="21">
                  <c:v>28</c:v>
                </c:pt>
                <c:pt idx="22">
                  <c:v>55</c:v>
                </c:pt>
                <c:pt idx="23">
                  <c:v>226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837-4D88-A947-7C4392174A3F}"/>
            </c:ext>
          </c:extLst>
        </c:ser>
        <c:ser>
          <c:idx val="2"/>
          <c:order val="2"/>
          <c:tx>
            <c:strRef>
              <c:f>Alter!$A$84</c:f>
              <c:strCache>
                <c:ptCount val="1"/>
                <c:pt idx="0">
                  <c:v>A10_14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multiLvlStrRef>
              <c:f>Alter!$B$80:$Y$81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Alter!$B$84:$Y$84</c:f>
              <c:numCache>
                <c:formatCode>General</c:formatCode>
                <c:ptCount val="24"/>
                <c:pt idx="0">
                  <c:v>64</c:v>
                </c:pt>
                <c:pt idx="1">
                  <c:v>43</c:v>
                </c:pt>
                <c:pt idx="2">
                  <c:v>19</c:v>
                </c:pt>
                <c:pt idx="3">
                  <c:v>51</c:v>
                </c:pt>
                <c:pt idx="4">
                  <c:v>63</c:v>
                </c:pt>
                <c:pt idx="5">
                  <c:v>58</c:v>
                </c:pt>
                <c:pt idx="6">
                  <c:v>70</c:v>
                </c:pt>
                <c:pt idx="7">
                  <c:v>96</c:v>
                </c:pt>
                <c:pt idx="8">
                  <c:v>89</c:v>
                </c:pt>
                <c:pt idx="9">
                  <c:v>95</c:v>
                </c:pt>
                <c:pt idx="10">
                  <c:v>30</c:v>
                </c:pt>
                <c:pt idx="11">
                  <c:v>46</c:v>
                </c:pt>
                <c:pt idx="12">
                  <c:v>62</c:v>
                </c:pt>
                <c:pt idx="13">
                  <c:v>6</c:v>
                </c:pt>
                <c:pt idx="14">
                  <c:v>4</c:v>
                </c:pt>
                <c:pt idx="15">
                  <c:v>8</c:v>
                </c:pt>
                <c:pt idx="16">
                  <c:v>1</c:v>
                </c:pt>
                <c:pt idx="17">
                  <c:v>1</c:v>
                </c:pt>
                <c:pt idx="18">
                  <c:v>3</c:v>
                </c:pt>
                <c:pt idx="19">
                  <c:v>1</c:v>
                </c:pt>
                <c:pt idx="20">
                  <c:v>6</c:v>
                </c:pt>
                <c:pt idx="21">
                  <c:v>9</c:v>
                </c:pt>
                <c:pt idx="22">
                  <c:v>15</c:v>
                </c:pt>
                <c:pt idx="23">
                  <c:v>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837-4D88-A947-7C4392174A3F}"/>
            </c:ext>
          </c:extLst>
        </c:ser>
        <c:ser>
          <c:idx val="3"/>
          <c:order val="3"/>
          <c:tx>
            <c:strRef>
              <c:f>Alter!$A$85</c:f>
              <c:strCache>
                <c:ptCount val="1"/>
                <c:pt idx="0">
                  <c:v>A15_19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multiLvlStrRef>
              <c:f>Alter!$B$80:$Y$81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Alter!$B$85:$Y$85</c:f>
              <c:numCache>
                <c:formatCode>General</c:formatCode>
                <c:ptCount val="24"/>
                <c:pt idx="0">
                  <c:v>13</c:v>
                </c:pt>
                <c:pt idx="1">
                  <c:v>8</c:v>
                </c:pt>
                <c:pt idx="2">
                  <c:v>6</c:v>
                </c:pt>
                <c:pt idx="3">
                  <c:v>8</c:v>
                </c:pt>
                <c:pt idx="4">
                  <c:v>12</c:v>
                </c:pt>
                <c:pt idx="5">
                  <c:v>9</c:v>
                </c:pt>
                <c:pt idx="6">
                  <c:v>18</c:v>
                </c:pt>
                <c:pt idx="7">
                  <c:v>23</c:v>
                </c:pt>
                <c:pt idx="8">
                  <c:v>31</c:v>
                </c:pt>
                <c:pt idx="9">
                  <c:v>22</c:v>
                </c:pt>
                <c:pt idx="10">
                  <c:v>6</c:v>
                </c:pt>
                <c:pt idx="11">
                  <c:v>11</c:v>
                </c:pt>
                <c:pt idx="12">
                  <c:v>14</c:v>
                </c:pt>
                <c:pt idx="13">
                  <c:v>3</c:v>
                </c:pt>
                <c:pt idx="14">
                  <c:v>5</c:v>
                </c:pt>
                <c:pt idx="15">
                  <c:v>1</c:v>
                </c:pt>
                <c:pt idx="16">
                  <c:v>2</c:v>
                </c:pt>
                <c:pt idx="17">
                  <c:v>3</c:v>
                </c:pt>
                <c:pt idx="18">
                  <c:v>1</c:v>
                </c:pt>
                <c:pt idx="19">
                  <c:v>1</c:v>
                </c:pt>
                <c:pt idx="20">
                  <c:v>4</c:v>
                </c:pt>
                <c:pt idx="21">
                  <c:v>1</c:v>
                </c:pt>
                <c:pt idx="22">
                  <c:v>1</c:v>
                </c:pt>
                <c:pt idx="23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837-4D88-A947-7C4392174A3F}"/>
            </c:ext>
          </c:extLst>
        </c:ser>
        <c:ser>
          <c:idx val="4"/>
          <c:order val="4"/>
          <c:tx>
            <c:strRef>
              <c:f>Alter!$A$86</c:f>
              <c:strCache>
                <c:ptCount val="1"/>
                <c:pt idx="0">
                  <c:v>A20_24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multiLvlStrRef>
              <c:f>Alter!$B$80:$Y$81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Alter!$B$86:$Y$86</c:f>
              <c:numCache>
                <c:formatCode>General</c:formatCode>
                <c:ptCount val="24"/>
                <c:pt idx="0">
                  <c:v>5</c:v>
                </c:pt>
                <c:pt idx="1">
                  <c:v>4</c:v>
                </c:pt>
                <c:pt idx="2">
                  <c:v>6</c:v>
                </c:pt>
                <c:pt idx="3">
                  <c:v>1</c:v>
                </c:pt>
                <c:pt idx="4">
                  <c:v>6</c:v>
                </c:pt>
                <c:pt idx="5">
                  <c:v>4</c:v>
                </c:pt>
                <c:pt idx="6">
                  <c:v>4</c:v>
                </c:pt>
                <c:pt idx="7">
                  <c:v>3</c:v>
                </c:pt>
                <c:pt idx="8">
                  <c:v>7</c:v>
                </c:pt>
                <c:pt idx="9">
                  <c:v>6</c:v>
                </c:pt>
                <c:pt idx="10">
                  <c:v>9</c:v>
                </c:pt>
                <c:pt idx="11">
                  <c:v>7</c:v>
                </c:pt>
                <c:pt idx="12">
                  <c:v>3</c:v>
                </c:pt>
                <c:pt idx="13">
                  <c:v>2</c:v>
                </c:pt>
                <c:pt idx="14">
                  <c:v>2</c:v>
                </c:pt>
                <c:pt idx="16">
                  <c:v>1</c:v>
                </c:pt>
                <c:pt idx="19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837-4D88-A947-7C4392174A3F}"/>
            </c:ext>
          </c:extLst>
        </c:ser>
        <c:ser>
          <c:idx val="5"/>
          <c:order val="5"/>
          <c:tx>
            <c:strRef>
              <c:f>Alter!$A$87</c:f>
              <c:strCache>
                <c:ptCount val="1"/>
                <c:pt idx="0">
                  <c:v>A25_29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multiLvlStrRef>
              <c:f>Alter!$B$80:$Y$81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Alter!$B$87:$Y$87</c:f>
              <c:numCache>
                <c:formatCode>General</c:formatCode>
                <c:ptCount val="24"/>
                <c:pt idx="0">
                  <c:v>8</c:v>
                </c:pt>
                <c:pt idx="1">
                  <c:v>9</c:v>
                </c:pt>
                <c:pt idx="2">
                  <c:v>6</c:v>
                </c:pt>
                <c:pt idx="3">
                  <c:v>5</c:v>
                </c:pt>
                <c:pt idx="4">
                  <c:v>12</c:v>
                </c:pt>
                <c:pt idx="5">
                  <c:v>7</c:v>
                </c:pt>
                <c:pt idx="6">
                  <c:v>10</c:v>
                </c:pt>
                <c:pt idx="7">
                  <c:v>7</c:v>
                </c:pt>
                <c:pt idx="8">
                  <c:v>11</c:v>
                </c:pt>
                <c:pt idx="9">
                  <c:v>13</c:v>
                </c:pt>
                <c:pt idx="10">
                  <c:v>3</c:v>
                </c:pt>
                <c:pt idx="11">
                  <c:v>5</c:v>
                </c:pt>
                <c:pt idx="12">
                  <c:v>15</c:v>
                </c:pt>
                <c:pt idx="13">
                  <c:v>1</c:v>
                </c:pt>
                <c:pt idx="15">
                  <c:v>1</c:v>
                </c:pt>
                <c:pt idx="16">
                  <c:v>1</c:v>
                </c:pt>
                <c:pt idx="18">
                  <c:v>1</c:v>
                </c:pt>
                <c:pt idx="21">
                  <c:v>1</c:v>
                </c:pt>
                <c:pt idx="23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837-4D88-A947-7C4392174A3F}"/>
            </c:ext>
          </c:extLst>
        </c:ser>
        <c:ser>
          <c:idx val="6"/>
          <c:order val="6"/>
          <c:tx>
            <c:strRef>
              <c:f>Alter!$A$88</c:f>
              <c:strCache>
                <c:ptCount val="1"/>
                <c:pt idx="0">
                  <c:v>A30_39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Alter!$B$80:$Y$81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Alter!$B$88:$Y$88</c:f>
              <c:numCache>
                <c:formatCode>General</c:formatCode>
                <c:ptCount val="24"/>
                <c:pt idx="0">
                  <c:v>33</c:v>
                </c:pt>
                <c:pt idx="1">
                  <c:v>32</c:v>
                </c:pt>
                <c:pt idx="2">
                  <c:v>23</c:v>
                </c:pt>
                <c:pt idx="3">
                  <c:v>21</c:v>
                </c:pt>
                <c:pt idx="4">
                  <c:v>54</c:v>
                </c:pt>
                <c:pt idx="5">
                  <c:v>34</c:v>
                </c:pt>
                <c:pt idx="6">
                  <c:v>18</c:v>
                </c:pt>
                <c:pt idx="7">
                  <c:v>33</c:v>
                </c:pt>
                <c:pt idx="8">
                  <c:v>49</c:v>
                </c:pt>
                <c:pt idx="9">
                  <c:v>39</c:v>
                </c:pt>
                <c:pt idx="10">
                  <c:v>25</c:v>
                </c:pt>
                <c:pt idx="11">
                  <c:v>29</c:v>
                </c:pt>
                <c:pt idx="12">
                  <c:v>39</c:v>
                </c:pt>
                <c:pt idx="13">
                  <c:v>10</c:v>
                </c:pt>
                <c:pt idx="14">
                  <c:v>4</c:v>
                </c:pt>
                <c:pt idx="15">
                  <c:v>1</c:v>
                </c:pt>
                <c:pt idx="16">
                  <c:v>3</c:v>
                </c:pt>
                <c:pt idx="17">
                  <c:v>1</c:v>
                </c:pt>
                <c:pt idx="18">
                  <c:v>2</c:v>
                </c:pt>
                <c:pt idx="19">
                  <c:v>3</c:v>
                </c:pt>
                <c:pt idx="20">
                  <c:v>2</c:v>
                </c:pt>
                <c:pt idx="21">
                  <c:v>2</c:v>
                </c:pt>
                <c:pt idx="22">
                  <c:v>3</c:v>
                </c:pt>
                <c:pt idx="23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837-4D88-A947-7C4392174A3F}"/>
            </c:ext>
          </c:extLst>
        </c:ser>
        <c:ser>
          <c:idx val="7"/>
          <c:order val="7"/>
          <c:tx>
            <c:strRef>
              <c:f>Alter!$A$89</c:f>
              <c:strCache>
                <c:ptCount val="1"/>
                <c:pt idx="0">
                  <c:v>A40_49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Alter!$B$80:$Y$81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Alter!$B$89:$Y$89</c:f>
              <c:numCache>
                <c:formatCode>General</c:formatCode>
                <c:ptCount val="24"/>
                <c:pt idx="0">
                  <c:v>18</c:v>
                </c:pt>
                <c:pt idx="1">
                  <c:v>5</c:v>
                </c:pt>
                <c:pt idx="2">
                  <c:v>8</c:v>
                </c:pt>
                <c:pt idx="3">
                  <c:v>6</c:v>
                </c:pt>
                <c:pt idx="4">
                  <c:v>13</c:v>
                </c:pt>
                <c:pt idx="5">
                  <c:v>7</c:v>
                </c:pt>
                <c:pt idx="6">
                  <c:v>11</c:v>
                </c:pt>
                <c:pt idx="7">
                  <c:v>10</c:v>
                </c:pt>
                <c:pt idx="8">
                  <c:v>8</c:v>
                </c:pt>
                <c:pt idx="9">
                  <c:v>7</c:v>
                </c:pt>
                <c:pt idx="10">
                  <c:v>4</c:v>
                </c:pt>
                <c:pt idx="11">
                  <c:v>12</c:v>
                </c:pt>
                <c:pt idx="12">
                  <c:v>14</c:v>
                </c:pt>
                <c:pt idx="13">
                  <c:v>9</c:v>
                </c:pt>
                <c:pt idx="14">
                  <c:v>1</c:v>
                </c:pt>
                <c:pt idx="18">
                  <c:v>2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837-4D88-A947-7C4392174A3F}"/>
            </c:ext>
          </c:extLst>
        </c:ser>
        <c:ser>
          <c:idx val="8"/>
          <c:order val="8"/>
          <c:tx>
            <c:strRef>
              <c:f>Alter!$A$90</c:f>
              <c:strCache>
                <c:ptCount val="1"/>
                <c:pt idx="0">
                  <c:v>A50_59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Alter!$B$80:$Y$81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Alter!$B$90:$Y$90</c:f>
              <c:numCache>
                <c:formatCode>General</c:formatCode>
                <c:ptCount val="24"/>
                <c:pt idx="0">
                  <c:v>4</c:v>
                </c:pt>
                <c:pt idx="1">
                  <c:v>4</c:v>
                </c:pt>
                <c:pt idx="2">
                  <c:v>3</c:v>
                </c:pt>
                <c:pt idx="3">
                  <c:v>4</c:v>
                </c:pt>
                <c:pt idx="4">
                  <c:v>9</c:v>
                </c:pt>
                <c:pt idx="5">
                  <c:v>3</c:v>
                </c:pt>
                <c:pt idx="6">
                  <c:v>1</c:v>
                </c:pt>
                <c:pt idx="7">
                  <c:v>4</c:v>
                </c:pt>
                <c:pt idx="8">
                  <c:v>8</c:v>
                </c:pt>
                <c:pt idx="9">
                  <c:v>11</c:v>
                </c:pt>
                <c:pt idx="10">
                  <c:v>2</c:v>
                </c:pt>
                <c:pt idx="11">
                  <c:v>6</c:v>
                </c:pt>
                <c:pt idx="12">
                  <c:v>5</c:v>
                </c:pt>
                <c:pt idx="13">
                  <c:v>1</c:v>
                </c:pt>
                <c:pt idx="15">
                  <c:v>1</c:v>
                </c:pt>
                <c:pt idx="16">
                  <c:v>1</c:v>
                </c:pt>
                <c:pt idx="22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0837-4D88-A947-7C4392174A3F}"/>
            </c:ext>
          </c:extLst>
        </c:ser>
        <c:ser>
          <c:idx val="9"/>
          <c:order val="9"/>
          <c:tx>
            <c:strRef>
              <c:f>Alter!$A$91</c:f>
              <c:strCache>
                <c:ptCount val="1"/>
                <c:pt idx="0">
                  <c:v>A60_69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Alter!$B$80:$Y$81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Alter!$B$91:$Y$91</c:f>
              <c:numCache>
                <c:formatCode>General</c:formatCode>
                <c:ptCount val="24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1</c:v>
                </c:pt>
                <c:pt idx="6">
                  <c:v>2</c:v>
                </c:pt>
                <c:pt idx="8">
                  <c:v>1</c:v>
                </c:pt>
                <c:pt idx="9">
                  <c:v>1</c:v>
                </c:pt>
                <c:pt idx="10">
                  <c:v>3</c:v>
                </c:pt>
                <c:pt idx="11">
                  <c:v>1</c:v>
                </c:pt>
                <c:pt idx="12">
                  <c:v>1</c:v>
                </c:pt>
                <c:pt idx="14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0837-4D88-A947-7C4392174A3F}"/>
            </c:ext>
          </c:extLst>
        </c:ser>
        <c:ser>
          <c:idx val="10"/>
          <c:order val="10"/>
          <c:tx>
            <c:strRef>
              <c:f>Alter!$A$92</c:f>
              <c:strCache>
                <c:ptCount val="1"/>
                <c:pt idx="0">
                  <c:v>A70_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Alter!$B$80:$Y$81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Alter!$B$92:$Y$92</c:f>
              <c:numCache>
                <c:formatCode>General</c:formatCode>
                <c:ptCount val="24"/>
                <c:pt idx="0">
                  <c:v>1</c:v>
                </c:pt>
                <c:pt idx="3">
                  <c:v>1</c:v>
                </c:pt>
                <c:pt idx="4">
                  <c:v>1</c:v>
                </c:pt>
                <c:pt idx="6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0837-4D88-A947-7C4392174A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78848136"/>
        <c:axId val="778853384"/>
      </c:lineChart>
      <c:catAx>
        <c:axId val="778848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78853384"/>
        <c:crosses val="autoZero"/>
        <c:auto val="1"/>
        <c:lblAlgn val="ctr"/>
        <c:lblOffset val="100"/>
        <c:noMultiLvlLbl val="0"/>
      </c:catAx>
      <c:valAx>
        <c:axId val="778853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Anzahl</a:t>
                </a:r>
                <a:r>
                  <a:rPr lang="de-DE" baseline="0"/>
                  <a:t> Fälle</a:t>
                </a:r>
                <a:endParaRPr lang="de-DE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78848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dirty="0"/>
              <a:t>Pneumokokken Isolate</a:t>
            </a:r>
            <a:r>
              <a:rPr lang="de-DE" baseline="0" dirty="0"/>
              <a:t> gesamt</a:t>
            </a:r>
            <a:r>
              <a:rPr lang="de-DE" dirty="0"/>
              <a:t>,</a:t>
            </a:r>
            <a:r>
              <a:rPr lang="de-DE" baseline="0" dirty="0"/>
              <a:t> nach Altersgruppen, 2017-2022 (n= 63.956) </a:t>
            </a:r>
            <a:endParaRPr lang="de-DE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Pneumokokken!$B$2</c:f>
              <c:strCache>
                <c:ptCount val="1"/>
                <c:pt idx="0">
                  <c:v>&lt;1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Pneumokokken!$A$3:$A$26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Pneumokokken!$B$3:$B$26</c:f>
              <c:numCache>
                <c:formatCode>#,##0;\-#,##0</c:formatCode>
                <c:ptCount val="24"/>
                <c:pt idx="0">
                  <c:v>293</c:v>
                </c:pt>
                <c:pt idx="1">
                  <c:v>175</c:v>
                </c:pt>
                <c:pt idx="2">
                  <c:v>78</c:v>
                </c:pt>
                <c:pt idx="3">
                  <c:v>162</c:v>
                </c:pt>
                <c:pt idx="4">
                  <c:v>247</c:v>
                </c:pt>
                <c:pt idx="5">
                  <c:v>164</c:v>
                </c:pt>
                <c:pt idx="6">
                  <c:v>118</c:v>
                </c:pt>
                <c:pt idx="7">
                  <c:v>193</c:v>
                </c:pt>
                <c:pt idx="8">
                  <c:v>352</c:v>
                </c:pt>
                <c:pt idx="9">
                  <c:v>195</c:v>
                </c:pt>
                <c:pt idx="10">
                  <c:v>101</c:v>
                </c:pt>
                <c:pt idx="11">
                  <c:v>169</c:v>
                </c:pt>
                <c:pt idx="12">
                  <c:v>336</c:v>
                </c:pt>
                <c:pt idx="13">
                  <c:v>62</c:v>
                </c:pt>
                <c:pt idx="14">
                  <c:v>103</c:v>
                </c:pt>
                <c:pt idx="15">
                  <c:v>105</c:v>
                </c:pt>
                <c:pt idx="16">
                  <c:v>59</c:v>
                </c:pt>
                <c:pt idx="17">
                  <c:v>88</c:v>
                </c:pt>
                <c:pt idx="18">
                  <c:v>174</c:v>
                </c:pt>
                <c:pt idx="19">
                  <c:v>278</c:v>
                </c:pt>
                <c:pt idx="20">
                  <c:v>130</c:v>
                </c:pt>
                <c:pt idx="21">
                  <c:v>135</c:v>
                </c:pt>
                <c:pt idx="22">
                  <c:v>104</c:v>
                </c:pt>
                <c:pt idx="23">
                  <c:v>300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23D-4D0E-BCAF-4F3251AE3D89}"/>
            </c:ext>
          </c:extLst>
        </c:ser>
        <c:ser>
          <c:idx val="1"/>
          <c:order val="1"/>
          <c:tx>
            <c:strRef>
              <c:f>Pneumokokken!$C$2</c:f>
              <c:strCache>
                <c:ptCount val="1"/>
                <c:pt idx="0">
                  <c:v>01&lt;04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Pneumokokken!$A$3:$A$26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Pneumokokken!$C$3:$C$26</c:f>
              <c:numCache>
                <c:formatCode>#,##0;\-#,##0</c:formatCode>
                <c:ptCount val="24"/>
                <c:pt idx="0">
                  <c:v>982</c:v>
                </c:pt>
                <c:pt idx="1">
                  <c:v>486</c:v>
                </c:pt>
                <c:pt idx="2">
                  <c:v>272</c:v>
                </c:pt>
                <c:pt idx="3">
                  <c:v>494</c:v>
                </c:pt>
                <c:pt idx="4">
                  <c:v>659</c:v>
                </c:pt>
                <c:pt idx="5">
                  <c:v>496</c:v>
                </c:pt>
                <c:pt idx="6">
                  <c:v>327</c:v>
                </c:pt>
                <c:pt idx="7">
                  <c:v>709</c:v>
                </c:pt>
                <c:pt idx="8">
                  <c:v>1220</c:v>
                </c:pt>
                <c:pt idx="9">
                  <c:v>641</c:v>
                </c:pt>
                <c:pt idx="10">
                  <c:v>344</c:v>
                </c:pt>
                <c:pt idx="11">
                  <c:v>682</c:v>
                </c:pt>
                <c:pt idx="12">
                  <c:v>1234</c:v>
                </c:pt>
                <c:pt idx="13">
                  <c:v>185</c:v>
                </c:pt>
                <c:pt idx="14">
                  <c:v>313</c:v>
                </c:pt>
                <c:pt idx="15">
                  <c:v>434</c:v>
                </c:pt>
                <c:pt idx="16">
                  <c:v>253</c:v>
                </c:pt>
                <c:pt idx="17">
                  <c:v>349</c:v>
                </c:pt>
                <c:pt idx="18">
                  <c:v>899</c:v>
                </c:pt>
                <c:pt idx="19">
                  <c:v>1073</c:v>
                </c:pt>
                <c:pt idx="20">
                  <c:v>467</c:v>
                </c:pt>
                <c:pt idx="21">
                  <c:v>520</c:v>
                </c:pt>
                <c:pt idx="22">
                  <c:v>362</c:v>
                </c:pt>
                <c:pt idx="23">
                  <c:v>1136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23D-4D0E-BCAF-4F3251AE3D89}"/>
            </c:ext>
          </c:extLst>
        </c:ser>
        <c:ser>
          <c:idx val="2"/>
          <c:order val="2"/>
          <c:tx>
            <c:strRef>
              <c:f>Pneumokokken!$D$2</c:f>
              <c:strCache>
                <c:ptCount val="1"/>
                <c:pt idx="0">
                  <c:v>05&lt;14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Pneumokokken!$A$3:$A$26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Pneumokokken!$D$3:$D$26</c:f>
              <c:numCache>
                <c:formatCode>#,##0;\-#,##0</c:formatCode>
                <c:ptCount val="24"/>
                <c:pt idx="0">
                  <c:v>500</c:v>
                </c:pt>
                <c:pt idx="1">
                  <c:v>281</c:v>
                </c:pt>
                <c:pt idx="2">
                  <c:v>175</c:v>
                </c:pt>
                <c:pt idx="3">
                  <c:v>254</c:v>
                </c:pt>
                <c:pt idx="4">
                  <c:v>395</c:v>
                </c:pt>
                <c:pt idx="5">
                  <c:v>247</c:v>
                </c:pt>
                <c:pt idx="6">
                  <c:v>236</c:v>
                </c:pt>
                <c:pt idx="7">
                  <c:v>321</c:v>
                </c:pt>
                <c:pt idx="8">
                  <c:v>599</c:v>
                </c:pt>
                <c:pt idx="9">
                  <c:v>340</c:v>
                </c:pt>
                <c:pt idx="10">
                  <c:v>263</c:v>
                </c:pt>
                <c:pt idx="11">
                  <c:v>305</c:v>
                </c:pt>
                <c:pt idx="12">
                  <c:v>630</c:v>
                </c:pt>
                <c:pt idx="13">
                  <c:v>139</c:v>
                </c:pt>
                <c:pt idx="14">
                  <c:v>210</c:v>
                </c:pt>
                <c:pt idx="15">
                  <c:v>169</c:v>
                </c:pt>
                <c:pt idx="16">
                  <c:v>101</c:v>
                </c:pt>
                <c:pt idx="17">
                  <c:v>132</c:v>
                </c:pt>
                <c:pt idx="18">
                  <c:v>230</c:v>
                </c:pt>
                <c:pt idx="19">
                  <c:v>334</c:v>
                </c:pt>
                <c:pt idx="20">
                  <c:v>227</c:v>
                </c:pt>
                <c:pt idx="21">
                  <c:v>306</c:v>
                </c:pt>
                <c:pt idx="22">
                  <c:v>197</c:v>
                </c:pt>
                <c:pt idx="23">
                  <c:v>747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23D-4D0E-BCAF-4F3251AE3D89}"/>
            </c:ext>
          </c:extLst>
        </c:ser>
        <c:ser>
          <c:idx val="3"/>
          <c:order val="3"/>
          <c:tx>
            <c:strRef>
              <c:f>Pneumokokken!$E$2</c:f>
              <c:strCache>
                <c:ptCount val="1"/>
                <c:pt idx="0">
                  <c:v>15&lt;24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Pneumokokken!$A$3:$A$26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Pneumokokken!$E$3:$E$26</c:f>
              <c:numCache>
                <c:formatCode>#,##0;\-#,##0</c:formatCode>
                <c:ptCount val="24"/>
                <c:pt idx="0">
                  <c:v>106</c:v>
                </c:pt>
                <c:pt idx="1">
                  <c:v>44</c:v>
                </c:pt>
                <c:pt idx="2">
                  <c:v>46</c:v>
                </c:pt>
                <c:pt idx="3">
                  <c:v>55</c:v>
                </c:pt>
                <c:pt idx="4">
                  <c:v>75</c:v>
                </c:pt>
                <c:pt idx="5">
                  <c:v>58</c:v>
                </c:pt>
                <c:pt idx="6">
                  <c:v>57</c:v>
                </c:pt>
                <c:pt idx="7">
                  <c:v>51</c:v>
                </c:pt>
                <c:pt idx="8">
                  <c:v>114</c:v>
                </c:pt>
                <c:pt idx="9">
                  <c:v>67</c:v>
                </c:pt>
                <c:pt idx="10">
                  <c:v>60</c:v>
                </c:pt>
                <c:pt idx="11">
                  <c:v>91</c:v>
                </c:pt>
                <c:pt idx="12">
                  <c:v>135</c:v>
                </c:pt>
                <c:pt idx="13">
                  <c:v>45</c:v>
                </c:pt>
                <c:pt idx="14">
                  <c:v>51</c:v>
                </c:pt>
                <c:pt idx="15">
                  <c:v>56</c:v>
                </c:pt>
                <c:pt idx="16">
                  <c:v>35</c:v>
                </c:pt>
                <c:pt idx="17">
                  <c:v>23</c:v>
                </c:pt>
                <c:pt idx="18">
                  <c:v>63</c:v>
                </c:pt>
                <c:pt idx="19">
                  <c:v>94</c:v>
                </c:pt>
                <c:pt idx="20">
                  <c:v>64</c:v>
                </c:pt>
                <c:pt idx="21">
                  <c:v>66</c:v>
                </c:pt>
                <c:pt idx="22">
                  <c:v>48</c:v>
                </c:pt>
                <c:pt idx="23">
                  <c:v>166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23D-4D0E-BCAF-4F3251AE3D89}"/>
            </c:ext>
          </c:extLst>
        </c:ser>
        <c:ser>
          <c:idx val="4"/>
          <c:order val="4"/>
          <c:tx>
            <c:strRef>
              <c:f>Pneumokokken!$F$2</c:f>
              <c:strCache>
                <c:ptCount val="1"/>
                <c:pt idx="0">
                  <c:v>25&lt;34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Pneumokokken!$A$3:$A$26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Pneumokokken!$F$3:$F$26</c:f>
              <c:numCache>
                <c:formatCode>#,##0;\-#,##0</c:formatCode>
                <c:ptCount val="24"/>
                <c:pt idx="0">
                  <c:v>221</c:v>
                </c:pt>
                <c:pt idx="1">
                  <c:v>134</c:v>
                </c:pt>
                <c:pt idx="2">
                  <c:v>108</c:v>
                </c:pt>
                <c:pt idx="3">
                  <c:v>95</c:v>
                </c:pt>
                <c:pt idx="4">
                  <c:v>195</c:v>
                </c:pt>
                <c:pt idx="5">
                  <c:v>123</c:v>
                </c:pt>
                <c:pt idx="6">
                  <c:v>89</c:v>
                </c:pt>
                <c:pt idx="7">
                  <c:v>134</c:v>
                </c:pt>
                <c:pt idx="8">
                  <c:v>253</c:v>
                </c:pt>
                <c:pt idx="9">
                  <c:v>179</c:v>
                </c:pt>
                <c:pt idx="10">
                  <c:v>105</c:v>
                </c:pt>
                <c:pt idx="11">
                  <c:v>152</c:v>
                </c:pt>
                <c:pt idx="12">
                  <c:v>291</c:v>
                </c:pt>
                <c:pt idx="13">
                  <c:v>84</c:v>
                </c:pt>
                <c:pt idx="14">
                  <c:v>121</c:v>
                </c:pt>
                <c:pt idx="15">
                  <c:v>89</c:v>
                </c:pt>
                <c:pt idx="16">
                  <c:v>77</c:v>
                </c:pt>
                <c:pt idx="17">
                  <c:v>69</c:v>
                </c:pt>
                <c:pt idx="18">
                  <c:v>128</c:v>
                </c:pt>
                <c:pt idx="19">
                  <c:v>210</c:v>
                </c:pt>
                <c:pt idx="20">
                  <c:v>117</c:v>
                </c:pt>
                <c:pt idx="21">
                  <c:v>139</c:v>
                </c:pt>
                <c:pt idx="22">
                  <c:v>122</c:v>
                </c:pt>
                <c:pt idx="23">
                  <c:v>257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23D-4D0E-BCAF-4F3251AE3D89}"/>
            </c:ext>
          </c:extLst>
        </c:ser>
        <c:ser>
          <c:idx val="5"/>
          <c:order val="5"/>
          <c:tx>
            <c:strRef>
              <c:f>Pneumokokken!$G$2</c:f>
              <c:strCache>
                <c:ptCount val="1"/>
                <c:pt idx="0">
                  <c:v>35&lt;44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Pneumokokken!$A$3:$A$26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Pneumokokken!$G$3:$G$26</c:f>
              <c:numCache>
                <c:formatCode>#,##0;\-#,##0</c:formatCode>
                <c:ptCount val="24"/>
                <c:pt idx="0">
                  <c:v>290</c:v>
                </c:pt>
                <c:pt idx="1">
                  <c:v>182</c:v>
                </c:pt>
                <c:pt idx="2">
                  <c:v>133</c:v>
                </c:pt>
                <c:pt idx="3">
                  <c:v>188</c:v>
                </c:pt>
                <c:pt idx="4">
                  <c:v>312</c:v>
                </c:pt>
                <c:pt idx="5">
                  <c:v>195</c:v>
                </c:pt>
                <c:pt idx="6">
                  <c:v>156</c:v>
                </c:pt>
                <c:pt idx="7">
                  <c:v>194</c:v>
                </c:pt>
                <c:pt idx="8">
                  <c:v>376</c:v>
                </c:pt>
                <c:pt idx="9">
                  <c:v>230</c:v>
                </c:pt>
                <c:pt idx="10">
                  <c:v>141</c:v>
                </c:pt>
                <c:pt idx="11">
                  <c:v>206</c:v>
                </c:pt>
                <c:pt idx="12">
                  <c:v>398</c:v>
                </c:pt>
                <c:pt idx="13">
                  <c:v>112</c:v>
                </c:pt>
                <c:pt idx="14">
                  <c:v>131</c:v>
                </c:pt>
                <c:pt idx="15">
                  <c:v>141</c:v>
                </c:pt>
                <c:pt idx="16">
                  <c:v>80</c:v>
                </c:pt>
                <c:pt idx="17">
                  <c:v>100</c:v>
                </c:pt>
                <c:pt idx="18">
                  <c:v>147</c:v>
                </c:pt>
                <c:pt idx="19">
                  <c:v>260</c:v>
                </c:pt>
                <c:pt idx="20">
                  <c:v>172</c:v>
                </c:pt>
                <c:pt idx="21">
                  <c:v>179</c:v>
                </c:pt>
                <c:pt idx="22">
                  <c:v>139</c:v>
                </c:pt>
                <c:pt idx="23">
                  <c:v>348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23D-4D0E-BCAF-4F3251AE3D89}"/>
            </c:ext>
          </c:extLst>
        </c:ser>
        <c:ser>
          <c:idx val="6"/>
          <c:order val="6"/>
          <c:tx>
            <c:strRef>
              <c:f>Pneumokokken!$H$2</c:f>
              <c:strCache>
                <c:ptCount val="1"/>
                <c:pt idx="0">
                  <c:v>45&lt;54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Pneumokokken!$A$3:$A$26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Pneumokokken!$H$3:$H$26</c:f>
              <c:numCache>
                <c:formatCode>#,##0;\-#,##0</c:formatCode>
                <c:ptCount val="24"/>
                <c:pt idx="0">
                  <c:v>283</c:v>
                </c:pt>
                <c:pt idx="1">
                  <c:v>181</c:v>
                </c:pt>
                <c:pt idx="2">
                  <c:v>148</c:v>
                </c:pt>
                <c:pt idx="3">
                  <c:v>191</c:v>
                </c:pt>
                <c:pt idx="4">
                  <c:v>336</c:v>
                </c:pt>
                <c:pt idx="5">
                  <c:v>200</c:v>
                </c:pt>
                <c:pt idx="6">
                  <c:v>139</c:v>
                </c:pt>
                <c:pt idx="7">
                  <c:v>211</c:v>
                </c:pt>
                <c:pt idx="8">
                  <c:v>369</c:v>
                </c:pt>
                <c:pt idx="9">
                  <c:v>218</c:v>
                </c:pt>
                <c:pt idx="10">
                  <c:v>147</c:v>
                </c:pt>
                <c:pt idx="11">
                  <c:v>200</c:v>
                </c:pt>
                <c:pt idx="12">
                  <c:v>338</c:v>
                </c:pt>
                <c:pt idx="13">
                  <c:v>114</c:v>
                </c:pt>
                <c:pt idx="14">
                  <c:v>106</c:v>
                </c:pt>
                <c:pt idx="15">
                  <c:v>119</c:v>
                </c:pt>
                <c:pt idx="16">
                  <c:v>83</c:v>
                </c:pt>
                <c:pt idx="17">
                  <c:v>94</c:v>
                </c:pt>
                <c:pt idx="18">
                  <c:v>134</c:v>
                </c:pt>
                <c:pt idx="19">
                  <c:v>188</c:v>
                </c:pt>
                <c:pt idx="20">
                  <c:v>114</c:v>
                </c:pt>
                <c:pt idx="21">
                  <c:v>120</c:v>
                </c:pt>
                <c:pt idx="22">
                  <c:v>106</c:v>
                </c:pt>
                <c:pt idx="23">
                  <c:v>236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23D-4D0E-BCAF-4F3251AE3D89}"/>
            </c:ext>
          </c:extLst>
        </c:ser>
        <c:ser>
          <c:idx val="7"/>
          <c:order val="7"/>
          <c:tx>
            <c:strRef>
              <c:f>Pneumokokken!$I$2</c:f>
              <c:strCache>
                <c:ptCount val="1"/>
                <c:pt idx="0">
                  <c:v>55&lt;64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Pneumokokken!$A$3:$A$26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Pneumokokken!$I$3:$I$26</c:f>
              <c:numCache>
                <c:formatCode>#,##0;\-#,##0</c:formatCode>
                <c:ptCount val="24"/>
                <c:pt idx="0">
                  <c:v>475</c:v>
                </c:pt>
                <c:pt idx="1">
                  <c:v>326</c:v>
                </c:pt>
                <c:pt idx="2">
                  <c:v>212</c:v>
                </c:pt>
                <c:pt idx="3">
                  <c:v>313</c:v>
                </c:pt>
                <c:pt idx="4">
                  <c:v>523</c:v>
                </c:pt>
                <c:pt idx="5">
                  <c:v>319</c:v>
                </c:pt>
                <c:pt idx="6">
                  <c:v>228</c:v>
                </c:pt>
                <c:pt idx="7">
                  <c:v>400</c:v>
                </c:pt>
                <c:pt idx="8">
                  <c:v>573</c:v>
                </c:pt>
                <c:pt idx="9">
                  <c:v>382</c:v>
                </c:pt>
                <c:pt idx="10">
                  <c:v>264</c:v>
                </c:pt>
                <c:pt idx="11">
                  <c:v>375</c:v>
                </c:pt>
                <c:pt idx="12">
                  <c:v>494</c:v>
                </c:pt>
                <c:pt idx="13">
                  <c:v>167</c:v>
                </c:pt>
                <c:pt idx="14">
                  <c:v>181</c:v>
                </c:pt>
                <c:pt idx="15">
                  <c:v>204</c:v>
                </c:pt>
                <c:pt idx="16">
                  <c:v>148</c:v>
                </c:pt>
                <c:pt idx="17">
                  <c:v>173</c:v>
                </c:pt>
                <c:pt idx="18">
                  <c:v>198</c:v>
                </c:pt>
                <c:pt idx="19">
                  <c:v>291</c:v>
                </c:pt>
                <c:pt idx="20">
                  <c:v>223</c:v>
                </c:pt>
                <c:pt idx="21">
                  <c:v>245</c:v>
                </c:pt>
                <c:pt idx="22">
                  <c:v>203</c:v>
                </c:pt>
                <c:pt idx="23">
                  <c:v>462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C23D-4D0E-BCAF-4F3251AE3D89}"/>
            </c:ext>
          </c:extLst>
        </c:ser>
        <c:ser>
          <c:idx val="8"/>
          <c:order val="8"/>
          <c:tx>
            <c:strRef>
              <c:f>Pneumokokken!$J$2</c:f>
              <c:strCache>
                <c:ptCount val="1"/>
                <c:pt idx="0">
                  <c:v>65&lt;74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Pneumokokken!$A$3:$A$26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Pneumokokken!$J$3:$J$26</c:f>
              <c:numCache>
                <c:formatCode>#,##0;\-#,##0</c:formatCode>
                <c:ptCount val="24"/>
                <c:pt idx="0">
                  <c:v>534</c:v>
                </c:pt>
                <c:pt idx="1">
                  <c:v>279</c:v>
                </c:pt>
                <c:pt idx="2">
                  <c:v>225</c:v>
                </c:pt>
                <c:pt idx="3">
                  <c:v>340</c:v>
                </c:pt>
                <c:pt idx="4">
                  <c:v>511</c:v>
                </c:pt>
                <c:pt idx="5">
                  <c:v>338</c:v>
                </c:pt>
                <c:pt idx="6">
                  <c:v>253</c:v>
                </c:pt>
                <c:pt idx="7">
                  <c:v>361</c:v>
                </c:pt>
                <c:pt idx="8">
                  <c:v>514</c:v>
                </c:pt>
                <c:pt idx="9">
                  <c:v>364</c:v>
                </c:pt>
                <c:pt idx="10">
                  <c:v>226</c:v>
                </c:pt>
                <c:pt idx="11">
                  <c:v>367</c:v>
                </c:pt>
                <c:pt idx="12">
                  <c:v>480</c:v>
                </c:pt>
                <c:pt idx="13">
                  <c:v>172</c:v>
                </c:pt>
                <c:pt idx="14">
                  <c:v>186</c:v>
                </c:pt>
                <c:pt idx="15">
                  <c:v>194</c:v>
                </c:pt>
                <c:pt idx="16">
                  <c:v>147</c:v>
                </c:pt>
                <c:pt idx="17">
                  <c:v>187</c:v>
                </c:pt>
                <c:pt idx="18">
                  <c:v>173</c:v>
                </c:pt>
                <c:pt idx="19">
                  <c:v>334</c:v>
                </c:pt>
                <c:pt idx="20">
                  <c:v>227</c:v>
                </c:pt>
                <c:pt idx="21">
                  <c:v>254</c:v>
                </c:pt>
                <c:pt idx="22">
                  <c:v>235</c:v>
                </c:pt>
                <c:pt idx="23">
                  <c:v>495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C23D-4D0E-BCAF-4F3251AE3D89}"/>
            </c:ext>
          </c:extLst>
        </c:ser>
        <c:ser>
          <c:idx val="9"/>
          <c:order val="9"/>
          <c:tx>
            <c:strRef>
              <c:f>Pneumokokken!$K$2</c:f>
              <c:strCache>
                <c:ptCount val="1"/>
                <c:pt idx="0">
                  <c:v>75&lt;84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Pneumokokken!$A$3:$A$26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Pneumokokken!$K$3:$K$26</c:f>
              <c:numCache>
                <c:formatCode>#,##0;\-#,##0</c:formatCode>
                <c:ptCount val="24"/>
                <c:pt idx="0">
                  <c:v>450</c:v>
                </c:pt>
                <c:pt idx="1">
                  <c:v>294</c:v>
                </c:pt>
                <c:pt idx="2">
                  <c:v>195</c:v>
                </c:pt>
                <c:pt idx="3">
                  <c:v>301</c:v>
                </c:pt>
                <c:pt idx="4">
                  <c:v>533</c:v>
                </c:pt>
                <c:pt idx="5">
                  <c:v>278</c:v>
                </c:pt>
                <c:pt idx="6">
                  <c:v>201</c:v>
                </c:pt>
                <c:pt idx="7">
                  <c:v>338</c:v>
                </c:pt>
                <c:pt idx="8">
                  <c:v>489</c:v>
                </c:pt>
                <c:pt idx="9">
                  <c:v>347</c:v>
                </c:pt>
                <c:pt idx="10">
                  <c:v>218</c:v>
                </c:pt>
                <c:pt idx="11">
                  <c:v>350</c:v>
                </c:pt>
                <c:pt idx="12">
                  <c:v>439</c:v>
                </c:pt>
                <c:pt idx="13">
                  <c:v>125</c:v>
                </c:pt>
                <c:pt idx="14">
                  <c:v>138</c:v>
                </c:pt>
                <c:pt idx="15">
                  <c:v>152</c:v>
                </c:pt>
                <c:pt idx="16">
                  <c:v>97</c:v>
                </c:pt>
                <c:pt idx="17">
                  <c:v>131</c:v>
                </c:pt>
                <c:pt idx="18">
                  <c:v>116</c:v>
                </c:pt>
                <c:pt idx="19">
                  <c:v>227</c:v>
                </c:pt>
                <c:pt idx="20">
                  <c:v>181</c:v>
                </c:pt>
                <c:pt idx="21">
                  <c:v>217</c:v>
                </c:pt>
                <c:pt idx="22">
                  <c:v>154</c:v>
                </c:pt>
                <c:pt idx="23">
                  <c:v>340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C23D-4D0E-BCAF-4F3251AE3D89}"/>
            </c:ext>
          </c:extLst>
        </c:ser>
        <c:ser>
          <c:idx val="10"/>
          <c:order val="10"/>
          <c:tx>
            <c:strRef>
              <c:f>Pneumokokken!$L$2</c:f>
              <c:strCache>
                <c:ptCount val="1"/>
                <c:pt idx="0">
                  <c:v>85&lt;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Pneumokokken!$A$3:$A$26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Pneumokokken!$L$3:$L$26</c:f>
              <c:numCache>
                <c:formatCode>#,##0;\-#,##0</c:formatCode>
                <c:ptCount val="24"/>
                <c:pt idx="0">
                  <c:v>234</c:v>
                </c:pt>
                <c:pt idx="1">
                  <c:v>102</c:v>
                </c:pt>
                <c:pt idx="2">
                  <c:v>61</c:v>
                </c:pt>
                <c:pt idx="3">
                  <c:v>139</c:v>
                </c:pt>
                <c:pt idx="4">
                  <c:v>202</c:v>
                </c:pt>
                <c:pt idx="5">
                  <c:v>98</c:v>
                </c:pt>
                <c:pt idx="6">
                  <c:v>67</c:v>
                </c:pt>
                <c:pt idx="7">
                  <c:v>120</c:v>
                </c:pt>
                <c:pt idx="8">
                  <c:v>204</c:v>
                </c:pt>
                <c:pt idx="9">
                  <c:v>114</c:v>
                </c:pt>
                <c:pt idx="10">
                  <c:v>69</c:v>
                </c:pt>
                <c:pt idx="11">
                  <c:v>153</c:v>
                </c:pt>
                <c:pt idx="12">
                  <c:v>181</c:v>
                </c:pt>
                <c:pt idx="13">
                  <c:v>39</c:v>
                </c:pt>
                <c:pt idx="14">
                  <c:v>50</c:v>
                </c:pt>
                <c:pt idx="15">
                  <c:v>46</c:v>
                </c:pt>
                <c:pt idx="16">
                  <c:v>46</c:v>
                </c:pt>
                <c:pt idx="17">
                  <c:v>47</c:v>
                </c:pt>
                <c:pt idx="18">
                  <c:v>54</c:v>
                </c:pt>
                <c:pt idx="19">
                  <c:v>104</c:v>
                </c:pt>
                <c:pt idx="20">
                  <c:v>71</c:v>
                </c:pt>
                <c:pt idx="21">
                  <c:v>84</c:v>
                </c:pt>
                <c:pt idx="22">
                  <c:v>64</c:v>
                </c:pt>
                <c:pt idx="23">
                  <c:v>178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C23D-4D0E-BCAF-4F3251AE3D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70180136"/>
        <c:axId val="370174232"/>
      </c:lineChart>
      <c:catAx>
        <c:axId val="370180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70174232"/>
        <c:crosses val="autoZero"/>
        <c:auto val="1"/>
        <c:lblAlgn val="ctr"/>
        <c:lblOffset val="100"/>
        <c:noMultiLvlLbl val="0"/>
      </c:catAx>
      <c:valAx>
        <c:axId val="370174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Anzahl</a:t>
                </a:r>
                <a:r>
                  <a:rPr lang="de-DE" baseline="0"/>
                  <a:t> Isolate</a:t>
                </a:r>
                <a:endParaRPr lang="de-DE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#,##0;\-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70180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SurvNet: Anzahl übermittelte invasive Pneumokokken-Fälle BB, SN, ST (n=2930)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Alter!$A$59</c:f>
              <c:strCache>
                <c:ptCount val="1"/>
                <c:pt idx="0">
                  <c:v>A00_00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multiLvlStrRef>
              <c:f>Alter!$B$57:$Y$58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Alter!$B$59:$Y$59</c:f>
              <c:numCache>
                <c:formatCode>General</c:formatCode>
                <c:ptCount val="24"/>
                <c:pt idx="0">
                  <c:v>1</c:v>
                </c:pt>
                <c:pt idx="1">
                  <c:v>0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>
                  <c:v>2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2</c:v>
                </c:pt>
                <c:pt idx="19">
                  <c:v>0</c:v>
                </c:pt>
                <c:pt idx="20">
                  <c:v>0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761-40C8-9BBA-734C654EA086}"/>
            </c:ext>
          </c:extLst>
        </c:ser>
        <c:ser>
          <c:idx val="1"/>
          <c:order val="1"/>
          <c:tx>
            <c:strRef>
              <c:f>Alter!$A$60</c:f>
              <c:strCache>
                <c:ptCount val="1"/>
                <c:pt idx="0">
                  <c:v>A01_01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multiLvlStrRef>
              <c:f>Alter!$B$57:$Y$58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Alter!$B$60:$Y$60</c:f>
              <c:numCache>
                <c:formatCode>General</c:formatCode>
                <c:ptCount val="24"/>
                <c:pt idx="0">
                  <c:v>1</c:v>
                </c:pt>
                <c:pt idx="1">
                  <c:v>3</c:v>
                </c:pt>
                <c:pt idx="2">
                  <c:v>0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  <c:pt idx="6">
                  <c:v>0</c:v>
                </c:pt>
                <c:pt idx="7">
                  <c:v>4</c:v>
                </c:pt>
                <c:pt idx="8">
                  <c:v>3</c:v>
                </c:pt>
                <c:pt idx="9">
                  <c:v>2</c:v>
                </c:pt>
                <c:pt idx="10">
                  <c:v>4</c:v>
                </c:pt>
                <c:pt idx="11">
                  <c:v>1</c:v>
                </c:pt>
                <c:pt idx="12">
                  <c:v>5</c:v>
                </c:pt>
                <c:pt idx="13">
                  <c:v>0</c:v>
                </c:pt>
                <c:pt idx="14">
                  <c:v>0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3</c:v>
                </c:pt>
                <c:pt idx="19">
                  <c:v>3</c:v>
                </c:pt>
                <c:pt idx="20">
                  <c:v>2</c:v>
                </c:pt>
                <c:pt idx="21">
                  <c:v>2</c:v>
                </c:pt>
                <c:pt idx="22">
                  <c:v>1</c:v>
                </c:pt>
                <c:pt idx="23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761-40C8-9BBA-734C654EA086}"/>
            </c:ext>
          </c:extLst>
        </c:ser>
        <c:ser>
          <c:idx val="2"/>
          <c:order val="2"/>
          <c:tx>
            <c:strRef>
              <c:f>Alter!$A$61</c:f>
              <c:strCache>
                <c:ptCount val="1"/>
                <c:pt idx="0">
                  <c:v>A02_02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multiLvlStrRef>
              <c:f>Alter!$B$57:$Y$58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Alter!$B$61:$Y$61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1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0</c:v>
                </c:pt>
                <c:pt idx="14">
                  <c:v>0</c:v>
                </c:pt>
                <c:pt idx="15">
                  <c:v>2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2</c:v>
                </c:pt>
                <c:pt idx="20">
                  <c:v>0</c:v>
                </c:pt>
                <c:pt idx="21">
                  <c:v>0</c:v>
                </c:pt>
                <c:pt idx="22">
                  <c:v>1</c:v>
                </c:pt>
                <c:pt idx="23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761-40C8-9BBA-734C654EA086}"/>
            </c:ext>
          </c:extLst>
        </c:ser>
        <c:ser>
          <c:idx val="3"/>
          <c:order val="3"/>
          <c:tx>
            <c:strRef>
              <c:f>Alter!$A$62</c:f>
              <c:strCache>
                <c:ptCount val="1"/>
                <c:pt idx="0">
                  <c:v>A03_03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multiLvlStrRef>
              <c:f>Alter!$B$57:$Y$58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Alter!$B$62:$Y$62</c:f>
              <c:numCache>
                <c:formatCode>General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3</c:v>
                </c:pt>
                <c:pt idx="13">
                  <c:v>0</c:v>
                </c:pt>
                <c:pt idx="14">
                  <c:v>0</c:v>
                </c:pt>
                <c:pt idx="15">
                  <c:v>1</c:v>
                </c:pt>
                <c:pt idx="16">
                  <c:v>0</c:v>
                </c:pt>
                <c:pt idx="17">
                  <c:v>1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761-40C8-9BBA-734C654EA086}"/>
            </c:ext>
          </c:extLst>
        </c:ser>
        <c:ser>
          <c:idx val="4"/>
          <c:order val="4"/>
          <c:tx>
            <c:strRef>
              <c:f>Alter!$A$63</c:f>
              <c:strCache>
                <c:ptCount val="1"/>
                <c:pt idx="0">
                  <c:v>A04_04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multiLvlStrRef>
              <c:f>Alter!$B$57:$Y$58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Alter!$B$63:$Y$63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1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1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1</c:v>
                </c:pt>
                <c:pt idx="23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761-40C8-9BBA-734C654EA086}"/>
            </c:ext>
          </c:extLst>
        </c:ser>
        <c:ser>
          <c:idx val="5"/>
          <c:order val="5"/>
          <c:tx>
            <c:strRef>
              <c:f>Alter!$A$64</c:f>
              <c:strCache>
                <c:ptCount val="1"/>
                <c:pt idx="0">
                  <c:v>A05_09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multiLvlStrRef>
              <c:f>Alter!$B$57:$Y$58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Alter!$B$64:$Y$64</c:f>
              <c:numCache>
                <c:formatCode>General</c:formatCode>
                <c:ptCount val="24"/>
                <c:pt idx="0">
                  <c:v>0</c:v>
                </c:pt>
                <c:pt idx="1">
                  <c:v>2</c:v>
                </c:pt>
                <c:pt idx="2">
                  <c:v>2</c:v>
                </c:pt>
                <c:pt idx="3">
                  <c:v>3</c:v>
                </c:pt>
                <c:pt idx="4">
                  <c:v>1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1</c:v>
                </c:pt>
                <c:pt idx="10">
                  <c:v>0</c:v>
                </c:pt>
                <c:pt idx="11">
                  <c:v>0</c:v>
                </c:pt>
                <c:pt idx="12">
                  <c:v>1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</c:v>
                </c:pt>
                <c:pt idx="17">
                  <c:v>0</c:v>
                </c:pt>
                <c:pt idx="18">
                  <c:v>0</c:v>
                </c:pt>
                <c:pt idx="19">
                  <c:v>1</c:v>
                </c:pt>
                <c:pt idx="20">
                  <c:v>0</c:v>
                </c:pt>
                <c:pt idx="21">
                  <c:v>2</c:v>
                </c:pt>
                <c:pt idx="22">
                  <c:v>0</c:v>
                </c:pt>
                <c:pt idx="23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761-40C8-9BBA-734C654EA086}"/>
            </c:ext>
          </c:extLst>
        </c:ser>
        <c:ser>
          <c:idx val="6"/>
          <c:order val="6"/>
          <c:tx>
            <c:strRef>
              <c:f>Alter!$A$65</c:f>
              <c:strCache>
                <c:ptCount val="1"/>
                <c:pt idx="0">
                  <c:v>A10_14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Alter!$B$57:$Y$58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Alter!$B$65:$Y$65</c:f>
              <c:numCache>
                <c:formatCode>General</c:formatCode>
                <c:ptCount val="24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2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5761-40C8-9BBA-734C654EA086}"/>
            </c:ext>
          </c:extLst>
        </c:ser>
        <c:ser>
          <c:idx val="7"/>
          <c:order val="7"/>
          <c:tx>
            <c:strRef>
              <c:f>Alter!$A$66</c:f>
              <c:strCache>
                <c:ptCount val="1"/>
                <c:pt idx="0">
                  <c:v>A15_19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Alter!$B$57:$Y$58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Alter!$B$66:$Y$66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1</c:v>
                </c:pt>
                <c:pt idx="8">
                  <c:v>3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1</c:v>
                </c:pt>
                <c:pt idx="18">
                  <c:v>1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5761-40C8-9BBA-734C654EA086}"/>
            </c:ext>
          </c:extLst>
        </c:ser>
        <c:ser>
          <c:idx val="8"/>
          <c:order val="8"/>
          <c:tx>
            <c:strRef>
              <c:f>Alter!$A$67</c:f>
              <c:strCache>
                <c:ptCount val="1"/>
                <c:pt idx="0">
                  <c:v>A20_24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Alter!$B$57:$Y$58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Alter!$B$67:$Y$67</c:f>
              <c:numCache>
                <c:formatCode>General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>
                  <c:v>1</c:v>
                </c:pt>
                <c:pt idx="13">
                  <c:v>0</c:v>
                </c:pt>
                <c:pt idx="14">
                  <c:v>1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1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1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5761-40C8-9BBA-734C654EA086}"/>
            </c:ext>
          </c:extLst>
        </c:ser>
        <c:ser>
          <c:idx val="9"/>
          <c:order val="9"/>
          <c:tx>
            <c:strRef>
              <c:f>Alter!$A$68</c:f>
              <c:strCache>
                <c:ptCount val="1"/>
                <c:pt idx="0">
                  <c:v>A25_29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Alter!$B$57:$Y$58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Alter!$B$68:$Y$68</c:f>
              <c:numCache>
                <c:formatCode>General</c:formatCode>
                <c:ptCount val="24"/>
                <c:pt idx="0">
                  <c:v>3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1</c:v>
                </c:pt>
                <c:pt idx="6">
                  <c:v>1</c:v>
                </c:pt>
                <c:pt idx="7">
                  <c:v>0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</c:v>
                </c:pt>
                <c:pt idx="17">
                  <c:v>0</c:v>
                </c:pt>
                <c:pt idx="18">
                  <c:v>0</c:v>
                </c:pt>
                <c:pt idx="19">
                  <c:v>1</c:v>
                </c:pt>
                <c:pt idx="20">
                  <c:v>0</c:v>
                </c:pt>
                <c:pt idx="21">
                  <c:v>1</c:v>
                </c:pt>
                <c:pt idx="22">
                  <c:v>1</c:v>
                </c:pt>
                <c:pt idx="23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5761-40C8-9BBA-734C654EA086}"/>
            </c:ext>
          </c:extLst>
        </c:ser>
        <c:ser>
          <c:idx val="10"/>
          <c:order val="10"/>
          <c:tx>
            <c:strRef>
              <c:f>Alter!$A$69</c:f>
              <c:strCache>
                <c:ptCount val="1"/>
                <c:pt idx="0">
                  <c:v>A30_39</c:v>
                </c:pt>
              </c:strCache>
            </c:strRef>
          </c:tx>
          <c:spPr>
            <a:ln w="2857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Alter!$B$57:$Y$58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Alter!$B$69:$Y$69</c:f>
              <c:numCache>
                <c:formatCode>General</c:formatCode>
                <c:ptCount val="24"/>
                <c:pt idx="0">
                  <c:v>8</c:v>
                </c:pt>
                <c:pt idx="1">
                  <c:v>4</c:v>
                </c:pt>
                <c:pt idx="2">
                  <c:v>3</c:v>
                </c:pt>
                <c:pt idx="3">
                  <c:v>7</c:v>
                </c:pt>
                <c:pt idx="4">
                  <c:v>6</c:v>
                </c:pt>
                <c:pt idx="5">
                  <c:v>1</c:v>
                </c:pt>
                <c:pt idx="6">
                  <c:v>2</c:v>
                </c:pt>
                <c:pt idx="7">
                  <c:v>6</c:v>
                </c:pt>
                <c:pt idx="8">
                  <c:v>9</c:v>
                </c:pt>
                <c:pt idx="9">
                  <c:v>8</c:v>
                </c:pt>
                <c:pt idx="10">
                  <c:v>4</c:v>
                </c:pt>
                <c:pt idx="11">
                  <c:v>6</c:v>
                </c:pt>
                <c:pt idx="12">
                  <c:v>6</c:v>
                </c:pt>
                <c:pt idx="13">
                  <c:v>3</c:v>
                </c:pt>
                <c:pt idx="14">
                  <c:v>4</c:v>
                </c:pt>
                <c:pt idx="15">
                  <c:v>3</c:v>
                </c:pt>
                <c:pt idx="16">
                  <c:v>0</c:v>
                </c:pt>
                <c:pt idx="17">
                  <c:v>1</c:v>
                </c:pt>
                <c:pt idx="18">
                  <c:v>3</c:v>
                </c:pt>
                <c:pt idx="19">
                  <c:v>6</c:v>
                </c:pt>
                <c:pt idx="20">
                  <c:v>4</c:v>
                </c:pt>
                <c:pt idx="21">
                  <c:v>7</c:v>
                </c:pt>
                <c:pt idx="22">
                  <c:v>4</c:v>
                </c:pt>
                <c:pt idx="23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5761-40C8-9BBA-734C654EA086}"/>
            </c:ext>
          </c:extLst>
        </c:ser>
        <c:ser>
          <c:idx val="11"/>
          <c:order val="11"/>
          <c:tx>
            <c:strRef>
              <c:f>Alter!$A$70</c:f>
              <c:strCache>
                <c:ptCount val="1"/>
                <c:pt idx="0">
                  <c:v>A40_49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Alter!$B$57:$Y$58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Alter!$B$70:$Y$70</c:f>
              <c:numCache>
                <c:formatCode>General</c:formatCode>
                <c:ptCount val="24"/>
                <c:pt idx="0">
                  <c:v>9</c:v>
                </c:pt>
                <c:pt idx="1">
                  <c:v>5</c:v>
                </c:pt>
                <c:pt idx="2">
                  <c:v>2</c:v>
                </c:pt>
                <c:pt idx="3">
                  <c:v>3</c:v>
                </c:pt>
                <c:pt idx="4">
                  <c:v>17</c:v>
                </c:pt>
                <c:pt idx="5">
                  <c:v>9</c:v>
                </c:pt>
                <c:pt idx="6">
                  <c:v>4</c:v>
                </c:pt>
                <c:pt idx="7">
                  <c:v>10</c:v>
                </c:pt>
                <c:pt idx="8">
                  <c:v>8</c:v>
                </c:pt>
                <c:pt idx="9">
                  <c:v>8</c:v>
                </c:pt>
                <c:pt idx="10">
                  <c:v>4</c:v>
                </c:pt>
                <c:pt idx="11">
                  <c:v>5</c:v>
                </c:pt>
                <c:pt idx="12">
                  <c:v>9</c:v>
                </c:pt>
                <c:pt idx="13">
                  <c:v>1</c:v>
                </c:pt>
                <c:pt idx="14">
                  <c:v>1</c:v>
                </c:pt>
                <c:pt idx="15">
                  <c:v>2</c:v>
                </c:pt>
                <c:pt idx="16">
                  <c:v>2</c:v>
                </c:pt>
                <c:pt idx="17">
                  <c:v>2</c:v>
                </c:pt>
                <c:pt idx="18">
                  <c:v>1</c:v>
                </c:pt>
                <c:pt idx="19">
                  <c:v>12</c:v>
                </c:pt>
                <c:pt idx="20">
                  <c:v>7</c:v>
                </c:pt>
                <c:pt idx="21">
                  <c:v>4</c:v>
                </c:pt>
                <c:pt idx="22">
                  <c:v>7</c:v>
                </c:pt>
                <c:pt idx="23">
                  <c:v>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5761-40C8-9BBA-734C654EA086}"/>
            </c:ext>
          </c:extLst>
        </c:ser>
        <c:ser>
          <c:idx val="12"/>
          <c:order val="12"/>
          <c:tx>
            <c:strRef>
              <c:f>Alter!$A$71</c:f>
              <c:strCache>
                <c:ptCount val="1"/>
                <c:pt idx="0">
                  <c:v>A50_59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multiLvlStrRef>
              <c:f>Alter!$B$57:$Y$58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Alter!$B$71:$Y$71</c:f>
              <c:numCache>
                <c:formatCode>General</c:formatCode>
                <c:ptCount val="24"/>
                <c:pt idx="0">
                  <c:v>40</c:v>
                </c:pt>
                <c:pt idx="1">
                  <c:v>20</c:v>
                </c:pt>
                <c:pt idx="2">
                  <c:v>11</c:v>
                </c:pt>
                <c:pt idx="3">
                  <c:v>18</c:v>
                </c:pt>
                <c:pt idx="4">
                  <c:v>42</c:v>
                </c:pt>
                <c:pt idx="5">
                  <c:v>21</c:v>
                </c:pt>
                <c:pt idx="6">
                  <c:v>10</c:v>
                </c:pt>
                <c:pt idx="7">
                  <c:v>13</c:v>
                </c:pt>
                <c:pt idx="8">
                  <c:v>40</c:v>
                </c:pt>
                <c:pt idx="9">
                  <c:v>27</c:v>
                </c:pt>
                <c:pt idx="10">
                  <c:v>13</c:v>
                </c:pt>
                <c:pt idx="11">
                  <c:v>16</c:v>
                </c:pt>
                <c:pt idx="12">
                  <c:v>28</c:v>
                </c:pt>
                <c:pt idx="13">
                  <c:v>13</c:v>
                </c:pt>
                <c:pt idx="14">
                  <c:v>8</c:v>
                </c:pt>
                <c:pt idx="15">
                  <c:v>5</c:v>
                </c:pt>
                <c:pt idx="16">
                  <c:v>9</c:v>
                </c:pt>
                <c:pt idx="17">
                  <c:v>7</c:v>
                </c:pt>
                <c:pt idx="18">
                  <c:v>13</c:v>
                </c:pt>
                <c:pt idx="19">
                  <c:v>14</c:v>
                </c:pt>
                <c:pt idx="20">
                  <c:v>16</c:v>
                </c:pt>
                <c:pt idx="21">
                  <c:v>12</c:v>
                </c:pt>
                <c:pt idx="22">
                  <c:v>14</c:v>
                </c:pt>
                <c:pt idx="23">
                  <c:v>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5761-40C8-9BBA-734C654EA086}"/>
            </c:ext>
          </c:extLst>
        </c:ser>
        <c:ser>
          <c:idx val="13"/>
          <c:order val="13"/>
          <c:tx>
            <c:strRef>
              <c:f>Alter!$A$72</c:f>
              <c:strCache>
                <c:ptCount val="1"/>
                <c:pt idx="0">
                  <c:v>A60_69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Alter!$B$57:$Y$58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Alter!$B$72:$Y$72</c:f>
              <c:numCache>
                <c:formatCode>General</c:formatCode>
                <c:ptCount val="24"/>
                <c:pt idx="0">
                  <c:v>31</c:v>
                </c:pt>
                <c:pt idx="1">
                  <c:v>37</c:v>
                </c:pt>
                <c:pt idx="2">
                  <c:v>15</c:v>
                </c:pt>
                <c:pt idx="3">
                  <c:v>29</c:v>
                </c:pt>
                <c:pt idx="4">
                  <c:v>70</c:v>
                </c:pt>
                <c:pt idx="5">
                  <c:v>46</c:v>
                </c:pt>
                <c:pt idx="6">
                  <c:v>13</c:v>
                </c:pt>
                <c:pt idx="7">
                  <c:v>34</c:v>
                </c:pt>
                <c:pt idx="8">
                  <c:v>54</c:v>
                </c:pt>
                <c:pt idx="9">
                  <c:v>40</c:v>
                </c:pt>
                <c:pt idx="10">
                  <c:v>12</c:v>
                </c:pt>
                <c:pt idx="11">
                  <c:v>35</c:v>
                </c:pt>
                <c:pt idx="12">
                  <c:v>57</c:v>
                </c:pt>
                <c:pt idx="13">
                  <c:v>12</c:v>
                </c:pt>
                <c:pt idx="14">
                  <c:v>13</c:v>
                </c:pt>
                <c:pt idx="15">
                  <c:v>8</c:v>
                </c:pt>
                <c:pt idx="16">
                  <c:v>6</c:v>
                </c:pt>
                <c:pt idx="17">
                  <c:v>10</c:v>
                </c:pt>
                <c:pt idx="18">
                  <c:v>10</c:v>
                </c:pt>
                <c:pt idx="19">
                  <c:v>23</c:v>
                </c:pt>
                <c:pt idx="20">
                  <c:v>20</c:v>
                </c:pt>
                <c:pt idx="21">
                  <c:v>29</c:v>
                </c:pt>
                <c:pt idx="22">
                  <c:v>14</c:v>
                </c:pt>
                <c:pt idx="23">
                  <c:v>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5761-40C8-9BBA-734C654EA086}"/>
            </c:ext>
          </c:extLst>
        </c:ser>
        <c:ser>
          <c:idx val="14"/>
          <c:order val="14"/>
          <c:tx>
            <c:strRef>
              <c:f>Alter!$A$73</c:f>
              <c:strCache>
                <c:ptCount val="1"/>
                <c:pt idx="0">
                  <c:v>A70_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cat>
            <c:multiLvlStrRef>
              <c:f>Alter!$B$57:$Y$58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Alter!$B$73:$Y$73</c:f>
              <c:numCache>
                <c:formatCode>General</c:formatCode>
                <c:ptCount val="24"/>
                <c:pt idx="0">
                  <c:v>137</c:v>
                </c:pt>
                <c:pt idx="1">
                  <c:v>64</c:v>
                </c:pt>
                <c:pt idx="2">
                  <c:v>26</c:v>
                </c:pt>
                <c:pt idx="3">
                  <c:v>69</c:v>
                </c:pt>
                <c:pt idx="4">
                  <c:v>141</c:v>
                </c:pt>
                <c:pt idx="5">
                  <c:v>74</c:v>
                </c:pt>
                <c:pt idx="6">
                  <c:v>42</c:v>
                </c:pt>
                <c:pt idx="7">
                  <c:v>77</c:v>
                </c:pt>
                <c:pt idx="8">
                  <c:v>120</c:v>
                </c:pt>
                <c:pt idx="9">
                  <c:v>63</c:v>
                </c:pt>
                <c:pt idx="10">
                  <c:v>27</c:v>
                </c:pt>
                <c:pt idx="11">
                  <c:v>69</c:v>
                </c:pt>
                <c:pt idx="12">
                  <c:v>108</c:v>
                </c:pt>
                <c:pt idx="13">
                  <c:v>15</c:v>
                </c:pt>
                <c:pt idx="14">
                  <c:v>22</c:v>
                </c:pt>
                <c:pt idx="15">
                  <c:v>20</c:v>
                </c:pt>
                <c:pt idx="16">
                  <c:v>17</c:v>
                </c:pt>
                <c:pt idx="17">
                  <c:v>25</c:v>
                </c:pt>
                <c:pt idx="18">
                  <c:v>25</c:v>
                </c:pt>
                <c:pt idx="19">
                  <c:v>48</c:v>
                </c:pt>
                <c:pt idx="20">
                  <c:v>50</c:v>
                </c:pt>
                <c:pt idx="21">
                  <c:v>45</c:v>
                </c:pt>
                <c:pt idx="22">
                  <c:v>25</c:v>
                </c:pt>
                <c:pt idx="23">
                  <c:v>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5761-40C8-9BBA-734C654EA0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3228904"/>
        <c:axId val="563230544"/>
      </c:lineChart>
      <c:catAx>
        <c:axId val="563228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63230544"/>
        <c:crosses val="autoZero"/>
        <c:auto val="1"/>
        <c:lblAlgn val="ctr"/>
        <c:lblOffset val="100"/>
        <c:noMultiLvlLbl val="0"/>
      </c:catAx>
      <c:valAx>
        <c:axId val="563230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Anzahl Isolate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63228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SurvNet: Anzahl übermittelte invasive Pneumokokken Fälle nach Alter 2017-2022 (n=6305)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Alter!$A$31</c:f>
              <c:strCache>
                <c:ptCount val="1"/>
                <c:pt idx="0">
                  <c:v>A00_04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multiLvlStrRef>
              <c:f>Alter!$B$29:$Y$30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Alter!$B$31:$Y$31</c:f>
              <c:numCache>
                <c:formatCode>General</c:formatCode>
                <c:ptCount val="24"/>
                <c:pt idx="0">
                  <c:v>2</c:v>
                </c:pt>
                <c:pt idx="1">
                  <c:v>7</c:v>
                </c:pt>
                <c:pt idx="2">
                  <c:v>4</c:v>
                </c:pt>
                <c:pt idx="3">
                  <c:v>8</c:v>
                </c:pt>
                <c:pt idx="4">
                  <c:v>4</c:v>
                </c:pt>
                <c:pt idx="5">
                  <c:v>8</c:v>
                </c:pt>
                <c:pt idx="6">
                  <c:v>0</c:v>
                </c:pt>
                <c:pt idx="7">
                  <c:v>5</c:v>
                </c:pt>
                <c:pt idx="8">
                  <c:v>4</c:v>
                </c:pt>
                <c:pt idx="9">
                  <c:v>8</c:v>
                </c:pt>
                <c:pt idx="10">
                  <c:v>5</c:v>
                </c:pt>
                <c:pt idx="11">
                  <c:v>5</c:v>
                </c:pt>
                <c:pt idx="12">
                  <c:v>13</c:v>
                </c:pt>
                <c:pt idx="13">
                  <c:v>3</c:v>
                </c:pt>
                <c:pt idx="14">
                  <c:v>2</c:v>
                </c:pt>
                <c:pt idx="15">
                  <c:v>6</c:v>
                </c:pt>
                <c:pt idx="16">
                  <c:v>2</c:v>
                </c:pt>
                <c:pt idx="17">
                  <c:v>9</c:v>
                </c:pt>
                <c:pt idx="18">
                  <c:v>16</c:v>
                </c:pt>
                <c:pt idx="19">
                  <c:v>32</c:v>
                </c:pt>
                <c:pt idx="20">
                  <c:v>13</c:v>
                </c:pt>
                <c:pt idx="21">
                  <c:v>18</c:v>
                </c:pt>
                <c:pt idx="22">
                  <c:v>20</c:v>
                </c:pt>
                <c:pt idx="23">
                  <c:v>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E3E-4282-8DCA-B430A4E3310B}"/>
            </c:ext>
          </c:extLst>
        </c:ser>
        <c:ser>
          <c:idx val="3"/>
          <c:order val="1"/>
          <c:tx>
            <c:strRef>
              <c:f>Alter!$A$32</c:f>
              <c:strCache>
                <c:ptCount val="1"/>
                <c:pt idx="0">
                  <c:v>A05_09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multiLvlStrRef>
              <c:f>Alter!$B$29:$Y$30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Alter!$B$32:$Y$32</c:f>
              <c:numCache>
                <c:formatCode>General</c:formatCode>
                <c:ptCount val="24"/>
                <c:pt idx="0">
                  <c:v>0</c:v>
                </c:pt>
                <c:pt idx="1">
                  <c:v>2</c:v>
                </c:pt>
                <c:pt idx="2">
                  <c:v>2</c:v>
                </c:pt>
                <c:pt idx="3">
                  <c:v>4</c:v>
                </c:pt>
                <c:pt idx="4">
                  <c:v>1</c:v>
                </c:pt>
                <c:pt idx="5">
                  <c:v>2</c:v>
                </c:pt>
                <c:pt idx="6">
                  <c:v>0</c:v>
                </c:pt>
                <c:pt idx="7">
                  <c:v>1</c:v>
                </c:pt>
                <c:pt idx="8">
                  <c:v>1</c:v>
                </c:pt>
                <c:pt idx="9">
                  <c:v>2</c:v>
                </c:pt>
                <c:pt idx="10">
                  <c:v>0</c:v>
                </c:pt>
                <c:pt idx="11">
                  <c:v>0</c:v>
                </c:pt>
                <c:pt idx="12">
                  <c:v>1</c:v>
                </c:pt>
                <c:pt idx="13">
                  <c:v>0</c:v>
                </c:pt>
                <c:pt idx="14">
                  <c:v>1</c:v>
                </c:pt>
                <c:pt idx="15">
                  <c:v>0</c:v>
                </c:pt>
                <c:pt idx="16">
                  <c:v>2</c:v>
                </c:pt>
                <c:pt idx="17">
                  <c:v>0</c:v>
                </c:pt>
                <c:pt idx="18">
                  <c:v>1</c:v>
                </c:pt>
                <c:pt idx="19">
                  <c:v>3</c:v>
                </c:pt>
                <c:pt idx="20">
                  <c:v>2</c:v>
                </c:pt>
                <c:pt idx="21">
                  <c:v>6</c:v>
                </c:pt>
                <c:pt idx="22">
                  <c:v>2</c:v>
                </c:pt>
                <c:pt idx="23">
                  <c:v>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E3E-4282-8DCA-B430A4E3310B}"/>
            </c:ext>
          </c:extLst>
        </c:ser>
        <c:ser>
          <c:idx val="4"/>
          <c:order val="2"/>
          <c:tx>
            <c:strRef>
              <c:f>Alter!$A$33</c:f>
              <c:strCache>
                <c:ptCount val="1"/>
                <c:pt idx="0">
                  <c:v>A10_14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multiLvlStrRef>
              <c:f>Alter!$B$29:$Y$30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Alter!$B$33:$Y$33</c:f>
              <c:numCache>
                <c:formatCode>General</c:formatCode>
                <c:ptCount val="24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2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1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1</c:v>
                </c:pt>
                <c:pt idx="20">
                  <c:v>2</c:v>
                </c:pt>
                <c:pt idx="21">
                  <c:v>1</c:v>
                </c:pt>
                <c:pt idx="22">
                  <c:v>0</c:v>
                </c:pt>
                <c:pt idx="23">
                  <c:v>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E3E-4282-8DCA-B430A4E3310B}"/>
            </c:ext>
          </c:extLst>
        </c:ser>
        <c:ser>
          <c:idx val="5"/>
          <c:order val="3"/>
          <c:tx>
            <c:strRef>
              <c:f>Alter!$A$34</c:f>
              <c:strCache>
                <c:ptCount val="1"/>
                <c:pt idx="0">
                  <c:v>A15_19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multiLvlStrRef>
              <c:f>Alter!$B$29:$Y$30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Alter!$B$34:$Y$34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1</c:v>
                </c:pt>
                <c:pt idx="8">
                  <c:v>3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</c:v>
                </c:pt>
                <c:pt idx="13">
                  <c:v>0</c:v>
                </c:pt>
                <c:pt idx="14">
                  <c:v>0</c:v>
                </c:pt>
                <c:pt idx="15">
                  <c:v>1</c:v>
                </c:pt>
                <c:pt idx="16">
                  <c:v>0</c:v>
                </c:pt>
                <c:pt idx="17">
                  <c:v>1</c:v>
                </c:pt>
                <c:pt idx="18">
                  <c:v>2</c:v>
                </c:pt>
                <c:pt idx="19">
                  <c:v>2</c:v>
                </c:pt>
                <c:pt idx="20">
                  <c:v>1</c:v>
                </c:pt>
                <c:pt idx="21">
                  <c:v>2</c:v>
                </c:pt>
                <c:pt idx="22">
                  <c:v>2</c:v>
                </c:pt>
                <c:pt idx="23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E3E-4282-8DCA-B430A4E3310B}"/>
            </c:ext>
          </c:extLst>
        </c:ser>
        <c:ser>
          <c:idx val="6"/>
          <c:order val="4"/>
          <c:tx>
            <c:strRef>
              <c:f>Alter!$A$35</c:f>
              <c:strCache>
                <c:ptCount val="1"/>
                <c:pt idx="0">
                  <c:v>A20_24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Alter!$B$29:$Y$30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Alter!$B$35:$Y$35</c:f>
              <c:numCache>
                <c:formatCode>General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>
                  <c:v>1</c:v>
                </c:pt>
                <c:pt idx="13">
                  <c:v>0</c:v>
                </c:pt>
                <c:pt idx="14">
                  <c:v>1</c:v>
                </c:pt>
                <c:pt idx="15">
                  <c:v>1</c:v>
                </c:pt>
                <c:pt idx="16">
                  <c:v>0</c:v>
                </c:pt>
                <c:pt idx="17">
                  <c:v>0</c:v>
                </c:pt>
                <c:pt idx="18">
                  <c:v>2</c:v>
                </c:pt>
                <c:pt idx="19">
                  <c:v>0</c:v>
                </c:pt>
                <c:pt idx="20">
                  <c:v>1</c:v>
                </c:pt>
                <c:pt idx="21">
                  <c:v>2</c:v>
                </c:pt>
                <c:pt idx="22">
                  <c:v>2</c:v>
                </c:pt>
                <c:pt idx="23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E3E-4282-8DCA-B430A4E3310B}"/>
            </c:ext>
          </c:extLst>
        </c:ser>
        <c:ser>
          <c:idx val="7"/>
          <c:order val="5"/>
          <c:tx>
            <c:strRef>
              <c:f>Alter!$A$36</c:f>
              <c:strCache>
                <c:ptCount val="1"/>
                <c:pt idx="0">
                  <c:v>A25_29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Alter!$B$29:$Y$30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Alter!$B$36:$Y$36</c:f>
              <c:numCache>
                <c:formatCode>General</c:formatCode>
                <c:ptCount val="24"/>
                <c:pt idx="0">
                  <c:v>5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1</c:v>
                </c:pt>
                <c:pt idx="6">
                  <c:v>1</c:v>
                </c:pt>
                <c:pt idx="7">
                  <c:v>0</c:v>
                </c:pt>
                <c:pt idx="8">
                  <c:v>1</c:v>
                </c:pt>
                <c:pt idx="9">
                  <c:v>2</c:v>
                </c:pt>
                <c:pt idx="10">
                  <c:v>1</c:v>
                </c:pt>
                <c:pt idx="11">
                  <c:v>1</c:v>
                </c:pt>
                <c:pt idx="12">
                  <c:v>2</c:v>
                </c:pt>
                <c:pt idx="13">
                  <c:v>0</c:v>
                </c:pt>
                <c:pt idx="14">
                  <c:v>1</c:v>
                </c:pt>
                <c:pt idx="15">
                  <c:v>0</c:v>
                </c:pt>
                <c:pt idx="16">
                  <c:v>2</c:v>
                </c:pt>
                <c:pt idx="17">
                  <c:v>0</c:v>
                </c:pt>
                <c:pt idx="18">
                  <c:v>3</c:v>
                </c:pt>
                <c:pt idx="19">
                  <c:v>4</c:v>
                </c:pt>
                <c:pt idx="20">
                  <c:v>3</c:v>
                </c:pt>
                <c:pt idx="21">
                  <c:v>6</c:v>
                </c:pt>
                <c:pt idx="22">
                  <c:v>5</c:v>
                </c:pt>
                <c:pt idx="23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E3E-4282-8DCA-B430A4E3310B}"/>
            </c:ext>
          </c:extLst>
        </c:ser>
        <c:ser>
          <c:idx val="8"/>
          <c:order val="6"/>
          <c:tx>
            <c:strRef>
              <c:f>Alter!$A$37</c:f>
              <c:strCache>
                <c:ptCount val="1"/>
                <c:pt idx="0">
                  <c:v>A30_39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Alter!$B$29:$Y$30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Alter!$B$37:$Y$37</c:f>
              <c:numCache>
                <c:formatCode>General</c:formatCode>
                <c:ptCount val="24"/>
                <c:pt idx="0">
                  <c:v>10</c:v>
                </c:pt>
                <c:pt idx="1">
                  <c:v>7</c:v>
                </c:pt>
                <c:pt idx="2">
                  <c:v>6</c:v>
                </c:pt>
                <c:pt idx="3">
                  <c:v>7</c:v>
                </c:pt>
                <c:pt idx="4">
                  <c:v>6</c:v>
                </c:pt>
                <c:pt idx="5">
                  <c:v>1</c:v>
                </c:pt>
                <c:pt idx="6">
                  <c:v>3</c:v>
                </c:pt>
                <c:pt idx="7">
                  <c:v>10</c:v>
                </c:pt>
                <c:pt idx="8">
                  <c:v>12</c:v>
                </c:pt>
                <c:pt idx="9">
                  <c:v>10</c:v>
                </c:pt>
                <c:pt idx="10">
                  <c:v>4</c:v>
                </c:pt>
                <c:pt idx="11">
                  <c:v>7</c:v>
                </c:pt>
                <c:pt idx="12">
                  <c:v>9</c:v>
                </c:pt>
                <c:pt idx="13">
                  <c:v>3</c:v>
                </c:pt>
                <c:pt idx="14">
                  <c:v>7</c:v>
                </c:pt>
                <c:pt idx="15">
                  <c:v>8</c:v>
                </c:pt>
                <c:pt idx="16">
                  <c:v>2</c:v>
                </c:pt>
                <c:pt idx="17">
                  <c:v>1</c:v>
                </c:pt>
                <c:pt idx="18">
                  <c:v>12</c:v>
                </c:pt>
                <c:pt idx="19">
                  <c:v>18</c:v>
                </c:pt>
                <c:pt idx="20">
                  <c:v>14</c:v>
                </c:pt>
                <c:pt idx="21">
                  <c:v>26</c:v>
                </c:pt>
                <c:pt idx="22">
                  <c:v>22</c:v>
                </c:pt>
                <c:pt idx="23">
                  <c:v>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9E3E-4282-8DCA-B430A4E3310B}"/>
            </c:ext>
          </c:extLst>
        </c:ser>
        <c:ser>
          <c:idx val="9"/>
          <c:order val="7"/>
          <c:tx>
            <c:strRef>
              <c:f>Alter!$A$38</c:f>
              <c:strCache>
                <c:ptCount val="1"/>
                <c:pt idx="0">
                  <c:v>A40_49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Alter!$B$29:$Y$30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Alter!$B$38:$Y$38</c:f>
              <c:numCache>
                <c:formatCode>General</c:formatCode>
                <c:ptCount val="24"/>
                <c:pt idx="0">
                  <c:v>15</c:v>
                </c:pt>
                <c:pt idx="1">
                  <c:v>6</c:v>
                </c:pt>
                <c:pt idx="2">
                  <c:v>3</c:v>
                </c:pt>
                <c:pt idx="3">
                  <c:v>5</c:v>
                </c:pt>
                <c:pt idx="4">
                  <c:v>22</c:v>
                </c:pt>
                <c:pt idx="5">
                  <c:v>12</c:v>
                </c:pt>
                <c:pt idx="6">
                  <c:v>4</c:v>
                </c:pt>
                <c:pt idx="7">
                  <c:v>11</c:v>
                </c:pt>
                <c:pt idx="8">
                  <c:v>8</c:v>
                </c:pt>
                <c:pt idx="9">
                  <c:v>8</c:v>
                </c:pt>
                <c:pt idx="10">
                  <c:v>6</c:v>
                </c:pt>
                <c:pt idx="11">
                  <c:v>6</c:v>
                </c:pt>
                <c:pt idx="12">
                  <c:v>13</c:v>
                </c:pt>
                <c:pt idx="13">
                  <c:v>3</c:v>
                </c:pt>
                <c:pt idx="14">
                  <c:v>4</c:v>
                </c:pt>
                <c:pt idx="15">
                  <c:v>5</c:v>
                </c:pt>
                <c:pt idx="16">
                  <c:v>7</c:v>
                </c:pt>
                <c:pt idx="17">
                  <c:v>9</c:v>
                </c:pt>
                <c:pt idx="18">
                  <c:v>12</c:v>
                </c:pt>
                <c:pt idx="19">
                  <c:v>31</c:v>
                </c:pt>
                <c:pt idx="20">
                  <c:v>31</c:v>
                </c:pt>
                <c:pt idx="21">
                  <c:v>41</c:v>
                </c:pt>
                <c:pt idx="22">
                  <c:v>39</c:v>
                </c:pt>
                <c:pt idx="23">
                  <c:v>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9E3E-4282-8DCA-B430A4E3310B}"/>
            </c:ext>
          </c:extLst>
        </c:ser>
        <c:ser>
          <c:idx val="10"/>
          <c:order val="8"/>
          <c:tx>
            <c:strRef>
              <c:f>Alter!$A$39</c:f>
              <c:strCache>
                <c:ptCount val="1"/>
                <c:pt idx="0">
                  <c:v>A50_59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Alter!$B$29:$Y$30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Alter!$B$39:$Y$39</c:f>
              <c:numCache>
                <c:formatCode>General</c:formatCode>
                <c:ptCount val="24"/>
                <c:pt idx="0">
                  <c:v>49</c:v>
                </c:pt>
                <c:pt idx="1">
                  <c:v>22</c:v>
                </c:pt>
                <c:pt idx="2">
                  <c:v>12</c:v>
                </c:pt>
                <c:pt idx="3">
                  <c:v>23</c:v>
                </c:pt>
                <c:pt idx="4">
                  <c:v>47</c:v>
                </c:pt>
                <c:pt idx="5">
                  <c:v>25</c:v>
                </c:pt>
                <c:pt idx="6">
                  <c:v>14</c:v>
                </c:pt>
                <c:pt idx="7">
                  <c:v>18</c:v>
                </c:pt>
                <c:pt idx="8">
                  <c:v>51</c:v>
                </c:pt>
                <c:pt idx="9">
                  <c:v>32</c:v>
                </c:pt>
                <c:pt idx="10">
                  <c:v>13</c:v>
                </c:pt>
                <c:pt idx="11">
                  <c:v>18</c:v>
                </c:pt>
                <c:pt idx="12">
                  <c:v>31</c:v>
                </c:pt>
                <c:pt idx="13">
                  <c:v>15</c:v>
                </c:pt>
                <c:pt idx="14">
                  <c:v>11</c:v>
                </c:pt>
                <c:pt idx="15">
                  <c:v>10</c:v>
                </c:pt>
                <c:pt idx="16">
                  <c:v>18</c:v>
                </c:pt>
                <c:pt idx="17">
                  <c:v>22</c:v>
                </c:pt>
                <c:pt idx="18">
                  <c:v>25</c:v>
                </c:pt>
                <c:pt idx="19">
                  <c:v>50</c:v>
                </c:pt>
                <c:pt idx="20">
                  <c:v>59</c:v>
                </c:pt>
                <c:pt idx="21">
                  <c:v>59</c:v>
                </c:pt>
                <c:pt idx="22">
                  <c:v>59</c:v>
                </c:pt>
                <c:pt idx="23">
                  <c:v>170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9E3E-4282-8DCA-B430A4E3310B}"/>
            </c:ext>
          </c:extLst>
        </c:ser>
        <c:ser>
          <c:idx val="11"/>
          <c:order val="9"/>
          <c:tx>
            <c:strRef>
              <c:f>Alter!$A$40</c:f>
              <c:strCache>
                <c:ptCount val="1"/>
                <c:pt idx="0">
                  <c:v>A60_69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Alter!$B$29:$Y$30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Alter!$B$40:$Y$40</c:f>
              <c:numCache>
                <c:formatCode>General</c:formatCode>
                <c:ptCount val="24"/>
                <c:pt idx="0">
                  <c:v>39</c:v>
                </c:pt>
                <c:pt idx="1">
                  <c:v>42</c:v>
                </c:pt>
                <c:pt idx="2">
                  <c:v>16</c:v>
                </c:pt>
                <c:pt idx="3">
                  <c:v>37</c:v>
                </c:pt>
                <c:pt idx="4">
                  <c:v>82</c:v>
                </c:pt>
                <c:pt idx="5">
                  <c:v>53</c:v>
                </c:pt>
                <c:pt idx="6">
                  <c:v>14</c:v>
                </c:pt>
                <c:pt idx="7">
                  <c:v>41</c:v>
                </c:pt>
                <c:pt idx="8">
                  <c:v>67</c:v>
                </c:pt>
                <c:pt idx="9">
                  <c:v>47</c:v>
                </c:pt>
                <c:pt idx="10">
                  <c:v>20</c:v>
                </c:pt>
                <c:pt idx="11">
                  <c:v>44</c:v>
                </c:pt>
                <c:pt idx="12">
                  <c:v>69</c:v>
                </c:pt>
                <c:pt idx="13">
                  <c:v>17</c:v>
                </c:pt>
                <c:pt idx="14">
                  <c:v>17</c:v>
                </c:pt>
                <c:pt idx="15">
                  <c:v>17</c:v>
                </c:pt>
                <c:pt idx="16">
                  <c:v>19</c:v>
                </c:pt>
                <c:pt idx="17">
                  <c:v>26</c:v>
                </c:pt>
                <c:pt idx="18">
                  <c:v>41</c:v>
                </c:pt>
                <c:pt idx="19">
                  <c:v>102</c:v>
                </c:pt>
                <c:pt idx="20">
                  <c:v>96</c:v>
                </c:pt>
                <c:pt idx="21">
                  <c:v>119</c:v>
                </c:pt>
                <c:pt idx="22">
                  <c:v>107</c:v>
                </c:pt>
                <c:pt idx="23">
                  <c:v>322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9E3E-4282-8DCA-B430A4E3310B}"/>
            </c:ext>
          </c:extLst>
        </c:ser>
        <c:ser>
          <c:idx val="12"/>
          <c:order val="10"/>
          <c:tx>
            <c:strRef>
              <c:f>Alter!$A$41</c:f>
              <c:strCache>
                <c:ptCount val="1"/>
                <c:pt idx="0">
                  <c:v>A70_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Alter!$B$29:$Y$30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Alter!$B$41:$Y$41</c:f>
              <c:numCache>
                <c:formatCode>General</c:formatCode>
                <c:ptCount val="24"/>
                <c:pt idx="0">
                  <c:v>155</c:v>
                </c:pt>
                <c:pt idx="1">
                  <c:v>76</c:v>
                </c:pt>
                <c:pt idx="2">
                  <c:v>33</c:v>
                </c:pt>
                <c:pt idx="3">
                  <c:v>80</c:v>
                </c:pt>
                <c:pt idx="4">
                  <c:v>161</c:v>
                </c:pt>
                <c:pt idx="5">
                  <c:v>93</c:v>
                </c:pt>
                <c:pt idx="6">
                  <c:v>46</c:v>
                </c:pt>
                <c:pt idx="7">
                  <c:v>88</c:v>
                </c:pt>
                <c:pt idx="8">
                  <c:v>145</c:v>
                </c:pt>
                <c:pt idx="9">
                  <c:v>79</c:v>
                </c:pt>
                <c:pt idx="10">
                  <c:v>36</c:v>
                </c:pt>
                <c:pt idx="11">
                  <c:v>83</c:v>
                </c:pt>
                <c:pt idx="12">
                  <c:v>123</c:v>
                </c:pt>
                <c:pt idx="13">
                  <c:v>18</c:v>
                </c:pt>
                <c:pt idx="14">
                  <c:v>34</c:v>
                </c:pt>
                <c:pt idx="15">
                  <c:v>35</c:v>
                </c:pt>
                <c:pt idx="16">
                  <c:v>30</c:v>
                </c:pt>
                <c:pt idx="17">
                  <c:v>55</c:v>
                </c:pt>
                <c:pt idx="18">
                  <c:v>78</c:v>
                </c:pt>
                <c:pt idx="19">
                  <c:v>237</c:v>
                </c:pt>
                <c:pt idx="20">
                  <c:v>183</c:v>
                </c:pt>
                <c:pt idx="21">
                  <c:v>280</c:v>
                </c:pt>
                <c:pt idx="22">
                  <c:v>192</c:v>
                </c:pt>
                <c:pt idx="23">
                  <c:v>595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9E3E-4282-8DCA-B430A4E331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35410856"/>
        <c:axId val="835421352"/>
      </c:lineChart>
      <c:catAx>
        <c:axId val="835410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35421352"/>
        <c:crosses val="autoZero"/>
        <c:auto val="1"/>
        <c:lblAlgn val="ctr"/>
        <c:lblOffset val="100"/>
        <c:noMultiLvlLbl val="0"/>
      </c:catAx>
      <c:valAx>
        <c:axId val="835421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Anzahl Fälle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35410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/>
              <a:t>Pneumokokken</a:t>
            </a:r>
            <a:r>
              <a:rPr lang="de-DE" baseline="0"/>
              <a:t>, Abstrich, invasive Isolate und Ratio, 0-14 Jahre (n= 23.969) </a:t>
            </a:r>
            <a:endParaRPr lang="de-DE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Pneumokokken!$B$125</c:f>
              <c:strCache>
                <c:ptCount val="1"/>
                <c:pt idx="0">
                  <c:v>Abstrich (n= 23.541)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Pneumokokken!$A$126:$A$149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Pneumokokken!$B$126:$B$149</c:f>
              <c:numCache>
                <c:formatCode>#,##0;\-#,##0</c:formatCode>
                <c:ptCount val="24"/>
                <c:pt idx="0">
                  <c:v>1649</c:v>
                </c:pt>
                <c:pt idx="1">
                  <c:v>842</c:v>
                </c:pt>
                <c:pt idx="2">
                  <c:v>459</c:v>
                </c:pt>
                <c:pt idx="3">
                  <c:v>809</c:v>
                </c:pt>
                <c:pt idx="4">
                  <c:v>1131</c:v>
                </c:pt>
                <c:pt idx="5">
                  <c:v>802</c:v>
                </c:pt>
                <c:pt idx="6">
                  <c:v>597</c:v>
                </c:pt>
                <c:pt idx="7">
                  <c:v>1116</c:v>
                </c:pt>
                <c:pt idx="8">
                  <c:v>2059</c:v>
                </c:pt>
                <c:pt idx="9">
                  <c:v>1057</c:v>
                </c:pt>
                <c:pt idx="10">
                  <c:v>635</c:v>
                </c:pt>
                <c:pt idx="11">
                  <c:v>1047</c:v>
                </c:pt>
                <c:pt idx="12">
                  <c:v>2062</c:v>
                </c:pt>
                <c:pt idx="13">
                  <c:v>357</c:v>
                </c:pt>
                <c:pt idx="14">
                  <c:v>590</c:v>
                </c:pt>
                <c:pt idx="15">
                  <c:v>663</c:v>
                </c:pt>
                <c:pt idx="16">
                  <c:v>388</c:v>
                </c:pt>
                <c:pt idx="17">
                  <c:v>513</c:v>
                </c:pt>
                <c:pt idx="18">
                  <c:v>1204</c:v>
                </c:pt>
                <c:pt idx="19">
                  <c:v>1506</c:v>
                </c:pt>
                <c:pt idx="20">
                  <c:v>762</c:v>
                </c:pt>
                <c:pt idx="21">
                  <c:v>870</c:v>
                </c:pt>
                <c:pt idx="22">
                  <c:v>580</c:v>
                </c:pt>
                <c:pt idx="23">
                  <c:v>1843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DC-4BDF-9C97-BDAB35B11FE5}"/>
            </c:ext>
          </c:extLst>
        </c:ser>
        <c:ser>
          <c:idx val="1"/>
          <c:order val="1"/>
          <c:tx>
            <c:strRef>
              <c:f>Pneumokokken!$C$125</c:f>
              <c:strCache>
                <c:ptCount val="1"/>
                <c:pt idx="0">
                  <c:v>invasiv (n=  428)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Pneumokokken!$A$126:$A$149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Pneumokokken!$C$126:$C$149</c:f>
              <c:numCache>
                <c:formatCode>#,##0;\-#,##0</c:formatCode>
                <c:ptCount val="24"/>
                <c:pt idx="0">
                  <c:v>35</c:v>
                </c:pt>
                <c:pt idx="1">
                  <c:v>21</c:v>
                </c:pt>
                <c:pt idx="2">
                  <c:v>12</c:v>
                </c:pt>
                <c:pt idx="3">
                  <c:v>15</c:v>
                </c:pt>
                <c:pt idx="4">
                  <c:v>31</c:v>
                </c:pt>
                <c:pt idx="5">
                  <c:v>23</c:v>
                </c:pt>
                <c:pt idx="6">
                  <c:v>13</c:v>
                </c:pt>
                <c:pt idx="7">
                  <c:v>16</c:v>
                </c:pt>
                <c:pt idx="8">
                  <c:v>18</c:v>
                </c:pt>
                <c:pt idx="9">
                  <c:v>24</c:v>
                </c:pt>
                <c:pt idx="10">
                  <c:v>24</c:v>
                </c:pt>
                <c:pt idx="11">
                  <c:v>23</c:v>
                </c:pt>
                <c:pt idx="12">
                  <c:v>21</c:v>
                </c:pt>
                <c:pt idx="13">
                  <c:v>2</c:v>
                </c:pt>
                <c:pt idx="14">
                  <c:v>3</c:v>
                </c:pt>
                <c:pt idx="15">
                  <c:v>6</c:v>
                </c:pt>
                <c:pt idx="16">
                  <c:v>2</c:v>
                </c:pt>
                <c:pt idx="17">
                  <c:v>12</c:v>
                </c:pt>
                <c:pt idx="18">
                  <c:v>16</c:v>
                </c:pt>
                <c:pt idx="19">
                  <c:v>34</c:v>
                </c:pt>
                <c:pt idx="20">
                  <c:v>19</c:v>
                </c:pt>
                <c:pt idx="21">
                  <c:v>16</c:v>
                </c:pt>
                <c:pt idx="22">
                  <c:v>10</c:v>
                </c:pt>
                <c:pt idx="23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DC-4BDF-9C97-BDAB35B11F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60456080"/>
        <c:axId val="860463952"/>
      </c:barChart>
      <c:lineChart>
        <c:grouping val="standard"/>
        <c:varyColors val="0"/>
        <c:ser>
          <c:idx val="2"/>
          <c:order val="2"/>
          <c:tx>
            <c:strRef>
              <c:f>Pneumokokken!$D$125</c:f>
              <c:strCache>
                <c:ptCount val="1"/>
                <c:pt idx="0">
                  <c:v>Ratio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Pneumokokken!$A$126:$A$149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Pneumokokken!$D$126:$D$149</c:f>
              <c:numCache>
                <c:formatCode>0.00</c:formatCode>
                <c:ptCount val="24"/>
                <c:pt idx="0">
                  <c:v>2.1224984839296544E-2</c:v>
                </c:pt>
                <c:pt idx="1">
                  <c:v>2.4940617577197149E-2</c:v>
                </c:pt>
                <c:pt idx="2">
                  <c:v>2.6143790849673203E-2</c:v>
                </c:pt>
                <c:pt idx="3">
                  <c:v>1.8541409147095178E-2</c:v>
                </c:pt>
                <c:pt idx="4">
                  <c:v>2.7409372236958444E-2</c:v>
                </c:pt>
                <c:pt idx="5">
                  <c:v>2.8678304239401497E-2</c:v>
                </c:pt>
                <c:pt idx="6">
                  <c:v>2.1775544388609715E-2</c:v>
                </c:pt>
                <c:pt idx="7">
                  <c:v>1.4336917562724014E-2</c:v>
                </c:pt>
                <c:pt idx="8">
                  <c:v>8.7421078193297714E-3</c:v>
                </c:pt>
                <c:pt idx="9">
                  <c:v>2.2705771050141911E-2</c:v>
                </c:pt>
                <c:pt idx="10">
                  <c:v>3.7795275590551181E-2</c:v>
                </c:pt>
                <c:pt idx="11">
                  <c:v>2.1967526265520534E-2</c:v>
                </c:pt>
                <c:pt idx="12">
                  <c:v>1.0184287099903006E-2</c:v>
                </c:pt>
                <c:pt idx="13">
                  <c:v>5.6022408963585435E-3</c:v>
                </c:pt>
                <c:pt idx="14">
                  <c:v>5.084745762711864E-3</c:v>
                </c:pt>
                <c:pt idx="15">
                  <c:v>9.0497737556561094E-3</c:v>
                </c:pt>
                <c:pt idx="16">
                  <c:v>5.1546391752577319E-3</c:v>
                </c:pt>
                <c:pt idx="17">
                  <c:v>2.3391812865497075E-2</c:v>
                </c:pt>
                <c:pt idx="18">
                  <c:v>1.3289036544850499E-2</c:v>
                </c:pt>
                <c:pt idx="19">
                  <c:v>2.2576361221779549E-2</c:v>
                </c:pt>
                <c:pt idx="20">
                  <c:v>2.4934383202099737E-2</c:v>
                </c:pt>
                <c:pt idx="21">
                  <c:v>1.8390804597701149E-2</c:v>
                </c:pt>
                <c:pt idx="22">
                  <c:v>1.7241379310344827E-2</c:v>
                </c:pt>
                <c:pt idx="23">
                  <c:v>1.7362995116657624E-2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0DC-4BDF-9C97-BDAB35B11F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60449192"/>
        <c:axId val="860454112"/>
      </c:lineChart>
      <c:catAx>
        <c:axId val="860456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60463952"/>
        <c:crosses val="autoZero"/>
        <c:auto val="1"/>
        <c:lblAlgn val="ctr"/>
        <c:lblOffset val="100"/>
        <c:noMultiLvlLbl val="0"/>
      </c:catAx>
      <c:valAx>
        <c:axId val="860463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Anzahl Isolate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#,##0;\-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60456080"/>
        <c:crosses val="autoZero"/>
        <c:crossBetween val="between"/>
      </c:valAx>
      <c:valAx>
        <c:axId val="86045411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dirty="0"/>
                  <a:t>Ratio invasiv/nicht-invasiv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60449192"/>
        <c:crosses val="max"/>
        <c:crossBetween val="between"/>
      </c:valAx>
      <c:catAx>
        <c:axId val="8604491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6045411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SurvNet: invasive Haemophilus influenzae Fälle nach Alter 2017-2022 (n=4443)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Alter!$A$3</c:f>
              <c:strCache>
                <c:ptCount val="1"/>
                <c:pt idx="0">
                  <c:v>A00_04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multiLvlStrRef>
              <c:f>Alter!$B$1:$Y$2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Alter!$B$3:$Y$3</c:f>
              <c:numCache>
                <c:formatCode>General</c:formatCode>
                <c:ptCount val="24"/>
                <c:pt idx="0">
                  <c:v>17</c:v>
                </c:pt>
                <c:pt idx="1">
                  <c:v>6</c:v>
                </c:pt>
                <c:pt idx="2">
                  <c:v>10</c:v>
                </c:pt>
                <c:pt idx="3">
                  <c:v>7</c:v>
                </c:pt>
                <c:pt idx="4">
                  <c:v>14</c:v>
                </c:pt>
                <c:pt idx="5">
                  <c:v>7</c:v>
                </c:pt>
                <c:pt idx="6">
                  <c:v>8</c:v>
                </c:pt>
                <c:pt idx="7">
                  <c:v>11</c:v>
                </c:pt>
                <c:pt idx="8">
                  <c:v>16</c:v>
                </c:pt>
                <c:pt idx="9">
                  <c:v>8</c:v>
                </c:pt>
                <c:pt idx="10">
                  <c:v>7</c:v>
                </c:pt>
                <c:pt idx="11">
                  <c:v>11</c:v>
                </c:pt>
                <c:pt idx="12">
                  <c:v>18</c:v>
                </c:pt>
                <c:pt idx="13">
                  <c:v>5</c:v>
                </c:pt>
                <c:pt idx="14">
                  <c:v>7</c:v>
                </c:pt>
                <c:pt idx="15">
                  <c:v>4</c:v>
                </c:pt>
                <c:pt idx="16">
                  <c:v>2</c:v>
                </c:pt>
                <c:pt idx="17">
                  <c:v>5</c:v>
                </c:pt>
                <c:pt idx="18">
                  <c:v>12</c:v>
                </c:pt>
                <c:pt idx="19">
                  <c:v>29</c:v>
                </c:pt>
                <c:pt idx="20">
                  <c:v>19</c:v>
                </c:pt>
                <c:pt idx="21">
                  <c:v>15</c:v>
                </c:pt>
                <c:pt idx="22">
                  <c:v>15</c:v>
                </c:pt>
                <c:pt idx="23">
                  <c:v>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552-41EE-A325-90F48562B198}"/>
            </c:ext>
          </c:extLst>
        </c:ser>
        <c:ser>
          <c:idx val="3"/>
          <c:order val="1"/>
          <c:tx>
            <c:strRef>
              <c:f>Alter!$A$4</c:f>
              <c:strCache>
                <c:ptCount val="1"/>
                <c:pt idx="0">
                  <c:v>A05_09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multiLvlStrRef>
              <c:f>Alter!$B$1:$Y$2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Alter!$B$4:$Y$4</c:f>
              <c:numCache>
                <c:formatCode>General</c:formatCode>
                <c:ptCount val="24"/>
                <c:pt idx="0">
                  <c:v>4</c:v>
                </c:pt>
                <c:pt idx="1">
                  <c:v>0</c:v>
                </c:pt>
                <c:pt idx="2">
                  <c:v>2</c:v>
                </c:pt>
                <c:pt idx="3">
                  <c:v>1</c:v>
                </c:pt>
                <c:pt idx="4">
                  <c:v>2</c:v>
                </c:pt>
                <c:pt idx="5">
                  <c:v>2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2</c:v>
                </c:pt>
                <c:pt idx="10">
                  <c:v>1</c:v>
                </c:pt>
                <c:pt idx="11">
                  <c:v>4</c:v>
                </c:pt>
                <c:pt idx="12">
                  <c:v>4</c:v>
                </c:pt>
                <c:pt idx="13">
                  <c:v>2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0</c:v>
                </c:pt>
                <c:pt idx="18">
                  <c:v>1</c:v>
                </c:pt>
                <c:pt idx="19">
                  <c:v>3</c:v>
                </c:pt>
                <c:pt idx="20">
                  <c:v>2</c:v>
                </c:pt>
                <c:pt idx="21">
                  <c:v>4</c:v>
                </c:pt>
                <c:pt idx="22">
                  <c:v>3</c:v>
                </c:pt>
                <c:pt idx="23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552-41EE-A325-90F48562B198}"/>
            </c:ext>
          </c:extLst>
        </c:ser>
        <c:ser>
          <c:idx val="4"/>
          <c:order val="2"/>
          <c:tx>
            <c:strRef>
              <c:f>Alter!$A$5</c:f>
              <c:strCache>
                <c:ptCount val="1"/>
                <c:pt idx="0">
                  <c:v>A10_14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multiLvlStrRef>
              <c:f>Alter!$B$1:$Y$2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Alter!$B$5:$Y$5</c:f>
              <c:numCache>
                <c:formatCode>General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2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2</c:v>
                </c:pt>
                <c:pt idx="11">
                  <c:v>1</c:v>
                </c:pt>
                <c:pt idx="12">
                  <c:v>0</c:v>
                </c:pt>
                <c:pt idx="13">
                  <c:v>0</c:v>
                </c:pt>
                <c:pt idx="14">
                  <c:v>1</c:v>
                </c:pt>
                <c:pt idx="15">
                  <c:v>0</c:v>
                </c:pt>
                <c:pt idx="16">
                  <c:v>1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1</c:v>
                </c:pt>
                <c:pt idx="21">
                  <c:v>0</c:v>
                </c:pt>
                <c:pt idx="22">
                  <c:v>1</c:v>
                </c:pt>
                <c:pt idx="23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552-41EE-A325-90F48562B198}"/>
            </c:ext>
          </c:extLst>
        </c:ser>
        <c:ser>
          <c:idx val="5"/>
          <c:order val="3"/>
          <c:tx>
            <c:strRef>
              <c:f>Alter!$A$6</c:f>
              <c:strCache>
                <c:ptCount val="1"/>
                <c:pt idx="0">
                  <c:v>A15_19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multiLvlStrRef>
              <c:f>Alter!$B$1:$Y$2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Alter!$B$6:$Y$6</c:f>
              <c:numCache>
                <c:formatCode>General</c:formatCode>
                <c:ptCount val="24"/>
                <c:pt idx="0">
                  <c:v>5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3</c:v>
                </c:pt>
                <c:pt idx="5">
                  <c:v>0</c:v>
                </c:pt>
                <c:pt idx="6">
                  <c:v>1</c:v>
                </c:pt>
                <c:pt idx="7">
                  <c:v>2</c:v>
                </c:pt>
                <c:pt idx="8">
                  <c:v>1</c:v>
                </c:pt>
                <c:pt idx="9">
                  <c:v>2</c:v>
                </c:pt>
                <c:pt idx="10">
                  <c:v>0</c:v>
                </c:pt>
                <c:pt idx="11">
                  <c:v>1</c:v>
                </c:pt>
                <c:pt idx="12">
                  <c:v>5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2</c:v>
                </c:pt>
                <c:pt idx="20">
                  <c:v>0</c:v>
                </c:pt>
                <c:pt idx="21">
                  <c:v>1</c:v>
                </c:pt>
                <c:pt idx="22">
                  <c:v>2</c:v>
                </c:pt>
                <c:pt idx="23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552-41EE-A325-90F48562B198}"/>
            </c:ext>
          </c:extLst>
        </c:ser>
        <c:ser>
          <c:idx val="6"/>
          <c:order val="4"/>
          <c:tx>
            <c:strRef>
              <c:f>Alter!$A$7</c:f>
              <c:strCache>
                <c:ptCount val="1"/>
                <c:pt idx="0">
                  <c:v>A20_24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Alter!$B$1:$Y$2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Alter!$B$7:$Y$7</c:f>
              <c:numCache>
                <c:formatCode>General</c:formatCode>
                <c:ptCount val="24"/>
                <c:pt idx="0">
                  <c:v>5</c:v>
                </c:pt>
                <c:pt idx="1">
                  <c:v>2</c:v>
                </c:pt>
                <c:pt idx="2">
                  <c:v>0</c:v>
                </c:pt>
                <c:pt idx="3">
                  <c:v>1</c:v>
                </c:pt>
                <c:pt idx="4">
                  <c:v>1</c:v>
                </c:pt>
                <c:pt idx="5">
                  <c:v>2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3</c:v>
                </c:pt>
                <c:pt idx="10">
                  <c:v>3</c:v>
                </c:pt>
                <c:pt idx="11">
                  <c:v>2</c:v>
                </c:pt>
                <c:pt idx="12">
                  <c:v>3</c:v>
                </c:pt>
                <c:pt idx="13">
                  <c:v>2</c:v>
                </c:pt>
                <c:pt idx="14">
                  <c:v>0</c:v>
                </c:pt>
                <c:pt idx="15">
                  <c:v>0</c:v>
                </c:pt>
                <c:pt idx="16">
                  <c:v>1</c:v>
                </c:pt>
                <c:pt idx="17">
                  <c:v>0</c:v>
                </c:pt>
                <c:pt idx="18">
                  <c:v>1</c:v>
                </c:pt>
                <c:pt idx="19">
                  <c:v>4</c:v>
                </c:pt>
                <c:pt idx="20">
                  <c:v>0</c:v>
                </c:pt>
                <c:pt idx="21">
                  <c:v>9</c:v>
                </c:pt>
                <c:pt idx="22">
                  <c:v>2</c:v>
                </c:pt>
                <c:pt idx="23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552-41EE-A325-90F48562B198}"/>
            </c:ext>
          </c:extLst>
        </c:ser>
        <c:ser>
          <c:idx val="7"/>
          <c:order val="5"/>
          <c:tx>
            <c:strRef>
              <c:f>Alter!$A$8</c:f>
              <c:strCache>
                <c:ptCount val="1"/>
                <c:pt idx="0">
                  <c:v>A25_29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Alter!$B$1:$Y$2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Alter!$B$8:$Y$8</c:f>
              <c:numCache>
                <c:formatCode>General</c:formatCode>
                <c:ptCount val="24"/>
                <c:pt idx="0">
                  <c:v>0</c:v>
                </c:pt>
                <c:pt idx="1">
                  <c:v>3</c:v>
                </c:pt>
                <c:pt idx="2">
                  <c:v>1</c:v>
                </c:pt>
                <c:pt idx="3">
                  <c:v>5</c:v>
                </c:pt>
                <c:pt idx="4">
                  <c:v>4</c:v>
                </c:pt>
                <c:pt idx="5">
                  <c:v>1</c:v>
                </c:pt>
                <c:pt idx="6">
                  <c:v>1</c:v>
                </c:pt>
                <c:pt idx="7">
                  <c:v>0</c:v>
                </c:pt>
                <c:pt idx="8">
                  <c:v>2</c:v>
                </c:pt>
                <c:pt idx="9">
                  <c:v>4</c:v>
                </c:pt>
                <c:pt idx="10">
                  <c:v>2</c:v>
                </c:pt>
                <c:pt idx="11">
                  <c:v>1</c:v>
                </c:pt>
                <c:pt idx="12">
                  <c:v>2</c:v>
                </c:pt>
                <c:pt idx="13">
                  <c:v>0</c:v>
                </c:pt>
                <c:pt idx="14">
                  <c:v>0</c:v>
                </c:pt>
                <c:pt idx="15">
                  <c:v>1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3</c:v>
                </c:pt>
                <c:pt idx="20">
                  <c:v>0</c:v>
                </c:pt>
                <c:pt idx="21">
                  <c:v>3</c:v>
                </c:pt>
                <c:pt idx="22">
                  <c:v>2</c:v>
                </c:pt>
                <c:pt idx="23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552-41EE-A325-90F48562B198}"/>
            </c:ext>
          </c:extLst>
        </c:ser>
        <c:ser>
          <c:idx val="8"/>
          <c:order val="6"/>
          <c:tx>
            <c:strRef>
              <c:f>Alter!$A$9</c:f>
              <c:strCache>
                <c:ptCount val="1"/>
                <c:pt idx="0">
                  <c:v>A30_39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Alter!$B$1:$Y$2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Alter!$B$9:$Y$9</c:f>
              <c:numCache>
                <c:formatCode>General</c:formatCode>
                <c:ptCount val="24"/>
                <c:pt idx="0">
                  <c:v>8</c:v>
                </c:pt>
                <c:pt idx="1">
                  <c:v>6</c:v>
                </c:pt>
                <c:pt idx="2">
                  <c:v>5</c:v>
                </c:pt>
                <c:pt idx="3">
                  <c:v>4</c:v>
                </c:pt>
                <c:pt idx="4">
                  <c:v>7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6</c:v>
                </c:pt>
                <c:pt idx="9">
                  <c:v>8</c:v>
                </c:pt>
                <c:pt idx="10">
                  <c:v>5</c:v>
                </c:pt>
                <c:pt idx="11">
                  <c:v>9</c:v>
                </c:pt>
                <c:pt idx="12">
                  <c:v>9</c:v>
                </c:pt>
                <c:pt idx="13">
                  <c:v>2</c:v>
                </c:pt>
                <c:pt idx="14">
                  <c:v>2</c:v>
                </c:pt>
                <c:pt idx="15">
                  <c:v>6</c:v>
                </c:pt>
                <c:pt idx="16">
                  <c:v>4</c:v>
                </c:pt>
                <c:pt idx="17">
                  <c:v>2</c:v>
                </c:pt>
                <c:pt idx="18">
                  <c:v>1</c:v>
                </c:pt>
                <c:pt idx="19">
                  <c:v>6</c:v>
                </c:pt>
                <c:pt idx="20">
                  <c:v>6</c:v>
                </c:pt>
                <c:pt idx="21">
                  <c:v>9</c:v>
                </c:pt>
                <c:pt idx="22">
                  <c:v>6</c:v>
                </c:pt>
                <c:pt idx="23">
                  <c:v>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4552-41EE-A325-90F48562B198}"/>
            </c:ext>
          </c:extLst>
        </c:ser>
        <c:ser>
          <c:idx val="9"/>
          <c:order val="7"/>
          <c:tx>
            <c:strRef>
              <c:f>Alter!$A$10</c:f>
              <c:strCache>
                <c:ptCount val="1"/>
                <c:pt idx="0">
                  <c:v>A40_49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Alter!$B$1:$Y$2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Alter!$B$10:$Y$10</c:f>
              <c:numCache>
                <c:formatCode>General</c:formatCode>
                <c:ptCount val="24"/>
                <c:pt idx="0">
                  <c:v>7</c:v>
                </c:pt>
                <c:pt idx="1">
                  <c:v>11</c:v>
                </c:pt>
                <c:pt idx="2">
                  <c:v>5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6</c:v>
                </c:pt>
                <c:pt idx="7">
                  <c:v>4</c:v>
                </c:pt>
                <c:pt idx="8">
                  <c:v>6</c:v>
                </c:pt>
                <c:pt idx="9">
                  <c:v>7</c:v>
                </c:pt>
                <c:pt idx="10">
                  <c:v>5</c:v>
                </c:pt>
                <c:pt idx="11">
                  <c:v>9</c:v>
                </c:pt>
                <c:pt idx="12">
                  <c:v>11</c:v>
                </c:pt>
                <c:pt idx="13">
                  <c:v>5</c:v>
                </c:pt>
                <c:pt idx="14">
                  <c:v>2</c:v>
                </c:pt>
                <c:pt idx="15">
                  <c:v>5</c:v>
                </c:pt>
                <c:pt idx="16">
                  <c:v>1</c:v>
                </c:pt>
                <c:pt idx="17">
                  <c:v>2</c:v>
                </c:pt>
                <c:pt idx="18">
                  <c:v>3</c:v>
                </c:pt>
                <c:pt idx="19">
                  <c:v>13</c:v>
                </c:pt>
                <c:pt idx="20">
                  <c:v>9</c:v>
                </c:pt>
                <c:pt idx="21">
                  <c:v>11</c:v>
                </c:pt>
                <c:pt idx="22">
                  <c:v>11</c:v>
                </c:pt>
                <c:pt idx="23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4552-41EE-A325-90F48562B198}"/>
            </c:ext>
          </c:extLst>
        </c:ser>
        <c:ser>
          <c:idx val="10"/>
          <c:order val="8"/>
          <c:tx>
            <c:strRef>
              <c:f>Alter!$A$11</c:f>
              <c:strCache>
                <c:ptCount val="1"/>
                <c:pt idx="0">
                  <c:v>A50_59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Alter!$B$1:$Y$2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Alter!$B$11:$Y$11</c:f>
              <c:numCache>
                <c:formatCode>General</c:formatCode>
                <c:ptCount val="24"/>
                <c:pt idx="0">
                  <c:v>21</c:v>
                </c:pt>
                <c:pt idx="1">
                  <c:v>16</c:v>
                </c:pt>
                <c:pt idx="2">
                  <c:v>9</c:v>
                </c:pt>
                <c:pt idx="3">
                  <c:v>11</c:v>
                </c:pt>
                <c:pt idx="4">
                  <c:v>24</c:v>
                </c:pt>
                <c:pt idx="5">
                  <c:v>19</c:v>
                </c:pt>
                <c:pt idx="6">
                  <c:v>11</c:v>
                </c:pt>
                <c:pt idx="7">
                  <c:v>27</c:v>
                </c:pt>
                <c:pt idx="8">
                  <c:v>33</c:v>
                </c:pt>
                <c:pt idx="9">
                  <c:v>21</c:v>
                </c:pt>
                <c:pt idx="10">
                  <c:v>15</c:v>
                </c:pt>
                <c:pt idx="11">
                  <c:v>19</c:v>
                </c:pt>
                <c:pt idx="12">
                  <c:v>20</c:v>
                </c:pt>
                <c:pt idx="13">
                  <c:v>3</c:v>
                </c:pt>
                <c:pt idx="14">
                  <c:v>5</c:v>
                </c:pt>
                <c:pt idx="15">
                  <c:v>9</c:v>
                </c:pt>
                <c:pt idx="16">
                  <c:v>3</c:v>
                </c:pt>
                <c:pt idx="17">
                  <c:v>10</c:v>
                </c:pt>
                <c:pt idx="18">
                  <c:v>9</c:v>
                </c:pt>
                <c:pt idx="19">
                  <c:v>13</c:v>
                </c:pt>
                <c:pt idx="20">
                  <c:v>15</c:v>
                </c:pt>
                <c:pt idx="21">
                  <c:v>19</c:v>
                </c:pt>
                <c:pt idx="22">
                  <c:v>9</c:v>
                </c:pt>
                <c:pt idx="23">
                  <c:v>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4552-41EE-A325-90F48562B198}"/>
            </c:ext>
          </c:extLst>
        </c:ser>
        <c:ser>
          <c:idx val="11"/>
          <c:order val="9"/>
          <c:tx>
            <c:strRef>
              <c:f>Alter!$A$12</c:f>
              <c:strCache>
                <c:ptCount val="1"/>
                <c:pt idx="0">
                  <c:v>A60_69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Alter!$B$1:$Y$2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Alter!$B$12:$Y$12</c:f>
              <c:numCache>
                <c:formatCode>General</c:formatCode>
                <c:ptCount val="24"/>
                <c:pt idx="0">
                  <c:v>39</c:v>
                </c:pt>
                <c:pt idx="1">
                  <c:v>31</c:v>
                </c:pt>
                <c:pt idx="2">
                  <c:v>19</c:v>
                </c:pt>
                <c:pt idx="3">
                  <c:v>33</c:v>
                </c:pt>
                <c:pt idx="4">
                  <c:v>36</c:v>
                </c:pt>
                <c:pt idx="5">
                  <c:v>34</c:v>
                </c:pt>
                <c:pt idx="6">
                  <c:v>20</c:v>
                </c:pt>
                <c:pt idx="7">
                  <c:v>34</c:v>
                </c:pt>
                <c:pt idx="8">
                  <c:v>55</c:v>
                </c:pt>
                <c:pt idx="9">
                  <c:v>52</c:v>
                </c:pt>
                <c:pt idx="10">
                  <c:v>32</c:v>
                </c:pt>
                <c:pt idx="11">
                  <c:v>41</c:v>
                </c:pt>
                <c:pt idx="12">
                  <c:v>58</c:v>
                </c:pt>
                <c:pt idx="13">
                  <c:v>7</c:v>
                </c:pt>
                <c:pt idx="14">
                  <c:v>14</c:v>
                </c:pt>
                <c:pt idx="15">
                  <c:v>5</c:v>
                </c:pt>
                <c:pt idx="16">
                  <c:v>8</c:v>
                </c:pt>
                <c:pt idx="17">
                  <c:v>14</c:v>
                </c:pt>
                <c:pt idx="18">
                  <c:v>17</c:v>
                </c:pt>
                <c:pt idx="19">
                  <c:v>31</c:v>
                </c:pt>
                <c:pt idx="20">
                  <c:v>22</c:v>
                </c:pt>
                <c:pt idx="21">
                  <c:v>32</c:v>
                </c:pt>
                <c:pt idx="22">
                  <c:v>38</c:v>
                </c:pt>
                <c:pt idx="23">
                  <c:v>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4552-41EE-A325-90F48562B198}"/>
            </c:ext>
          </c:extLst>
        </c:ser>
        <c:ser>
          <c:idx val="12"/>
          <c:order val="10"/>
          <c:tx>
            <c:strRef>
              <c:f>Alter!$A$13</c:f>
              <c:strCache>
                <c:ptCount val="1"/>
                <c:pt idx="0">
                  <c:v>A70_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Alter!$B$1:$Y$2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Alter!$B$13:$Y$13</c:f>
              <c:numCache>
                <c:formatCode>General</c:formatCode>
                <c:ptCount val="24"/>
                <c:pt idx="0">
                  <c:v>168</c:v>
                </c:pt>
                <c:pt idx="1">
                  <c:v>106</c:v>
                </c:pt>
                <c:pt idx="2">
                  <c:v>90</c:v>
                </c:pt>
                <c:pt idx="3">
                  <c:v>137</c:v>
                </c:pt>
                <c:pt idx="4">
                  <c:v>219</c:v>
                </c:pt>
                <c:pt idx="5">
                  <c:v>131</c:v>
                </c:pt>
                <c:pt idx="6">
                  <c:v>54</c:v>
                </c:pt>
                <c:pt idx="7">
                  <c:v>119</c:v>
                </c:pt>
                <c:pt idx="8">
                  <c:v>180</c:v>
                </c:pt>
                <c:pt idx="9">
                  <c:v>155</c:v>
                </c:pt>
                <c:pt idx="10">
                  <c:v>66</c:v>
                </c:pt>
                <c:pt idx="11">
                  <c:v>165</c:v>
                </c:pt>
                <c:pt idx="12">
                  <c:v>196</c:v>
                </c:pt>
                <c:pt idx="13">
                  <c:v>42</c:v>
                </c:pt>
                <c:pt idx="14">
                  <c:v>30</c:v>
                </c:pt>
                <c:pt idx="15">
                  <c:v>23</c:v>
                </c:pt>
                <c:pt idx="16">
                  <c:v>22</c:v>
                </c:pt>
                <c:pt idx="17">
                  <c:v>25</c:v>
                </c:pt>
                <c:pt idx="18">
                  <c:v>35</c:v>
                </c:pt>
                <c:pt idx="19">
                  <c:v>81</c:v>
                </c:pt>
                <c:pt idx="20">
                  <c:v>85</c:v>
                </c:pt>
                <c:pt idx="21">
                  <c:v>82</c:v>
                </c:pt>
                <c:pt idx="22">
                  <c:v>108</c:v>
                </c:pt>
                <c:pt idx="23">
                  <c:v>222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4552-41EE-A325-90F48562B1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60713920"/>
        <c:axId val="660712608"/>
      </c:lineChart>
      <c:catAx>
        <c:axId val="660713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60712608"/>
        <c:crosses val="autoZero"/>
        <c:auto val="1"/>
        <c:lblAlgn val="ctr"/>
        <c:lblOffset val="100"/>
        <c:noMultiLvlLbl val="0"/>
      </c:catAx>
      <c:valAx>
        <c:axId val="66071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Anzahl Fälle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60713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SurvNet: Anzahl übermittelter invasiver Meningokokken nach Alter 2017-2022 (n=1190)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Alter!$A$17</c:f>
              <c:strCache>
                <c:ptCount val="1"/>
                <c:pt idx="0">
                  <c:v>A00_04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multiLvlStrRef>
              <c:f>Alter!$B$15:$Y$16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Alter!$B$17:$Y$17</c:f>
              <c:numCache>
                <c:formatCode>General</c:formatCode>
                <c:ptCount val="24"/>
                <c:pt idx="0">
                  <c:v>25</c:v>
                </c:pt>
                <c:pt idx="1">
                  <c:v>17</c:v>
                </c:pt>
                <c:pt idx="2">
                  <c:v>10</c:v>
                </c:pt>
                <c:pt idx="3">
                  <c:v>25</c:v>
                </c:pt>
                <c:pt idx="4">
                  <c:v>30</c:v>
                </c:pt>
                <c:pt idx="5">
                  <c:v>14</c:v>
                </c:pt>
                <c:pt idx="6">
                  <c:v>8</c:v>
                </c:pt>
                <c:pt idx="7">
                  <c:v>18</c:v>
                </c:pt>
                <c:pt idx="8">
                  <c:v>27</c:v>
                </c:pt>
                <c:pt idx="9">
                  <c:v>15</c:v>
                </c:pt>
                <c:pt idx="10">
                  <c:v>7</c:v>
                </c:pt>
                <c:pt idx="11">
                  <c:v>12</c:v>
                </c:pt>
                <c:pt idx="12">
                  <c:v>29</c:v>
                </c:pt>
                <c:pt idx="13">
                  <c:v>8</c:v>
                </c:pt>
                <c:pt idx="14">
                  <c:v>3</c:v>
                </c:pt>
                <c:pt idx="15">
                  <c:v>5</c:v>
                </c:pt>
                <c:pt idx="16">
                  <c:v>5</c:v>
                </c:pt>
                <c:pt idx="17">
                  <c:v>4</c:v>
                </c:pt>
                <c:pt idx="18">
                  <c:v>8</c:v>
                </c:pt>
                <c:pt idx="19">
                  <c:v>9</c:v>
                </c:pt>
                <c:pt idx="20">
                  <c:v>4</c:v>
                </c:pt>
                <c:pt idx="21">
                  <c:v>10</c:v>
                </c:pt>
                <c:pt idx="22">
                  <c:v>7</c:v>
                </c:pt>
                <c:pt idx="23">
                  <c:v>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5F0-4DEC-8919-6EB6DA3E12FC}"/>
            </c:ext>
          </c:extLst>
        </c:ser>
        <c:ser>
          <c:idx val="3"/>
          <c:order val="1"/>
          <c:tx>
            <c:strRef>
              <c:f>Alter!$A$18</c:f>
              <c:strCache>
                <c:ptCount val="1"/>
                <c:pt idx="0">
                  <c:v>A05_09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multiLvlStrRef>
              <c:f>Alter!$B$15:$Y$16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Alter!$B$18:$Y$18</c:f>
              <c:numCache>
                <c:formatCode>General</c:formatCode>
                <c:ptCount val="24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1</c:v>
                </c:pt>
                <c:pt idx="7">
                  <c:v>1</c:v>
                </c:pt>
                <c:pt idx="8">
                  <c:v>4</c:v>
                </c:pt>
                <c:pt idx="9">
                  <c:v>1</c:v>
                </c:pt>
                <c:pt idx="10">
                  <c:v>2</c:v>
                </c:pt>
                <c:pt idx="11">
                  <c:v>2</c:v>
                </c:pt>
                <c:pt idx="12">
                  <c:v>6</c:v>
                </c:pt>
                <c:pt idx="13">
                  <c:v>0</c:v>
                </c:pt>
                <c:pt idx="14">
                  <c:v>1</c:v>
                </c:pt>
                <c:pt idx="15">
                  <c:v>0</c:v>
                </c:pt>
                <c:pt idx="16">
                  <c:v>1</c:v>
                </c:pt>
                <c:pt idx="17">
                  <c:v>0</c:v>
                </c:pt>
                <c:pt idx="18">
                  <c:v>1</c:v>
                </c:pt>
                <c:pt idx="19">
                  <c:v>0</c:v>
                </c:pt>
                <c:pt idx="20">
                  <c:v>2</c:v>
                </c:pt>
                <c:pt idx="21">
                  <c:v>0</c:v>
                </c:pt>
                <c:pt idx="22">
                  <c:v>0</c:v>
                </c:pt>
                <c:pt idx="23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5F0-4DEC-8919-6EB6DA3E12FC}"/>
            </c:ext>
          </c:extLst>
        </c:ser>
        <c:ser>
          <c:idx val="4"/>
          <c:order val="2"/>
          <c:tx>
            <c:strRef>
              <c:f>Alter!$A$19</c:f>
              <c:strCache>
                <c:ptCount val="1"/>
                <c:pt idx="0">
                  <c:v>A10_14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multiLvlStrRef>
              <c:f>Alter!$B$15:$Y$16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Alter!$B$19:$Y$19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3</c:v>
                </c:pt>
                <c:pt idx="5">
                  <c:v>2</c:v>
                </c:pt>
                <c:pt idx="6">
                  <c:v>3</c:v>
                </c:pt>
                <c:pt idx="7">
                  <c:v>1</c:v>
                </c:pt>
                <c:pt idx="8">
                  <c:v>3</c:v>
                </c:pt>
                <c:pt idx="9">
                  <c:v>2</c:v>
                </c:pt>
                <c:pt idx="10">
                  <c:v>1</c:v>
                </c:pt>
                <c:pt idx="11">
                  <c:v>0</c:v>
                </c:pt>
                <c:pt idx="12">
                  <c:v>3</c:v>
                </c:pt>
                <c:pt idx="13">
                  <c:v>1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1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1</c:v>
                </c:pt>
                <c:pt idx="23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5F0-4DEC-8919-6EB6DA3E12FC}"/>
            </c:ext>
          </c:extLst>
        </c:ser>
        <c:ser>
          <c:idx val="5"/>
          <c:order val="3"/>
          <c:tx>
            <c:strRef>
              <c:f>Alter!$A$20</c:f>
              <c:strCache>
                <c:ptCount val="1"/>
                <c:pt idx="0">
                  <c:v>A15_19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multiLvlStrRef>
              <c:f>Alter!$B$15:$Y$16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Alter!$B$20:$Y$20</c:f>
              <c:numCache>
                <c:formatCode>General</c:formatCode>
                <c:ptCount val="24"/>
                <c:pt idx="0">
                  <c:v>9</c:v>
                </c:pt>
                <c:pt idx="1">
                  <c:v>11</c:v>
                </c:pt>
                <c:pt idx="2">
                  <c:v>5</c:v>
                </c:pt>
                <c:pt idx="3">
                  <c:v>6</c:v>
                </c:pt>
                <c:pt idx="4">
                  <c:v>16</c:v>
                </c:pt>
                <c:pt idx="5">
                  <c:v>9</c:v>
                </c:pt>
                <c:pt idx="6">
                  <c:v>5</c:v>
                </c:pt>
                <c:pt idx="7">
                  <c:v>5</c:v>
                </c:pt>
                <c:pt idx="8">
                  <c:v>8</c:v>
                </c:pt>
                <c:pt idx="9">
                  <c:v>4</c:v>
                </c:pt>
                <c:pt idx="10">
                  <c:v>4</c:v>
                </c:pt>
                <c:pt idx="11">
                  <c:v>4</c:v>
                </c:pt>
                <c:pt idx="12">
                  <c:v>10</c:v>
                </c:pt>
                <c:pt idx="13">
                  <c:v>0</c:v>
                </c:pt>
                <c:pt idx="14">
                  <c:v>0</c:v>
                </c:pt>
                <c:pt idx="15">
                  <c:v>1</c:v>
                </c:pt>
                <c:pt idx="16">
                  <c:v>0</c:v>
                </c:pt>
                <c:pt idx="17">
                  <c:v>1</c:v>
                </c:pt>
                <c:pt idx="18">
                  <c:v>0</c:v>
                </c:pt>
                <c:pt idx="19">
                  <c:v>2</c:v>
                </c:pt>
                <c:pt idx="20">
                  <c:v>1</c:v>
                </c:pt>
                <c:pt idx="21">
                  <c:v>1</c:v>
                </c:pt>
                <c:pt idx="22">
                  <c:v>7</c:v>
                </c:pt>
                <c:pt idx="23">
                  <c:v>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5F0-4DEC-8919-6EB6DA3E12FC}"/>
            </c:ext>
          </c:extLst>
        </c:ser>
        <c:ser>
          <c:idx val="6"/>
          <c:order val="4"/>
          <c:tx>
            <c:strRef>
              <c:f>Alter!$A$21</c:f>
              <c:strCache>
                <c:ptCount val="1"/>
                <c:pt idx="0">
                  <c:v>A20_24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Alter!$B$15:$Y$16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Alter!$B$21:$Y$21</c:f>
              <c:numCache>
                <c:formatCode>General</c:formatCode>
                <c:ptCount val="24"/>
                <c:pt idx="0">
                  <c:v>13</c:v>
                </c:pt>
                <c:pt idx="1">
                  <c:v>5</c:v>
                </c:pt>
                <c:pt idx="2">
                  <c:v>2</c:v>
                </c:pt>
                <c:pt idx="3">
                  <c:v>6</c:v>
                </c:pt>
                <c:pt idx="4">
                  <c:v>10</c:v>
                </c:pt>
                <c:pt idx="5">
                  <c:v>6</c:v>
                </c:pt>
                <c:pt idx="6">
                  <c:v>6</c:v>
                </c:pt>
                <c:pt idx="7">
                  <c:v>5</c:v>
                </c:pt>
                <c:pt idx="8">
                  <c:v>11</c:v>
                </c:pt>
                <c:pt idx="9">
                  <c:v>8</c:v>
                </c:pt>
                <c:pt idx="10">
                  <c:v>4</c:v>
                </c:pt>
                <c:pt idx="11">
                  <c:v>5</c:v>
                </c:pt>
                <c:pt idx="12">
                  <c:v>5</c:v>
                </c:pt>
                <c:pt idx="13">
                  <c:v>4</c:v>
                </c:pt>
                <c:pt idx="14">
                  <c:v>4</c:v>
                </c:pt>
                <c:pt idx="15">
                  <c:v>0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3</c:v>
                </c:pt>
                <c:pt idx="20">
                  <c:v>2</c:v>
                </c:pt>
                <c:pt idx="21">
                  <c:v>2</c:v>
                </c:pt>
                <c:pt idx="22">
                  <c:v>2</c:v>
                </c:pt>
                <c:pt idx="23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5F0-4DEC-8919-6EB6DA3E12FC}"/>
            </c:ext>
          </c:extLst>
        </c:ser>
        <c:ser>
          <c:idx val="7"/>
          <c:order val="5"/>
          <c:tx>
            <c:strRef>
              <c:f>Alter!$A$22</c:f>
              <c:strCache>
                <c:ptCount val="1"/>
                <c:pt idx="0">
                  <c:v>A25_29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Alter!$B$15:$Y$16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Alter!$B$22:$Y$22</c:f>
              <c:numCache>
                <c:formatCode>General</c:formatCode>
                <c:ptCount val="24"/>
                <c:pt idx="0">
                  <c:v>2</c:v>
                </c:pt>
                <c:pt idx="1">
                  <c:v>1</c:v>
                </c:pt>
                <c:pt idx="2">
                  <c:v>4</c:v>
                </c:pt>
                <c:pt idx="3">
                  <c:v>5</c:v>
                </c:pt>
                <c:pt idx="4">
                  <c:v>1</c:v>
                </c:pt>
                <c:pt idx="5">
                  <c:v>6</c:v>
                </c:pt>
                <c:pt idx="6">
                  <c:v>3</c:v>
                </c:pt>
                <c:pt idx="7">
                  <c:v>3</c:v>
                </c:pt>
                <c:pt idx="8">
                  <c:v>8</c:v>
                </c:pt>
                <c:pt idx="9">
                  <c:v>1</c:v>
                </c:pt>
                <c:pt idx="10">
                  <c:v>5</c:v>
                </c:pt>
                <c:pt idx="11">
                  <c:v>2</c:v>
                </c:pt>
                <c:pt idx="12">
                  <c:v>3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</c:v>
                </c:pt>
                <c:pt idx="17">
                  <c:v>2</c:v>
                </c:pt>
                <c:pt idx="18">
                  <c:v>0</c:v>
                </c:pt>
                <c:pt idx="19">
                  <c:v>0</c:v>
                </c:pt>
                <c:pt idx="20">
                  <c:v>2</c:v>
                </c:pt>
                <c:pt idx="21">
                  <c:v>2</c:v>
                </c:pt>
                <c:pt idx="22">
                  <c:v>2</c:v>
                </c:pt>
                <c:pt idx="23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5F0-4DEC-8919-6EB6DA3E12FC}"/>
            </c:ext>
          </c:extLst>
        </c:ser>
        <c:ser>
          <c:idx val="8"/>
          <c:order val="6"/>
          <c:tx>
            <c:strRef>
              <c:f>Alter!$A$23</c:f>
              <c:strCache>
                <c:ptCount val="1"/>
                <c:pt idx="0">
                  <c:v>A30_39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Alter!$B$15:$Y$16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Alter!$B$23:$Y$23</c:f>
              <c:numCache>
                <c:formatCode>General</c:formatCode>
                <c:ptCount val="24"/>
                <c:pt idx="0">
                  <c:v>5</c:v>
                </c:pt>
                <c:pt idx="1">
                  <c:v>4</c:v>
                </c:pt>
                <c:pt idx="2">
                  <c:v>2</c:v>
                </c:pt>
                <c:pt idx="3">
                  <c:v>2</c:v>
                </c:pt>
                <c:pt idx="4">
                  <c:v>8</c:v>
                </c:pt>
                <c:pt idx="5">
                  <c:v>2</c:v>
                </c:pt>
                <c:pt idx="6">
                  <c:v>5</c:v>
                </c:pt>
                <c:pt idx="7">
                  <c:v>4</c:v>
                </c:pt>
                <c:pt idx="8">
                  <c:v>2</c:v>
                </c:pt>
                <c:pt idx="9">
                  <c:v>2</c:v>
                </c:pt>
                <c:pt idx="10">
                  <c:v>3</c:v>
                </c:pt>
                <c:pt idx="11">
                  <c:v>4</c:v>
                </c:pt>
                <c:pt idx="12">
                  <c:v>2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2</c:v>
                </c:pt>
                <c:pt idx="17">
                  <c:v>1</c:v>
                </c:pt>
                <c:pt idx="18">
                  <c:v>1</c:v>
                </c:pt>
                <c:pt idx="19">
                  <c:v>3</c:v>
                </c:pt>
                <c:pt idx="20">
                  <c:v>3</c:v>
                </c:pt>
                <c:pt idx="21">
                  <c:v>1</c:v>
                </c:pt>
                <c:pt idx="22">
                  <c:v>1</c:v>
                </c:pt>
                <c:pt idx="23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95F0-4DEC-8919-6EB6DA3E12FC}"/>
            </c:ext>
          </c:extLst>
        </c:ser>
        <c:ser>
          <c:idx val="9"/>
          <c:order val="7"/>
          <c:tx>
            <c:strRef>
              <c:f>Alter!$A$24</c:f>
              <c:strCache>
                <c:ptCount val="1"/>
                <c:pt idx="0">
                  <c:v>A40_49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Alter!$B$15:$Y$16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Alter!$B$24:$Y$24</c:f>
              <c:numCache>
                <c:formatCode>General</c:formatCode>
                <c:ptCount val="24"/>
                <c:pt idx="0">
                  <c:v>3</c:v>
                </c:pt>
                <c:pt idx="1">
                  <c:v>6</c:v>
                </c:pt>
                <c:pt idx="2">
                  <c:v>3</c:v>
                </c:pt>
                <c:pt idx="3">
                  <c:v>7</c:v>
                </c:pt>
                <c:pt idx="4">
                  <c:v>8</c:v>
                </c:pt>
                <c:pt idx="5">
                  <c:v>3</c:v>
                </c:pt>
                <c:pt idx="6">
                  <c:v>3</c:v>
                </c:pt>
                <c:pt idx="7">
                  <c:v>1</c:v>
                </c:pt>
                <c:pt idx="8">
                  <c:v>2</c:v>
                </c:pt>
                <c:pt idx="9">
                  <c:v>3</c:v>
                </c:pt>
                <c:pt idx="10">
                  <c:v>2</c:v>
                </c:pt>
                <c:pt idx="11">
                  <c:v>1</c:v>
                </c:pt>
                <c:pt idx="12">
                  <c:v>5</c:v>
                </c:pt>
                <c:pt idx="13">
                  <c:v>0</c:v>
                </c:pt>
                <c:pt idx="14">
                  <c:v>2</c:v>
                </c:pt>
                <c:pt idx="15">
                  <c:v>0</c:v>
                </c:pt>
                <c:pt idx="16">
                  <c:v>0</c:v>
                </c:pt>
                <c:pt idx="17">
                  <c:v>1</c:v>
                </c:pt>
                <c:pt idx="18">
                  <c:v>2</c:v>
                </c:pt>
                <c:pt idx="19">
                  <c:v>1</c:v>
                </c:pt>
                <c:pt idx="20">
                  <c:v>0</c:v>
                </c:pt>
                <c:pt idx="21">
                  <c:v>3</c:v>
                </c:pt>
                <c:pt idx="22">
                  <c:v>3</c:v>
                </c:pt>
                <c:pt idx="23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95F0-4DEC-8919-6EB6DA3E12FC}"/>
            </c:ext>
          </c:extLst>
        </c:ser>
        <c:ser>
          <c:idx val="10"/>
          <c:order val="8"/>
          <c:tx>
            <c:strRef>
              <c:f>Alter!$A$25</c:f>
              <c:strCache>
                <c:ptCount val="1"/>
                <c:pt idx="0">
                  <c:v>A50_59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Alter!$B$15:$Y$16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Alter!$B$25:$Y$25</c:f>
              <c:numCache>
                <c:formatCode>General</c:formatCode>
                <c:ptCount val="24"/>
                <c:pt idx="0">
                  <c:v>10</c:v>
                </c:pt>
                <c:pt idx="1">
                  <c:v>5</c:v>
                </c:pt>
                <c:pt idx="2">
                  <c:v>2</c:v>
                </c:pt>
                <c:pt idx="3">
                  <c:v>7</c:v>
                </c:pt>
                <c:pt idx="4">
                  <c:v>12</c:v>
                </c:pt>
                <c:pt idx="5">
                  <c:v>7</c:v>
                </c:pt>
                <c:pt idx="6">
                  <c:v>3</c:v>
                </c:pt>
                <c:pt idx="7">
                  <c:v>6</c:v>
                </c:pt>
                <c:pt idx="8">
                  <c:v>13</c:v>
                </c:pt>
                <c:pt idx="9">
                  <c:v>7</c:v>
                </c:pt>
                <c:pt idx="10">
                  <c:v>5</c:v>
                </c:pt>
                <c:pt idx="11">
                  <c:v>6</c:v>
                </c:pt>
                <c:pt idx="12">
                  <c:v>11</c:v>
                </c:pt>
                <c:pt idx="13">
                  <c:v>1</c:v>
                </c:pt>
                <c:pt idx="14">
                  <c:v>2</c:v>
                </c:pt>
                <c:pt idx="15">
                  <c:v>4</c:v>
                </c:pt>
                <c:pt idx="16">
                  <c:v>3</c:v>
                </c:pt>
                <c:pt idx="17">
                  <c:v>1</c:v>
                </c:pt>
                <c:pt idx="18">
                  <c:v>1</c:v>
                </c:pt>
                <c:pt idx="19">
                  <c:v>0</c:v>
                </c:pt>
                <c:pt idx="20">
                  <c:v>3</c:v>
                </c:pt>
                <c:pt idx="21">
                  <c:v>2</c:v>
                </c:pt>
                <c:pt idx="22">
                  <c:v>3</c:v>
                </c:pt>
                <c:pt idx="23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95F0-4DEC-8919-6EB6DA3E12FC}"/>
            </c:ext>
          </c:extLst>
        </c:ser>
        <c:ser>
          <c:idx val="11"/>
          <c:order val="9"/>
          <c:tx>
            <c:strRef>
              <c:f>Alter!$A$26</c:f>
              <c:strCache>
                <c:ptCount val="1"/>
                <c:pt idx="0">
                  <c:v>A60_69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Alter!$B$15:$Y$16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Alter!$B$26:$Y$26</c:f>
              <c:numCache>
                <c:formatCode>General</c:formatCode>
                <c:ptCount val="24"/>
                <c:pt idx="0">
                  <c:v>4</c:v>
                </c:pt>
                <c:pt idx="1">
                  <c:v>3</c:v>
                </c:pt>
                <c:pt idx="2">
                  <c:v>4</c:v>
                </c:pt>
                <c:pt idx="3">
                  <c:v>8</c:v>
                </c:pt>
                <c:pt idx="4">
                  <c:v>6</c:v>
                </c:pt>
                <c:pt idx="5">
                  <c:v>5</c:v>
                </c:pt>
                <c:pt idx="6">
                  <c:v>4</c:v>
                </c:pt>
                <c:pt idx="7">
                  <c:v>5</c:v>
                </c:pt>
                <c:pt idx="8">
                  <c:v>9</c:v>
                </c:pt>
                <c:pt idx="9">
                  <c:v>5</c:v>
                </c:pt>
                <c:pt idx="10">
                  <c:v>3</c:v>
                </c:pt>
                <c:pt idx="11">
                  <c:v>4</c:v>
                </c:pt>
                <c:pt idx="12">
                  <c:v>7</c:v>
                </c:pt>
                <c:pt idx="13">
                  <c:v>3</c:v>
                </c:pt>
                <c:pt idx="14">
                  <c:v>0</c:v>
                </c:pt>
                <c:pt idx="15">
                  <c:v>0</c:v>
                </c:pt>
                <c:pt idx="16">
                  <c:v>1</c:v>
                </c:pt>
                <c:pt idx="17">
                  <c:v>1</c:v>
                </c:pt>
                <c:pt idx="18">
                  <c:v>0</c:v>
                </c:pt>
                <c:pt idx="19">
                  <c:v>2</c:v>
                </c:pt>
                <c:pt idx="20">
                  <c:v>1</c:v>
                </c:pt>
                <c:pt idx="21">
                  <c:v>2</c:v>
                </c:pt>
                <c:pt idx="22">
                  <c:v>3</c:v>
                </c:pt>
                <c:pt idx="2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95F0-4DEC-8919-6EB6DA3E12FC}"/>
            </c:ext>
          </c:extLst>
        </c:ser>
        <c:ser>
          <c:idx val="12"/>
          <c:order val="10"/>
          <c:tx>
            <c:strRef>
              <c:f>Alter!$A$27</c:f>
              <c:strCache>
                <c:ptCount val="1"/>
                <c:pt idx="0">
                  <c:v>A70_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Alter!$B$15:$Y$16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Alter!$B$27:$Y$27</c:f>
              <c:numCache>
                <c:formatCode>General</c:formatCode>
                <c:ptCount val="24"/>
                <c:pt idx="0">
                  <c:v>19</c:v>
                </c:pt>
                <c:pt idx="1">
                  <c:v>9</c:v>
                </c:pt>
                <c:pt idx="2">
                  <c:v>8</c:v>
                </c:pt>
                <c:pt idx="3">
                  <c:v>15</c:v>
                </c:pt>
                <c:pt idx="4">
                  <c:v>19</c:v>
                </c:pt>
                <c:pt idx="5">
                  <c:v>9</c:v>
                </c:pt>
                <c:pt idx="6">
                  <c:v>7</c:v>
                </c:pt>
                <c:pt idx="7">
                  <c:v>10</c:v>
                </c:pt>
                <c:pt idx="8">
                  <c:v>16</c:v>
                </c:pt>
                <c:pt idx="9">
                  <c:v>9</c:v>
                </c:pt>
                <c:pt idx="10">
                  <c:v>7</c:v>
                </c:pt>
                <c:pt idx="11">
                  <c:v>15</c:v>
                </c:pt>
                <c:pt idx="12">
                  <c:v>13</c:v>
                </c:pt>
                <c:pt idx="13">
                  <c:v>2</c:v>
                </c:pt>
                <c:pt idx="14">
                  <c:v>3</c:v>
                </c:pt>
                <c:pt idx="15">
                  <c:v>2</c:v>
                </c:pt>
                <c:pt idx="16">
                  <c:v>3</c:v>
                </c:pt>
                <c:pt idx="17">
                  <c:v>2</c:v>
                </c:pt>
                <c:pt idx="18">
                  <c:v>3</c:v>
                </c:pt>
                <c:pt idx="19">
                  <c:v>5</c:v>
                </c:pt>
                <c:pt idx="20">
                  <c:v>1</c:v>
                </c:pt>
                <c:pt idx="21">
                  <c:v>4</c:v>
                </c:pt>
                <c:pt idx="22">
                  <c:v>2</c:v>
                </c:pt>
                <c:pt idx="23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95F0-4DEC-8919-6EB6DA3E12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60693256"/>
        <c:axId val="660690304"/>
      </c:lineChart>
      <c:catAx>
        <c:axId val="660693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60690304"/>
        <c:crosses val="autoZero"/>
        <c:auto val="1"/>
        <c:lblAlgn val="ctr"/>
        <c:lblOffset val="100"/>
        <c:noMultiLvlLbl val="0"/>
      </c:catAx>
      <c:valAx>
        <c:axId val="660690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Anzahl Fälle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60693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200"/>
              <a:t>Haemophilius influenzae, invasiv (n= 1.817)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'bakt. Errger'!$A$92:$X$93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'bakt. Errger'!$A$94:$X$94</c:f>
              <c:numCache>
                <c:formatCode>#,##0;\-#,##0</c:formatCode>
                <c:ptCount val="24"/>
                <c:pt idx="0">
                  <c:v>104</c:v>
                </c:pt>
                <c:pt idx="1">
                  <c:v>84</c:v>
                </c:pt>
                <c:pt idx="2">
                  <c:v>64</c:v>
                </c:pt>
                <c:pt idx="3">
                  <c:v>108</c:v>
                </c:pt>
                <c:pt idx="4">
                  <c:v>125</c:v>
                </c:pt>
                <c:pt idx="5">
                  <c:v>78</c:v>
                </c:pt>
                <c:pt idx="6">
                  <c:v>52</c:v>
                </c:pt>
                <c:pt idx="7">
                  <c:v>94</c:v>
                </c:pt>
                <c:pt idx="8">
                  <c:v>96</c:v>
                </c:pt>
                <c:pt idx="9">
                  <c:v>102</c:v>
                </c:pt>
                <c:pt idx="10">
                  <c:v>62</c:v>
                </c:pt>
                <c:pt idx="11">
                  <c:v>89</c:v>
                </c:pt>
                <c:pt idx="12">
                  <c:v>114</c:v>
                </c:pt>
                <c:pt idx="13">
                  <c:v>26</c:v>
                </c:pt>
                <c:pt idx="14">
                  <c:v>32</c:v>
                </c:pt>
                <c:pt idx="15">
                  <c:v>33</c:v>
                </c:pt>
                <c:pt idx="16">
                  <c:v>30</c:v>
                </c:pt>
                <c:pt idx="17">
                  <c:v>27</c:v>
                </c:pt>
                <c:pt idx="18">
                  <c:v>44</c:v>
                </c:pt>
                <c:pt idx="19">
                  <c:v>86</c:v>
                </c:pt>
                <c:pt idx="20">
                  <c:v>50</c:v>
                </c:pt>
                <c:pt idx="21">
                  <c:v>67</c:v>
                </c:pt>
                <c:pt idx="22">
                  <c:v>82</c:v>
                </c:pt>
                <c:pt idx="23">
                  <c:v>168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5C-4565-B313-68A30413C9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-27"/>
        <c:axId val="832697920"/>
        <c:axId val="832703496"/>
      </c:barChart>
      <c:catAx>
        <c:axId val="832697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32703496"/>
        <c:crosses val="autoZero"/>
        <c:auto val="1"/>
        <c:lblAlgn val="ctr"/>
        <c:lblOffset val="100"/>
        <c:noMultiLvlLbl val="0"/>
      </c:catAx>
      <c:valAx>
        <c:axId val="832703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dirty="0"/>
                  <a:t>Anzahl Isolate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#,##0;\-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32697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200"/>
              <a:t>Neisseria meningitidis, invasiv (n= 309)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multiLvlStrRef>
              <c:f>'bakt. Errger'!$A$99:$X$100</c:f>
              <c:multiLvlStrCache>
                <c:ptCount val="24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</c:lvl>
              </c:multiLvlStrCache>
            </c:multiLvlStrRef>
          </c:cat>
          <c:val>
            <c:numRef>
              <c:f>'bakt. Errger'!$A$101:$X$101</c:f>
              <c:numCache>
                <c:formatCode>#,##0;\-#,##0</c:formatCode>
                <c:ptCount val="24"/>
                <c:pt idx="0">
                  <c:v>14</c:v>
                </c:pt>
                <c:pt idx="1">
                  <c:v>12</c:v>
                </c:pt>
                <c:pt idx="2">
                  <c:v>17</c:v>
                </c:pt>
                <c:pt idx="3">
                  <c:v>24</c:v>
                </c:pt>
                <c:pt idx="4">
                  <c:v>31</c:v>
                </c:pt>
                <c:pt idx="5">
                  <c:v>19</c:v>
                </c:pt>
                <c:pt idx="6">
                  <c:v>16</c:v>
                </c:pt>
                <c:pt idx="7">
                  <c:v>19</c:v>
                </c:pt>
                <c:pt idx="8">
                  <c:v>30</c:v>
                </c:pt>
                <c:pt idx="9">
                  <c:v>21</c:v>
                </c:pt>
                <c:pt idx="10">
                  <c:v>6</c:v>
                </c:pt>
                <c:pt idx="11">
                  <c:v>12</c:v>
                </c:pt>
                <c:pt idx="12">
                  <c:v>22</c:v>
                </c:pt>
                <c:pt idx="13">
                  <c:v>3</c:v>
                </c:pt>
                <c:pt idx="14">
                  <c:v>2</c:v>
                </c:pt>
                <c:pt idx="15">
                  <c:v>4</c:v>
                </c:pt>
                <c:pt idx="16">
                  <c:v>4</c:v>
                </c:pt>
                <c:pt idx="17">
                  <c:v>5</c:v>
                </c:pt>
                <c:pt idx="18">
                  <c:v>4</c:v>
                </c:pt>
                <c:pt idx="19">
                  <c:v>6</c:v>
                </c:pt>
                <c:pt idx="20">
                  <c:v>2</c:v>
                </c:pt>
                <c:pt idx="21">
                  <c:v>12</c:v>
                </c:pt>
                <c:pt idx="22">
                  <c:v>10</c:v>
                </c:pt>
                <c:pt idx="23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72-4409-970E-8C91FD100D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-27"/>
        <c:axId val="841522776"/>
        <c:axId val="841523104"/>
      </c:barChart>
      <c:catAx>
        <c:axId val="841522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41523104"/>
        <c:crosses val="autoZero"/>
        <c:auto val="1"/>
        <c:lblAlgn val="ctr"/>
        <c:lblOffset val="100"/>
        <c:noMultiLvlLbl val="0"/>
      </c:catAx>
      <c:valAx>
        <c:axId val="841523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dirty="0"/>
                  <a:t>Anzahl Isolate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#,##0;\-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41522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ARS: iGAS-Nachweise, alle Altersgruppen, nach Woche der Probennahme, 2017-2019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'[s-pyogenes-freq.xlsx]Woche'!$B$1</c:f>
              <c:strCache>
                <c:ptCount val="1"/>
                <c:pt idx="0">
                  <c:v>2017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'[s-pyogenes-freq.xlsx]Woche'!$B$2:$B$53</c:f>
              <c:numCache>
                <c:formatCode>General</c:formatCode>
                <c:ptCount val="52"/>
                <c:pt idx="0">
                  <c:v>22</c:v>
                </c:pt>
                <c:pt idx="1">
                  <c:v>18</c:v>
                </c:pt>
                <c:pt idx="2">
                  <c:v>28</c:v>
                </c:pt>
                <c:pt idx="3">
                  <c:v>18</c:v>
                </c:pt>
                <c:pt idx="4">
                  <c:v>26</c:v>
                </c:pt>
                <c:pt idx="5">
                  <c:v>35</c:v>
                </c:pt>
                <c:pt idx="6">
                  <c:v>24</c:v>
                </c:pt>
                <c:pt idx="7">
                  <c:v>24</c:v>
                </c:pt>
                <c:pt idx="8">
                  <c:v>23</c:v>
                </c:pt>
                <c:pt idx="9">
                  <c:v>23</c:v>
                </c:pt>
                <c:pt idx="10">
                  <c:v>24</c:v>
                </c:pt>
                <c:pt idx="11">
                  <c:v>21</c:v>
                </c:pt>
                <c:pt idx="12">
                  <c:v>22</c:v>
                </c:pt>
                <c:pt idx="13">
                  <c:v>19</c:v>
                </c:pt>
                <c:pt idx="14">
                  <c:v>21</c:v>
                </c:pt>
                <c:pt idx="15">
                  <c:v>23</c:v>
                </c:pt>
                <c:pt idx="16">
                  <c:v>18</c:v>
                </c:pt>
                <c:pt idx="17">
                  <c:v>17</c:v>
                </c:pt>
                <c:pt idx="18">
                  <c:v>22</c:v>
                </c:pt>
                <c:pt idx="19">
                  <c:v>28</c:v>
                </c:pt>
                <c:pt idx="20">
                  <c:v>16</c:v>
                </c:pt>
                <c:pt idx="21">
                  <c:v>15</c:v>
                </c:pt>
                <c:pt idx="22">
                  <c:v>17</c:v>
                </c:pt>
                <c:pt idx="23">
                  <c:v>24</c:v>
                </c:pt>
                <c:pt idx="24">
                  <c:v>17</c:v>
                </c:pt>
                <c:pt idx="25">
                  <c:v>12</c:v>
                </c:pt>
                <c:pt idx="26">
                  <c:v>18</c:v>
                </c:pt>
                <c:pt idx="27">
                  <c:v>19</c:v>
                </c:pt>
                <c:pt idx="28">
                  <c:v>16</c:v>
                </c:pt>
                <c:pt idx="29">
                  <c:v>14</c:v>
                </c:pt>
                <c:pt idx="30">
                  <c:v>19</c:v>
                </c:pt>
                <c:pt idx="31">
                  <c:v>10</c:v>
                </c:pt>
                <c:pt idx="32">
                  <c:v>16</c:v>
                </c:pt>
                <c:pt idx="33">
                  <c:v>12</c:v>
                </c:pt>
                <c:pt idx="34">
                  <c:v>18</c:v>
                </c:pt>
                <c:pt idx="35">
                  <c:v>18</c:v>
                </c:pt>
                <c:pt idx="36">
                  <c:v>13</c:v>
                </c:pt>
                <c:pt idx="37">
                  <c:v>16</c:v>
                </c:pt>
                <c:pt idx="38">
                  <c:v>24</c:v>
                </c:pt>
                <c:pt idx="39">
                  <c:v>16</c:v>
                </c:pt>
                <c:pt idx="40">
                  <c:v>8</c:v>
                </c:pt>
                <c:pt idx="41">
                  <c:v>12</c:v>
                </c:pt>
                <c:pt idx="42">
                  <c:v>17</c:v>
                </c:pt>
                <c:pt idx="43">
                  <c:v>16</c:v>
                </c:pt>
                <c:pt idx="44">
                  <c:v>16</c:v>
                </c:pt>
                <c:pt idx="45">
                  <c:v>19</c:v>
                </c:pt>
                <c:pt idx="46">
                  <c:v>18</c:v>
                </c:pt>
                <c:pt idx="47">
                  <c:v>25</c:v>
                </c:pt>
                <c:pt idx="48">
                  <c:v>16</c:v>
                </c:pt>
                <c:pt idx="49">
                  <c:v>20</c:v>
                </c:pt>
                <c:pt idx="50">
                  <c:v>24</c:v>
                </c:pt>
                <c:pt idx="51">
                  <c:v>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A8C-4769-8E4C-045B04962BC4}"/>
            </c:ext>
          </c:extLst>
        </c:ser>
        <c:ser>
          <c:idx val="1"/>
          <c:order val="1"/>
          <c:tx>
            <c:strRef>
              <c:f>'[s-pyogenes-freq.xlsx]Woche'!$C$1</c:f>
              <c:strCache>
                <c:ptCount val="1"/>
                <c:pt idx="0">
                  <c:v>2018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'[s-pyogenes-freq.xlsx]Woche'!$C$2:$C$53</c:f>
              <c:numCache>
                <c:formatCode>General</c:formatCode>
                <c:ptCount val="52"/>
                <c:pt idx="0">
                  <c:v>29</c:v>
                </c:pt>
                <c:pt idx="1">
                  <c:v>20</c:v>
                </c:pt>
                <c:pt idx="2">
                  <c:v>24</c:v>
                </c:pt>
                <c:pt idx="3">
                  <c:v>20</c:v>
                </c:pt>
                <c:pt idx="4">
                  <c:v>30</c:v>
                </c:pt>
                <c:pt idx="5">
                  <c:v>32</c:v>
                </c:pt>
                <c:pt idx="6">
                  <c:v>29</c:v>
                </c:pt>
                <c:pt idx="7">
                  <c:v>29</c:v>
                </c:pt>
                <c:pt idx="8">
                  <c:v>26</c:v>
                </c:pt>
                <c:pt idx="9">
                  <c:v>35</c:v>
                </c:pt>
                <c:pt idx="10">
                  <c:v>36</c:v>
                </c:pt>
                <c:pt idx="11">
                  <c:v>34</c:v>
                </c:pt>
                <c:pt idx="12">
                  <c:v>29</c:v>
                </c:pt>
                <c:pt idx="13">
                  <c:v>19</c:v>
                </c:pt>
                <c:pt idx="14">
                  <c:v>19</c:v>
                </c:pt>
                <c:pt idx="15">
                  <c:v>21</c:v>
                </c:pt>
                <c:pt idx="16">
                  <c:v>22</c:v>
                </c:pt>
                <c:pt idx="17">
                  <c:v>10</c:v>
                </c:pt>
                <c:pt idx="18">
                  <c:v>19</c:v>
                </c:pt>
                <c:pt idx="19">
                  <c:v>25</c:v>
                </c:pt>
                <c:pt idx="20">
                  <c:v>7</c:v>
                </c:pt>
                <c:pt idx="21">
                  <c:v>16</c:v>
                </c:pt>
                <c:pt idx="22">
                  <c:v>21</c:v>
                </c:pt>
                <c:pt idx="23">
                  <c:v>13</c:v>
                </c:pt>
                <c:pt idx="24">
                  <c:v>11</c:v>
                </c:pt>
                <c:pt idx="25">
                  <c:v>10</c:v>
                </c:pt>
                <c:pt idx="26">
                  <c:v>7</c:v>
                </c:pt>
                <c:pt idx="27">
                  <c:v>19</c:v>
                </c:pt>
                <c:pt idx="28">
                  <c:v>19</c:v>
                </c:pt>
                <c:pt idx="29">
                  <c:v>17</c:v>
                </c:pt>
                <c:pt idx="30">
                  <c:v>15</c:v>
                </c:pt>
                <c:pt idx="31">
                  <c:v>14</c:v>
                </c:pt>
                <c:pt idx="32">
                  <c:v>15</c:v>
                </c:pt>
                <c:pt idx="33">
                  <c:v>18</c:v>
                </c:pt>
                <c:pt idx="34">
                  <c:v>16</c:v>
                </c:pt>
                <c:pt idx="35">
                  <c:v>21</c:v>
                </c:pt>
                <c:pt idx="36">
                  <c:v>10</c:v>
                </c:pt>
                <c:pt idx="37">
                  <c:v>14</c:v>
                </c:pt>
                <c:pt idx="38">
                  <c:v>12</c:v>
                </c:pt>
                <c:pt idx="39">
                  <c:v>10</c:v>
                </c:pt>
                <c:pt idx="40">
                  <c:v>15</c:v>
                </c:pt>
                <c:pt idx="41">
                  <c:v>16</c:v>
                </c:pt>
                <c:pt idx="42">
                  <c:v>14</c:v>
                </c:pt>
                <c:pt idx="43">
                  <c:v>16</c:v>
                </c:pt>
                <c:pt idx="44">
                  <c:v>24</c:v>
                </c:pt>
                <c:pt idx="45">
                  <c:v>20</c:v>
                </c:pt>
                <c:pt idx="46">
                  <c:v>16</c:v>
                </c:pt>
                <c:pt idx="47">
                  <c:v>24</c:v>
                </c:pt>
                <c:pt idx="48">
                  <c:v>25</c:v>
                </c:pt>
                <c:pt idx="49">
                  <c:v>19</c:v>
                </c:pt>
                <c:pt idx="50">
                  <c:v>16</c:v>
                </c:pt>
                <c:pt idx="51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A8C-4769-8E4C-045B04962BC4}"/>
            </c:ext>
          </c:extLst>
        </c:ser>
        <c:ser>
          <c:idx val="2"/>
          <c:order val="2"/>
          <c:tx>
            <c:strRef>
              <c:f>'[s-pyogenes-freq.xlsx]Woche'!$D$1</c:f>
              <c:strCache>
                <c:ptCount val="1"/>
                <c:pt idx="0">
                  <c:v>2019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'[s-pyogenes-freq.xlsx]Woche'!$D$2:$D$53</c:f>
              <c:numCache>
                <c:formatCode>General</c:formatCode>
                <c:ptCount val="52"/>
                <c:pt idx="0">
                  <c:v>26</c:v>
                </c:pt>
                <c:pt idx="1">
                  <c:v>20</c:v>
                </c:pt>
                <c:pt idx="2">
                  <c:v>17</c:v>
                </c:pt>
                <c:pt idx="3">
                  <c:v>38</c:v>
                </c:pt>
                <c:pt idx="4">
                  <c:v>25</c:v>
                </c:pt>
                <c:pt idx="5">
                  <c:v>30</c:v>
                </c:pt>
                <c:pt idx="6">
                  <c:v>34</c:v>
                </c:pt>
                <c:pt idx="7">
                  <c:v>22</c:v>
                </c:pt>
                <c:pt idx="8">
                  <c:v>34</c:v>
                </c:pt>
                <c:pt idx="9">
                  <c:v>28</c:v>
                </c:pt>
                <c:pt idx="10">
                  <c:v>36</c:v>
                </c:pt>
                <c:pt idx="11">
                  <c:v>28</c:v>
                </c:pt>
                <c:pt idx="12">
                  <c:v>27</c:v>
                </c:pt>
                <c:pt idx="13">
                  <c:v>25</c:v>
                </c:pt>
                <c:pt idx="14">
                  <c:v>19</c:v>
                </c:pt>
                <c:pt idx="15">
                  <c:v>32</c:v>
                </c:pt>
                <c:pt idx="16">
                  <c:v>29</c:v>
                </c:pt>
                <c:pt idx="17">
                  <c:v>32</c:v>
                </c:pt>
                <c:pt idx="18">
                  <c:v>22</c:v>
                </c:pt>
                <c:pt idx="19">
                  <c:v>18</c:v>
                </c:pt>
                <c:pt idx="20">
                  <c:v>29</c:v>
                </c:pt>
                <c:pt idx="21">
                  <c:v>23</c:v>
                </c:pt>
                <c:pt idx="22">
                  <c:v>22</c:v>
                </c:pt>
                <c:pt idx="23">
                  <c:v>20</c:v>
                </c:pt>
                <c:pt idx="24">
                  <c:v>22</c:v>
                </c:pt>
                <c:pt idx="25">
                  <c:v>23</c:v>
                </c:pt>
                <c:pt idx="26">
                  <c:v>26</c:v>
                </c:pt>
                <c:pt idx="27">
                  <c:v>22</c:v>
                </c:pt>
                <c:pt idx="28">
                  <c:v>18</c:v>
                </c:pt>
                <c:pt idx="29">
                  <c:v>16</c:v>
                </c:pt>
                <c:pt idx="30">
                  <c:v>16</c:v>
                </c:pt>
                <c:pt idx="31">
                  <c:v>10</c:v>
                </c:pt>
                <c:pt idx="32">
                  <c:v>21</c:v>
                </c:pt>
                <c:pt idx="33">
                  <c:v>10</c:v>
                </c:pt>
                <c:pt idx="34">
                  <c:v>17</c:v>
                </c:pt>
                <c:pt idx="35">
                  <c:v>25</c:v>
                </c:pt>
                <c:pt idx="36">
                  <c:v>16</c:v>
                </c:pt>
                <c:pt idx="37">
                  <c:v>18</c:v>
                </c:pt>
                <c:pt idx="38">
                  <c:v>12</c:v>
                </c:pt>
                <c:pt idx="39">
                  <c:v>15</c:v>
                </c:pt>
                <c:pt idx="40">
                  <c:v>19</c:v>
                </c:pt>
                <c:pt idx="41">
                  <c:v>14</c:v>
                </c:pt>
                <c:pt idx="42">
                  <c:v>18</c:v>
                </c:pt>
                <c:pt idx="43">
                  <c:v>19</c:v>
                </c:pt>
                <c:pt idx="44">
                  <c:v>22</c:v>
                </c:pt>
                <c:pt idx="45">
                  <c:v>26</c:v>
                </c:pt>
                <c:pt idx="46">
                  <c:v>27</c:v>
                </c:pt>
                <c:pt idx="47">
                  <c:v>22</c:v>
                </c:pt>
                <c:pt idx="48">
                  <c:v>26</c:v>
                </c:pt>
                <c:pt idx="49">
                  <c:v>25</c:v>
                </c:pt>
                <c:pt idx="50">
                  <c:v>18</c:v>
                </c:pt>
                <c:pt idx="51">
                  <c:v>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A8C-4769-8E4C-045B04962BC4}"/>
            </c:ext>
          </c:extLst>
        </c:ser>
        <c:ser>
          <c:idx val="3"/>
          <c:order val="3"/>
          <c:tx>
            <c:strRef>
              <c:f>'[s-pyogenes-freq.xlsx]Woche'!$E$1</c:f>
              <c:strCache>
                <c:ptCount val="1"/>
                <c:pt idx="0">
                  <c:v>2020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'[s-pyogenes-freq.xlsx]Woche'!$E$2:$E$53</c:f>
              <c:numCache>
                <c:formatCode>General</c:formatCode>
                <c:ptCount val="52"/>
                <c:pt idx="0">
                  <c:v>34</c:v>
                </c:pt>
                <c:pt idx="1">
                  <c:v>31</c:v>
                </c:pt>
                <c:pt idx="2">
                  <c:v>34</c:v>
                </c:pt>
                <c:pt idx="3">
                  <c:v>37</c:v>
                </c:pt>
                <c:pt idx="4">
                  <c:v>31</c:v>
                </c:pt>
                <c:pt idx="5">
                  <c:v>36</c:v>
                </c:pt>
                <c:pt idx="6">
                  <c:v>22</c:v>
                </c:pt>
                <c:pt idx="7">
                  <c:v>30</c:v>
                </c:pt>
                <c:pt idx="8">
                  <c:v>23</c:v>
                </c:pt>
                <c:pt idx="9">
                  <c:v>19</c:v>
                </c:pt>
                <c:pt idx="10">
                  <c:v>38</c:v>
                </c:pt>
                <c:pt idx="11">
                  <c:v>27</c:v>
                </c:pt>
                <c:pt idx="12">
                  <c:v>22</c:v>
                </c:pt>
                <c:pt idx="13">
                  <c:v>16</c:v>
                </c:pt>
                <c:pt idx="14">
                  <c:v>16</c:v>
                </c:pt>
                <c:pt idx="15">
                  <c:v>23</c:v>
                </c:pt>
                <c:pt idx="16">
                  <c:v>19</c:v>
                </c:pt>
                <c:pt idx="17">
                  <c:v>15</c:v>
                </c:pt>
                <c:pt idx="18">
                  <c:v>15</c:v>
                </c:pt>
                <c:pt idx="19">
                  <c:v>22</c:v>
                </c:pt>
                <c:pt idx="20">
                  <c:v>13</c:v>
                </c:pt>
                <c:pt idx="21">
                  <c:v>9</c:v>
                </c:pt>
                <c:pt idx="22">
                  <c:v>20</c:v>
                </c:pt>
                <c:pt idx="23">
                  <c:v>12</c:v>
                </c:pt>
                <c:pt idx="24">
                  <c:v>16</c:v>
                </c:pt>
                <c:pt idx="25">
                  <c:v>16</c:v>
                </c:pt>
                <c:pt idx="26">
                  <c:v>14</c:v>
                </c:pt>
                <c:pt idx="27">
                  <c:v>9</c:v>
                </c:pt>
                <c:pt idx="28">
                  <c:v>13</c:v>
                </c:pt>
                <c:pt idx="29">
                  <c:v>11</c:v>
                </c:pt>
                <c:pt idx="30">
                  <c:v>8</c:v>
                </c:pt>
                <c:pt idx="31">
                  <c:v>11</c:v>
                </c:pt>
                <c:pt idx="32">
                  <c:v>16</c:v>
                </c:pt>
                <c:pt idx="33">
                  <c:v>8</c:v>
                </c:pt>
                <c:pt idx="34">
                  <c:v>13</c:v>
                </c:pt>
                <c:pt idx="35">
                  <c:v>20</c:v>
                </c:pt>
                <c:pt idx="36">
                  <c:v>17</c:v>
                </c:pt>
                <c:pt idx="37">
                  <c:v>17</c:v>
                </c:pt>
                <c:pt idx="38">
                  <c:v>8</c:v>
                </c:pt>
                <c:pt idx="39">
                  <c:v>19</c:v>
                </c:pt>
                <c:pt idx="40">
                  <c:v>10</c:v>
                </c:pt>
                <c:pt idx="41">
                  <c:v>13</c:v>
                </c:pt>
                <c:pt idx="42">
                  <c:v>18</c:v>
                </c:pt>
                <c:pt idx="43">
                  <c:v>13</c:v>
                </c:pt>
                <c:pt idx="44">
                  <c:v>14</c:v>
                </c:pt>
                <c:pt idx="45">
                  <c:v>15</c:v>
                </c:pt>
                <c:pt idx="46">
                  <c:v>15</c:v>
                </c:pt>
                <c:pt idx="47">
                  <c:v>11</c:v>
                </c:pt>
                <c:pt idx="48">
                  <c:v>8</c:v>
                </c:pt>
                <c:pt idx="49">
                  <c:v>15</c:v>
                </c:pt>
                <c:pt idx="50">
                  <c:v>7</c:v>
                </c:pt>
                <c:pt idx="51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A8C-4769-8E4C-045B04962BC4}"/>
            </c:ext>
          </c:extLst>
        </c:ser>
        <c:ser>
          <c:idx val="4"/>
          <c:order val="4"/>
          <c:tx>
            <c:strRef>
              <c:f>'[s-pyogenes-freq.xlsx]Woche'!$F$1</c:f>
              <c:strCache>
                <c:ptCount val="1"/>
                <c:pt idx="0">
                  <c:v>2021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val>
            <c:numRef>
              <c:f>'[s-pyogenes-freq.xlsx]Woche'!$F$2:$F$53</c:f>
              <c:numCache>
                <c:formatCode>General</c:formatCode>
                <c:ptCount val="52"/>
                <c:pt idx="0">
                  <c:v>16</c:v>
                </c:pt>
                <c:pt idx="1">
                  <c:v>18</c:v>
                </c:pt>
                <c:pt idx="2">
                  <c:v>15</c:v>
                </c:pt>
                <c:pt idx="3">
                  <c:v>18</c:v>
                </c:pt>
                <c:pt idx="4">
                  <c:v>15</c:v>
                </c:pt>
                <c:pt idx="5">
                  <c:v>12</c:v>
                </c:pt>
                <c:pt idx="6">
                  <c:v>14</c:v>
                </c:pt>
                <c:pt idx="7">
                  <c:v>10</c:v>
                </c:pt>
                <c:pt idx="8">
                  <c:v>7</c:v>
                </c:pt>
                <c:pt idx="9">
                  <c:v>7</c:v>
                </c:pt>
                <c:pt idx="10">
                  <c:v>12</c:v>
                </c:pt>
                <c:pt idx="11">
                  <c:v>8</c:v>
                </c:pt>
                <c:pt idx="12">
                  <c:v>8</c:v>
                </c:pt>
                <c:pt idx="13">
                  <c:v>12</c:v>
                </c:pt>
                <c:pt idx="14">
                  <c:v>8</c:v>
                </c:pt>
                <c:pt idx="15">
                  <c:v>13</c:v>
                </c:pt>
                <c:pt idx="16">
                  <c:v>5</c:v>
                </c:pt>
                <c:pt idx="17">
                  <c:v>8</c:v>
                </c:pt>
                <c:pt idx="18">
                  <c:v>10</c:v>
                </c:pt>
                <c:pt idx="19">
                  <c:v>13</c:v>
                </c:pt>
                <c:pt idx="20">
                  <c:v>11</c:v>
                </c:pt>
                <c:pt idx="21">
                  <c:v>15</c:v>
                </c:pt>
                <c:pt idx="22">
                  <c:v>9</c:v>
                </c:pt>
                <c:pt idx="23">
                  <c:v>12</c:v>
                </c:pt>
                <c:pt idx="24">
                  <c:v>19</c:v>
                </c:pt>
                <c:pt idx="25">
                  <c:v>2</c:v>
                </c:pt>
                <c:pt idx="26">
                  <c:v>11</c:v>
                </c:pt>
                <c:pt idx="27">
                  <c:v>3</c:v>
                </c:pt>
                <c:pt idx="28">
                  <c:v>10</c:v>
                </c:pt>
                <c:pt idx="29">
                  <c:v>9</c:v>
                </c:pt>
                <c:pt idx="30">
                  <c:v>13</c:v>
                </c:pt>
                <c:pt idx="31">
                  <c:v>12</c:v>
                </c:pt>
                <c:pt idx="32">
                  <c:v>11</c:v>
                </c:pt>
                <c:pt idx="33">
                  <c:v>11</c:v>
                </c:pt>
                <c:pt idx="34">
                  <c:v>10</c:v>
                </c:pt>
                <c:pt idx="35">
                  <c:v>11</c:v>
                </c:pt>
                <c:pt idx="36">
                  <c:v>13</c:v>
                </c:pt>
                <c:pt idx="37">
                  <c:v>6</c:v>
                </c:pt>
                <c:pt idx="38">
                  <c:v>14</c:v>
                </c:pt>
                <c:pt idx="39">
                  <c:v>15</c:v>
                </c:pt>
                <c:pt idx="40">
                  <c:v>11</c:v>
                </c:pt>
                <c:pt idx="41">
                  <c:v>6</c:v>
                </c:pt>
                <c:pt idx="42">
                  <c:v>12</c:v>
                </c:pt>
                <c:pt idx="43">
                  <c:v>16</c:v>
                </c:pt>
                <c:pt idx="44">
                  <c:v>10</c:v>
                </c:pt>
                <c:pt idx="45">
                  <c:v>11</c:v>
                </c:pt>
                <c:pt idx="46">
                  <c:v>12</c:v>
                </c:pt>
                <c:pt idx="47">
                  <c:v>21</c:v>
                </c:pt>
                <c:pt idx="48">
                  <c:v>16</c:v>
                </c:pt>
                <c:pt idx="49">
                  <c:v>8</c:v>
                </c:pt>
                <c:pt idx="50">
                  <c:v>8</c:v>
                </c:pt>
                <c:pt idx="51">
                  <c:v>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A8C-4769-8E4C-045B04962BC4}"/>
            </c:ext>
          </c:extLst>
        </c:ser>
        <c:ser>
          <c:idx val="5"/>
          <c:order val="5"/>
          <c:tx>
            <c:strRef>
              <c:f>'[s-pyogenes-freq.xlsx]Woche'!$G$1</c:f>
              <c:strCache>
                <c:ptCount val="1"/>
                <c:pt idx="0">
                  <c:v>2022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val>
            <c:numRef>
              <c:f>'[s-pyogenes-freq.xlsx]Woche'!$G$2:$G$53</c:f>
              <c:numCache>
                <c:formatCode>General</c:formatCode>
                <c:ptCount val="52"/>
                <c:pt idx="0">
                  <c:v>16</c:v>
                </c:pt>
                <c:pt idx="1">
                  <c:v>10</c:v>
                </c:pt>
                <c:pt idx="2">
                  <c:v>8</c:v>
                </c:pt>
                <c:pt idx="3">
                  <c:v>19</c:v>
                </c:pt>
                <c:pt idx="4">
                  <c:v>22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20</c:v>
                </c:pt>
                <c:pt idx="9">
                  <c:v>11</c:v>
                </c:pt>
                <c:pt idx="10">
                  <c:v>13</c:v>
                </c:pt>
                <c:pt idx="11">
                  <c:v>9</c:v>
                </c:pt>
                <c:pt idx="12">
                  <c:v>15</c:v>
                </c:pt>
                <c:pt idx="13">
                  <c:v>23</c:v>
                </c:pt>
                <c:pt idx="14">
                  <c:v>13</c:v>
                </c:pt>
                <c:pt idx="15">
                  <c:v>17</c:v>
                </c:pt>
                <c:pt idx="16">
                  <c:v>12</c:v>
                </c:pt>
                <c:pt idx="17">
                  <c:v>8</c:v>
                </c:pt>
                <c:pt idx="18">
                  <c:v>13</c:v>
                </c:pt>
                <c:pt idx="19">
                  <c:v>7</c:v>
                </c:pt>
                <c:pt idx="20">
                  <c:v>27</c:v>
                </c:pt>
                <c:pt idx="21">
                  <c:v>12</c:v>
                </c:pt>
                <c:pt idx="22">
                  <c:v>15</c:v>
                </c:pt>
                <c:pt idx="23">
                  <c:v>18</c:v>
                </c:pt>
                <c:pt idx="24">
                  <c:v>15</c:v>
                </c:pt>
                <c:pt idx="25">
                  <c:v>18</c:v>
                </c:pt>
                <c:pt idx="26">
                  <c:v>17</c:v>
                </c:pt>
                <c:pt idx="27">
                  <c:v>13</c:v>
                </c:pt>
                <c:pt idx="28">
                  <c:v>22</c:v>
                </c:pt>
                <c:pt idx="29">
                  <c:v>19</c:v>
                </c:pt>
                <c:pt idx="30">
                  <c:v>19</c:v>
                </c:pt>
                <c:pt idx="31">
                  <c:v>29</c:v>
                </c:pt>
                <c:pt idx="32">
                  <c:v>15</c:v>
                </c:pt>
                <c:pt idx="33">
                  <c:v>17</c:v>
                </c:pt>
                <c:pt idx="34">
                  <c:v>21</c:v>
                </c:pt>
                <c:pt idx="35">
                  <c:v>20</c:v>
                </c:pt>
                <c:pt idx="36">
                  <c:v>20</c:v>
                </c:pt>
                <c:pt idx="37">
                  <c:v>19</c:v>
                </c:pt>
                <c:pt idx="38">
                  <c:v>25</c:v>
                </c:pt>
                <c:pt idx="39">
                  <c:v>26</c:v>
                </c:pt>
                <c:pt idx="40">
                  <c:v>31</c:v>
                </c:pt>
                <c:pt idx="41">
                  <c:v>33</c:v>
                </c:pt>
                <c:pt idx="42">
                  <c:v>18</c:v>
                </c:pt>
                <c:pt idx="43">
                  <c:v>29</c:v>
                </c:pt>
                <c:pt idx="44">
                  <c:v>22</c:v>
                </c:pt>
                <c:pt idx="45">
                  <c:v>37</c:v>
                </c:pt>
                <c:pt idx="46">
                  <c:v>40</c:v>
                </c:pt>
                <c:pt idx="47">
                  <c:v>38</c:v>
                </c:pt>
                <c:pt idx="48">
                  <c:v>44</c:v>
                </c:pt>
                <c:pt idx="49">
                  <c:v>47</c:v>
                </c:pt>
                <c:pt idx="50">
                  <c:v>52</c:v>
                </c:pt>
                <c:pt idx="51">
                  <c:v>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A8C-4769-8E4C-045B04962BC4}"/>
            </c:ext>
          </c:extLst>
        </c:ser>
        <c:ser>
          <c:idx val="6"/>
          <c:order val="6"/>
          <c:tx>
            <c:strRef>
              <c:f>'[s-pyogenes-freq.xlsx]Woche'!$H$1</c:f>
              <c:strCache>
                <c:ptCount val="1"/>
                <c:pt idx="0">
                  <c:v>2023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'[s-pyogenes-freq.xlsx]Woche'!$H$2:$H$3</c:f>
              <c:numCache>
                <c:formatCode>General</c:formatCode>
                <c:ptCount val="2"/>
                <c:pt idx="0">
                  <c:v>59</c:v>
                </c:pt>
                <c:pt idx="1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DA8C-4769-8E4C-045B04962B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5761080"/>
        <c:axId val="635761408"/>
      </c:lineChart>
      <c:catAx>
        <c:axId val="6357610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Woche Probenabnahme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35761408"/>
        <c:crosses val="autoZero"/>
        <c:auto val="1"/>
        <c:lblAlgn val="ctr"/>
        <c:lblOffset val="100"/>
        <c:noMultiLvlLbl val="0"/>
      </c:catAx>
      <c:valAx>
        <c:axId val="635761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Anzahl Isolate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35761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400" b="0" i="0" baseline="0">
                <a:effectLst/>
              </a:rPr>
              <a:t>invasive Isolate (Blutkultur + Punktat) nach Altersgruppe 2017-2022 (n= 5.849)</a:t>
            </a:r>
            <a:endParaRPr lang="de-DE" sz="140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'Altergruppe Abstrich_invasiv'!$C$1:$C$2</c:f>
              <c:strCache>
                <c:ptCount val="2"/>
                <c:pt idx="0">
                  <c:v>&lt;1</c:v>
                </c:pt>
                <c:pt idx="1">
                  <c:v>invasiv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'Altergruppe Abstrich_invasiv'!$A$3:$A$26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'Altergruppe Abstrich_invasiv'!$C$3:$C$26</c:f>
              <c:numCache>
                <c:formatCode>#,##0;\-#,##0</c:formatCode>
                <c:ptCount val="24"/>
                <c:pt idx="0">
                  <c:v>2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4</c:v>
                </c:pt>
                <c:pt idx="9">
                  <c:v>0</c:v>
                </c:pt>
                <c:pt idx="10">
                  <c:v>1</c:v>
                </c:pt>
                <c:pt idx="11">
                  <c:v>4</c:v>
                </c:pt>
                <c:pt idx="12">
                  <c:v>4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1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1</c:v>
                </c:pt>
                <c:pt idx="22">
                  <c:v>3</c:v>
                </c:pt>
                <c:pt idx="2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47F-487C-92FE-623FA734C793}"/>
            </c:ext>
          </c:extLst>
        </c:ser>
        <c:ser>
          <c:idx val="1"/>
          <c:order val="1"/>
          <c:tx>
            <c:strRef>
              <c:f>'Altergruppe Abstrich_invasiv'!$E$1:$E$2</c:f>
              <c:strCache>
                <c:ptCount val="2"/>
                <c:pt idx="0">
                  <c:v>1-4</c:v>
                </c:pt>
                <c:pt idx="1">
                  <c:v>invasiv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'Altergruppe Abstrich_invasiv'!$A$3:$A$26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'Altergruppe Abstrich_invasiv'!$E$3:$E$26</c:f>
              <c:numCache>
                <c:formatCode>#,##0;\-#,##0</c:formatCode>
                <c:ptCount val="24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3</c:v>
                </c:pt>
                <c:pt idx="4">
                  <c:v>9</c:v>
                </c:pt>
                <c:pt idx="5">
                  <c:v>7</c:v>
                </c:pt>
                <c:pt idx="6">
                  <c:v>2</c:v>
                </c:pt>
                <c:pt idx="7">
                  <c:v>4</c:v>
                </c:pt>
                <c:pt idx="8">
                  <c:v>13</c:v>
                </c:pt>
                <c:pt idx="9">
                  <c:v>10</c:v>
                </c:pt>
                <c:pt idx="10">
                  <c:v>0</c:v>
                </c:pt>
                <c:pt idx="11">
                  <c:v>9</c:v>
                </c:pt>
                <c:pt idx="12">
                  <c:v>19</c:v>
                </c:pt>
                <c:pt idx="13">
                  <c:v>2</c:v>
                </c:pt>
                <c:pt idx="14">
                  <c:v>1</c:v>
                </c:pt>
                <c:pt idx="15">
                  <c:v>5</c:v>
                </c:pt>
                <c:pt idx="16">
                  <c:v>1</c:v>
                </c:pt>
                <c:pt idx="17">
                  <c:v>0</c:v>
                </c:pt>
                <c:pt idx="18">
                  <c:v>2</c:v>
                </c:pt>
                <c:pt idx="19">
                  <c:v>0</c:v>
                </c:pt>
                <c:pt idx="20">
                  <c:v>0</c:v>
                </c:pt>
                <c:pt idx="21">
                  <c:v>4</c:v>
                </c:pt>
                <c:pt idx="22">
                  <c:v>5</c:v>
                </c:pt>
                <c:pt idx="23">
                  <c:v>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47F-487C-92FE-623FA734C793}"/>
            </c:ext>
          </c:extLst>
        </c:ser>
        <c:ser>
          <c:idx val="2"/>
          <c:order val="2"/>
          <c:tx>
            <c:strRef>
              <c:f>'Altergruppe Abstrich_invasiv'!$G$1:$G$2</c:f>
              <c:strCache>
                <c:ptCount val="2"/>
                <c:pt idx="0">
                  <c:v>5-14</c:v>
                </c:pt>
                <c:pt idx="1">
                  <c:v>invasiv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'Altergruppe Abstrich_invasiv'!$A$3:$A$26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'Altergruppe Abstrich_invasiv'!$G$3:$G$26</c:f>
              <c:numCache>
                <c:formatCode>#,##0;\-#,##0</c:formatCode>
                <c:ptCount val="24"/>
                <c:pt idx="0">
                  <c:v>6</c:v>
                </c:pt>
                <c:pt idx="1">
                  <c:v>7</c:v>
                </c:pt>
                <c:pt idx="2">
                  <c:v>4</c:v>
                </c:pt>
                <c:pt idx="3">
                  <c:v>5</c:v>
                </c:pt>
                <c:pt idx="4">
                  <c:v>10</c:v>
                </c:pt>
                <c:pt idx="5">
                  <c:v>4</c:v>
                </c:pt>
                <c:pt idx="6">
                  <c:v>2</c:v>
                </c:pt>
                <c:pt idx="7">
                  <c:v>11</c:v>
                </c:pt>
                <c:pt idx="8">
                  <c:v>9</c:v>
                </c:pt>
                <c:pt idx="9">
                  <c:v>7</c:v>
                </c:pt>
                <c:pt idx="10">
                  <c:v>3</c:v>
                </c:pt>
                <c:pt idx="11">
                  <c:v>1</c:v>
                </c:pt>
                <c:pt idx="12">
                  <c:v>13</c:v>
                </c:pt>
                <c:pt idx="13">
                  <c:v>2</c:v>
                </c:pt>
                <c:pt idx="14">
                  <c:v>2</c:v>
                </c:pt>
                <c:pt idx="15">
                  <c:v>1</c:v>
                </c:pt>
                <c:pt idx="16">
                  <c:v>0</c:v>
                </c:pt>
                <c:pt idx="17">
                  <c:v>0</c:v>
                </c:pt>
                <c:pt idx="18">
                  <c:v>1</c:v>
                </c:pt>
                <c:pt idx="19">
                  <c:v>1</c:v>
                </c:pt>
                <c:pt idx="20">
                  <c:v>2</c:v>
                </c:pt>
                <c:pt idx="21">
                  <c:v>3</c:v>
                </c:pt>
                <c:pt idx="22">
                  <c:v>6</c:v>
                </c:pt>
                <c:pt idx="23">
                  <c:v>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47F-487C-92FE-623FA734C793}"/>
            </c:ext>
          </c:extLst>
        </c:ser>
        <c:ser>
          <c:idx val="3"/>
          <c:order val="3"/>
          <c:tx>
            <c:strRef>
              <c:f>'Altergruppe Abstrich_invasiv'!$I$1:$I$2</c:f>
              <c:strCache>
                <c:ptCount val="2"/>
                <c:pt idx="0">
                  <c:v>15-24</c:v>
                </c:pt>
                <c:pt idx="1">
                  <c:v>invasiv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'Altergruppe Abstrich_invasiv'!$A$3:$A$26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'Altergruppe Abstrich_invasiv'!$I$3:$I$26</c:f>
              <c:numCache>
                <c:formatCode>#,##0;\-#,##0</c:formatCode>
                <c:ptCount val="24"/>
                <c:pt idx="0">
                  <c:v>7</c:v>
                </c:pt>
                <c:pt idx="1">
                  <c:v>8</c:v>
                </c:pt>
                <c:pt idx="2">
                  <c:v>7</c:v>
                </c:pt>
                <c:pt idx="3">
                  <c:v>5</c:v>
                </c:pt>
                <c:pt idx="4">
                  <c:v>12</c:v>
                </c:pt>
                <c:pt idx="5">
                  <c:v>8</c:v>
                </c:pt>
                <c:pt idx="6">
                  <c:v>7</c:v>
                </c:pt>
                <c:pt idx="7">
                  <c:v>7</c:v>
                </c:pt>
                <c:pt idx="8">
                  <c:v>11</c:v>
                </c:pt>
                <c:pt idx="9">
                  <c:v>4</c:v>
                </c:pt>
                <c:pt idx="10">
                  <c:v>10</c:v>
                </c:pt>
                <c:pt idx="11">
                  <c:v>5</c:v>
                </c:pt>
                <c:pt idx="12">
                  <c:v>13</c:v>
                </c:pt>
                <c:pt idx="13">
                  <c:v>7</c:v>
                </c:pt>
                <c:pt idx="14">
                  <c:v>3</c:v>
                </c:pt>
                <c:pt idx="15">
                  <c:v>3</c:v>
                </c:pt>
                <c:pt idx="16">
                  <c:v>5</c:v>
                </c:pt>
                <c:pt idx="17">
                  <c:v>0</c:v>
                </c:pt>
                <c:pt idx="18">
                  <c:v>13</c:v>
                </c:pt>
                <c:pt idx="19">
                  <c:v>8</c:v>
                </c:pt>
                <c:pt idx="20">
                  <c:v>8</c:v>
                </c:pt>
                <c:pt idx="21">
                  <c:v>10</c:v>
                </c:pt>
                <c:pt idx="22">
                  <c:v>7</c:v>
                </c:pt>
                <c:pt idx="23">
                  <c:v>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47F-487C-92FE-623FA734C793}"/>
            </c:ext>
          </c:extLst>
        </c:ser>
        <c:ser>
          <c:idx val="4"/>
          <c:order val="4"/>
          <c:tx>
            <c:strRef>
              <c:f>'Altergruppe Abstrich_invasiv'!$K$1:$K$2</c:f>
              <c:strCache>
                <c:ptCount val="2"/>
                <c:pt idx="0">
                  <c:v>25-34</c:v>
                </c:pt>
                <c:pt idx="1">
                  <c:v>invasiv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'Altergruppe Abstrich_invasiv'!$A$3:$A$26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'Altergruppe Abstrich_invasiv'!$K$3:$K$26</c:f>
              <c:numCache>
                <c:formatCode>#,##0;\-#,##0</c:formatCode>
                <c:ptCount val="24"/>
                <c:pt idx="0">
                  <c:v>19</c:v>
                </c:pt>
                <c:pt idx="1">
                  <c:v>28</c:v>
                </c:pt>
                <c:pt idx="2">
                  <c:v>15</c:v>
                </c:pt>
                <c:pt idx="3">
                  <c:v>24</c:v>
                </c:pt>
                <c:pt idx="4">
                  <c:v>21</c:v>
                </c:pt>
                <c:pt idx="5">
                  <c:v>14</c:v>
                </c:pt>
                <c:pt idx="6">
                  <c:v>15</c:v>
                </c:pt>
                <c:pt idx="7">
                  <c:v>12</c:v>
                </c:pt>
                <c:pt idx="8">
                  <c:v>27</c:v>
                </c:pt>
                <c:pt idx="9">
                  <c:v>23</c:v>
                </c:pt>
                <c:pt idx="10">
                  <c:v>16</c:v>
                </c:pt>
                <c:pt idx="11">
                  <c:v>31</c:v>
                </c:pt>
                <c:pt idx="12">
                  <c:v>29</c:v>
                </c:pt>
                <c:pt idx="13">
                  <c:v>17</c:v>
                </c:pt>
                <c:pt idx="14">
                  <c:v>12</c:v>
                </c:pt>
                <c:pt idx="15">
                  <c:v>17</c:v>
                </c:pt>
                <c:pt idx="16">
                  <c:v>15</c:v>
                </c:pt>
                <c:pt idx="17">
                  <c:v>12</c:v>
                </c:pt>
                <c:pt idx="18">
                  <c:v>14</c:v>
                </c:pt>
                <c:pt idx="19">
                  <c:v>10</c:v>
                </c:pt>
                <c:pt idx="20">
                  <c:v>21</c:v>
                </c:pt>
                <c:pt idx="21">
                  <c:v>24</c:v>
                </c:pt>
                <c:pt idx="22">
                  <c:v>26</c:v>
                </c:pt>
                <c:pt idx="23">
                  <c:v>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47F-487C-92FE-623FA734C793}"/>
            </c:ext>
          </c:extLst>
        </c:ser>
        <c:ser>
          <c:idx val="5"/>
          <c:order val="5"/>
          <c:tx>
            <c:strRef>
              <c:f>'Altergruppe Abstrich_invasiv'!$M$1:$M$2</c:f>
              <c:strCache>
                <c:ptCount val="2"/>
                <c:pt idx="0">
                  <c:v>35-44</c:v>
                </c:pt>
                <c:pt idx="1">
                  <c:v>invasiv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'Altergruppe Abstrich_invasiv'!$A$3:$A$26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'Altergruppe Abstrich_invasiv'!$M$3:$M$26</c:f>
              <c:numCache>
                <c:formatCode>#,##0;\-#,##0</c:formatCode>
                <c:ptCount val="24"/>
                <c:pt idx="0">
                  <c:v>40</c:v>
                </c:pt>
                <c:pt idx="1">
                  <c:v>25</c:v>
                </c:pt>
                <c:pt idx="2">
                  <c:v>26</c:v>
                </c:pt>
                <c:pt idx="3">
                  <c:v>32</c:v>
                </c:pt>
                <c:pt idx="4">
                  <c:v>48</c:v>
                </c:pt>
                <c:pt idx="5">
                  <c:v>24</c:v>
                </c:pt>
                <c:pt idx="6">
                  <c:v>28</c:v>
                </c:pt>
                <c:pt idx="7">
                  <c:v>29</c:v>
                </c:pt>
                <c:pt idx="8">
                  <c:v>40</c:v>
                </c:pt>
                <c:pt idx="9">
                  <c:v>34</c:v>
                </c:pt>
                <c:pt idx="10">
                  <c:v>31</c:v>
                </c:pt>
                <c:pt idx="11">
                  <c:v>41</c:v>
                </c:pt>
                <c:pt idx="12">
                  <c:v>37</c:v>
                </c:pt>
                <c:pt idx="13">
                  <c:v>31</c:v>
                </c:pt>
                <c:pt idx="14">
                  <c:v>35</c:v>
                </c:pt>
                <c:pt idx="15">
                  <c:v>33</c:v>
                </c:pt>
                <c:pt idx="16">
                  <c:v>18</c:v>
                </c:pt>
                <c:pt idx="17">
                  <c:v>29</c:v>
                </c:pt>
                <c:pt idx="18">
                  <c:v>23</c:v>
                </c:pt>
                <c:pt idx="19">
                  <c:v>27</c:v>
                </c:pt>
                <c:pt idx="20">
                  <c:v>33</c:v>
                </c:pt>
                <c:pt idx="21">
                  <c:v>29</c:v>
                </c:pt>
                <c:pt idx="22">
                  <c:v>36</c:v>
                </c:pt>
                <c:pt idx="23">
                  <c:v>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47F-487C-92FE-623FA734C793}"/>
            </c:ext>
          </c:extLst>
        </c:ser>
        <c:ser>
          <c:idx val="6"/>
          <c:order val="6"/>
          <c:tx>
            <c:strRef>
              <c:f>'Altergruppe Abstrich_invasiv'!$O$1:$O$2</c:f>
              <c:strCache>
                <c:ptCount val="2"/>
                <c:pt idx="0">
                  <c:v>45-54</c:v>
                </c:pt>
                <c:pt idx="1">
                  <c:v>invasiv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'Altergruppe Abstrich_invasiv'!$A$3:$A$26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'Altergruppe Abstrich_invasiv'!$O$3:$O$26</c:f>
              <c:numCache>
                <c:formatCode>#,##0;\-#,##0</c:formatCode>
                <c:ptCount val="24"/>
                <c:pt idx="0">
                  <c:v>36</c:v>
                </c:pt>
                <c:pt idx="1">
                  <c:v>28</c:v>
                </c:pt>
                <c:pt idx="2">
                  <c:v>26</c:v>
                </c:pt>
                <c:pt idx="3">
                  <c:v>23</c:v>
                </c:pt>
                <c:pt idx="4">
                  <c:v>54</c:v>
                </c:pt>
                <c:pt idx="5">
                  <c:v>32</c:v>
                </c:pt>
                <c:pt idx="6">
                  <c:v>20</c:v>
                </c:pt>
                <c:pt idx="7">
                  <c:v>27</c:v>
                </c:pt>
                <c:pt idx="8">
                  <c:v>42</c:v>
                </c:pt>
                <c:pt idx="9">
                  <c:v>43</c:v>
                </c:pt>
                <c:pt idx="10">
                  <c:v>30</c:v>
                </c:pt>
                <c:pt idx="11">
                  <c:v>38</c:v>
                </c:pt>
                <c:pt idx="12">
                  <c:v>52</c:v>
                </c:pt>
                <c:pt idx="13">
                  <c:v>33</c:v>
                </c:pt>
                <c:pt idx="14">
                  <c:v>16</c:v>
                </c:pt>
                <c:pt idx="15">
                  <c:v>28</c:v>
                </c:pt>
                <c:pt idx="16">
                  <c:v>16</c:v>
                </c:pt>
                <c:pt idx="17">
                  <c:v>21</c:v>
                </c:pt>
                <c:pt idx="18">
                  <c:v>15</c:v>
                </c:pt>
                <c:pt idx="19">
                  <c:v>22</c:v>
                </c:pt>
                <c:pt idx="20">
                  <c:v>24</c:v>
                </c:pt>
                <c:pt idx="21">
                  <c:v>34</c:v>
                </c:pt>
                <c:pt idx="22">
                  <c:v>40</c:v>
                </c:pt>
                <c:pt idx="23">
                  <c:v>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447F-487C-92FE-623FA734C793}"/>
            </c:ext>
          </c:extLst>
        </c:ser>
        <c:ser>
          <c:idx val="7"/>
          <c:order val="7"/>
          <c:tx>
            <c:strRef>
              <c:f>'Altergruppe Abstrich_invasiv'!$Q$1:$Q$2</c:f>
              <c:strCache>
                <c:ptCount val="2"/>
                <c:pt idx="0">
                  <c:v>55-64</c:v>
                </c:pt>
                <c:pt idx="1">
                  <c:v>invasiv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'Altergruppe Abstrich_invasiv'!$A$3:$A$26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'Altergruppe Abstrich_invasiv'!$Q$3:$Q$26</c:f>
              <c:numCache>
                <c:formatCode>#,##0;\-#,##0</c:formatCode>
                <c:ptCount val="24"/>
                <c:pt idx="0">
                  <c:v>54</c:v>
                </c:pt>
                <c:pt idx="1">
                  <c:v>19</c:v>
                </c:pt>
                <c:pt idx="2">
                  <c:v>33</c:v>
                </c:pt>
                <c:pt idx="3">
                  <c:v>30</c:v>
                </c:pt>
                <c:pt idx="4">
                  <c:v>47</c:v>
                </c:pt>
                <c:pt idx="5">
                  <c:v>31</c:v>
                </c:pt>
                <c:pt idx="6">
                  <c:v>28</c:v>
                </c:pt>
                <c:pt idx="7">
                  <c:v>29</c:v>
                </c:pt>
                <c:pt idx="8">
                  <c:v>44</c:v>
                </c:pt>
                <c:pt idx="9">
                  <c:v>50</c:v>
                </c:pt>
                <c:pt idx="10">
                  <c:v>32</c:v>
                </c:pt>
                <c:pt idx="11">
                  <c:v>38</c:v>
                </c:pt>
                <c:pt idx="12">
                  <c:v>54</c:v>
                </c:pt>
                <c:pt idx="13">
                  <c:v>24</c:v>
                </c:pt>
                <c:pt idx="14">
                  <c:v>29</c:v>
                </c:pt>
                <c:pt idx="15">
                  <c:v>24</c:v>
                </c:pt>
                <c:pt idx="16">
                  <c:v>25</c:v>
                </c:pt>
                <c:pt idx="17">
                  <c:v>17</c:v>
                </c:pt>
                <c:pt idx="18">
                  <c:v>15</c:v>
                </c:pt>
                <c:pt idx="19">
                  <c:v>21</c:v>
                </c:pt>
                <c:pt idx="20">
                  <c:v>26</c:v>
                </c:pt>
                <c:pt idx="21">
                  <c:v>31</c:v>
                </c:pt>
                <c:pt idx="22">
                  <c:v>32</c:v>
                </c:pt>
                <c:pt idx="23">
                  <c:v>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447F-487C-92FE-623FA734C793}"/>
            </c:ext>
          </c:extLst>
        </c:ser>
        <c:ser>
          <c:idx val="8"/>
          <c:order val="8"/>
          <c:tx>
            <c:strRef>
              <c:f>'Altergruppe Abstrich_invasiv'!$S$1:$S$2</c:f>
              <c:strCache>
                <c:ptCount val="2"/>
                <c:pt idx="0">
                  <c:v>65-74</c:v>
                </c:pt>
                <c:pt idx="1">
                  <c:v>invasiv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'Altergruppe Abstrich_invasiv'!$A$3:$A$26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'Altergruppe Abstrich_invasiv'!$S$3:$S$26</c:f>
              <c:numCache>
                <c:formatCode>#,##0;\-#,##0</c:formatCode>
                <c:ptCount val="24"/>
                <c:pt idx="0">
                  <c:v>44</c:v>
                </c:pt>
                <c:pt idx="1">
                  <c:v>41</c:v>
                </c:pt>
                <c:pt idx="2">
                  <c:v>27</c:v>
                </c:pt>
                <c:pt idx="3">
                  <c:v>33</c:v>
                </c:pt>
                <c:pt idx="4">
                  <c:v>58</c:v>
                </c:pt>
                <c:pt idx="5">
                  <c:v>30</c:v>
                </c:pt>
                <c:pt idx="6">
                  <c:v>36</c:v>
                </c:pt>
                <c:pt idx="7">
                  <c:v>48</c:v>
                </c:pt>
                <c:pt idx="8">
                  <c:v>55</c:v>
                </c:pt>
                <c:pt idx="9">
                  <c:v>49</c:v>
                </c:pt>
                <c:pt idx="10">
                  <c:v>31</c:v>
                </c:pt>
                <c:pt idx="11">
                  <c:v>38</c:v>
                </c:pt>
                <c:pt idx="12">
                  <c:v>49</c:v>
                </c:pt>
                <c:pt idx="13">
                  <c:v>23</c:v>
                </c:pt>
                <c:pt idx="14">
                  <c:v>24</c:v>
                </c:pt>
                <c:pt idx="15">
                  <c:v>14</c:v>
                </c:pt>
                <c:pt idx="16">
                  <c:v>24</c:v>
                </c:pt>
                <c:pt idx="17">
                  <c:v>21</c:v>
                </c:pt>
                <c:pt idx="18">
                  <c:v>15</c:v>
                </c:pt>
                <c:pt idx="19">
                  <c:v>30</c:v>
                </c:pt>
                <c:pt idx="20">
                  <c:v>27</c:v>
                </c:pt>
                <c:pt idx="21">
                  <c:v>16</c:v>
                </c:pt>
                <c:pt idx="22">
                  <c:v>38</c:v>
                </c:pt>
                <c:pt idx="23">
                  <c:v>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447F-487C-92FE-623FA734C793}"/>
            </c:ext>
          </c:extLst>
        </c:ser>
        <c:ser>
          <c:idx val="9"/>
          <c:order val="9"/>
          <c:tx>
            <c:strRef>
              <c:f>'Altergruppe Abstrich_invasiv'!$U$1:$U$2</c:f>
              <c:strCache>
                <c:ptCount val="2"/>
                <c:pt idx="0">
                  <c:v>75-84</c:v>
                </c:pt>
                <c:pt idx="1">
                  <c:v>invasiv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'Altergruppe Abstrich_invasiv'!$A$3:$A$26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'Altergruppe Abstrich_invasiv'!$U$3:$U$26</c:f>
              <c:numCache>
                <c:formatCode>#,##0;\-#,##0</c:formatCode>
                <c:ptCount val="24"/>
                <c:pt idx="0">
                  <c:v>71</c:v>
                </c:pt>
                <c:pt idx="1">
                  <c:v>60</c:v>
                </c:pt>
                <c:pt idx="2">
                  <c:v>52</c:v>
                </c:pt>
                <c:pt idx="3">
                  <c:v>49</c:v>
                </c:pt>
                <c:pt idx="4">
                  <c:v>73</c:v>
                </c:pt>
                <c:pt idx="5">
                  <c:v>41</c:v>
                </c:pt>
                <c:pt idx="6">
                  <c:v>43</c:v>
                </c:pt>
                <c:pt idx="7">
                  <c:v>52</c:v>
                </c:pt>
                <c:pt idx="8">
                  <c:v>79</c:v>
                </c:pt>
                <c:pt idx="9">
                  <c:v>66</c:v>
                </c:pt>
                <c:pt idx="10">
                  <c:v>47</c:v>
                </c:pt>
                <c:pt idx="11">
                  <c:v>57</c:v>
                </c:pt>
                <c:pt idx="12">
                  <c:v>66</c:v>
                </c:pt>
                <c:pt idx="13">
                  <c:v>43</c:v>
                </c:pt>
                <c:pt idx="14">
                  <c:v>33</c:v>
                </c:pt>
                <c:pt idx="15">
                  <c:v>28</c:v>
                </c:pt>
                <c:pt idx="16">
                  <c:v>31</c:v>
                </c:pt>
                <c:pt idx="17">
                  <c:v>23</c:v>
                </c:pt>
                <c:pt idx="18">
                  <c:v>16</c:v>
                </c:pt>
                <c:pt idx="19">
                  <c:v>29</c:v>
                </c:pt>
                <c:pt idx="20">
                  <c:v>21</c:v>
                </c:pt>
                <c:pt idx="21">
                  <c:v>29</c:v>
                </c:pt>
                <c:pt idx="22">
                  <c:v>30</c:v>
                </c:pt>
                <c:pt idx="23">
                  <c:v>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447F-487C-92FE-623FA734C793}"/>
            </c:ext>
          </c:extLst>
        </c:ser>
        <c:ser>
          <c:idx val="10"/>
          <c:order val="10"/>
          <c:tx>
            <c:strRef>
              <c:f>'Altergruppe Abstrich_invasiv'!$W$1:$W$2</c:f>
              <c:strCache>
                <c:ptCount val="2"/>
                <c:pt idx="0">
                  <c:v>&gt;85</c:v>
                </c:pt>
                <c:pt idx="1">
                  <c:v>invasiv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'Altergruppe Abstrich_invasiv'!$A$3:$A$26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'Altergruppe Abstrich_invasiv'!$W$3:$W$26</c:f>
              <c:numCache>
                <c:formatCode>#,##0;\-#,##0</c:formatCode>
                <c:ptCount val="24"/>
                <c:pt idx="0">
                  <c:v>22</c:v>
                </c:pt>
                <c:pt idx="1">
                  <c:v>30</c:v>
                </c:pt>
                <c:pt idx="2">
                  <c:v>19</c:v>
                </c:pt>
                <c:pt idx="3">
                  <c:v>19</c:v>
                </c:pt>
                <c:pt idx="4">
                  <c:v>34</c:v>
                </c:pt>
                <c:pt idx="5">
                  <c:v>22</c:v>
                </c:pt>
                <c:pt idx="6">
                  <c:v>17</c:v>
                </c:pt>
                <c:pt idx="7">
                  <c:v>18</c:v>
                </c:pt>
                <c:pt idx="8">
                  <c:v>38</c:v>
                </c:pt>
                <c:pt idx="9">
                  <c:v>30</c:v>
                </c:pt>
                <c:pt idx="10">
                  <c:v>28</c:v>
                </c:pt>
                <c:pt idx="11">
                  <c:v>28</c:v>
                </c:pt>
                <c:pt idx="12">
                  <c:v>44</c:v>
                </c:pt>
                <c:pt idx="13">
                  <c:v>30</c:v>
                </c:pt>
                <c:pt idx="14">
                  <c:v>15</c:v>
                </c:pt>
                <c:pt idx="15">
                  <c:v>14</c:v>
                </c:pt>
                <c:pt idx="16">
                  <c:v>23</c:v>
                </c:pt>
                <c:pt idx="17">
                  <c:v>18</c:v>
                </c:pt>
                <c:pt idx="18">
                  <c:v>15</c:v>
                </c:pt>
                <c:pt idx="19">
                  <c:v>16</c:v>
                </c:pt>
                <c:pt idx="20">
                  <c:v>16</c:v>
                </c:pt>
                <c:pt idx="21">
                  <c:v>16</c:v>
                </c:pt>
                <c:pt idx="22">
                  <c:v>34</c:v>
                </c:pt>
                <c:pt idx="23">
                  <c:v>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447F-487C-92FE-623FA734C7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36388624"/>
        <c:axId val="736387312"/>
      </c:lineChart>
      <c:catAx>
        <c:axId val="736388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36387312"/>
        <c:crosses val="autoZero"/>
        <c:auto val="1"/>
        <c:lblAlgn val="ctr"/>
        <c:lblOffset val="100"/>
        <c:noMultiLvlLbl val="0"/>
      </c:catAx>
      <c:valAx>
        <c:axId val="736387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Anzahl Isolate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#,##0;\-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36388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200" b="0" i="0" baseline="0" dirty="0">
                <a:effectLst/>
              </a:rPr>
              <a:t>Pneumokokken-Isolate invasiv (Blutkultur + Punktat), nach Altersgruppen</a:t>
            </a:r>
          </a:p>
          <a:p>
            <a:pPr>
              <a:defRPr/>
            </a:pPr>
            <a:r>
              <a:rPr lang="de-DE" sz="1200" b="0" i="0" baseline="0" dirty="0">
                <a:effectLst/>
              </a:rPr>
              <a:t> (n= 11.584) </a:t>
            </a:r>
            <a:endParaRPr lang="de-DE" sz="12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Pneumokokken!$B$64</c:f>
              <c:strCache>
                <c:ptCount val="1"/>
                <c:pt idx="0">
                  <c:v>&lt;1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Pneumokokken!$A$65:$A$88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Pneumokokken!$B$65:$B$88</c:f>
              <c:numCache>
                <c:formatCode>#,##0;\-#,##0</c:formatCode>
                <c:ptCount val="24"/>
                <c:pt idx="0">
                  <c:v>10</c:v>
                </c:pt>
                <c:pt idx="1">
                  <c:v>6</c:v>
                </c:pt>
                <c:pt idx="2">
                  <c:v>4</c:v>
                </c:pt>
                <c:pt idx="3">
                  <c:v>3</c:v>
                </c:pt>
                <c:pt idx="4">
                  <c:v>7</c:v>
                </c:pt>
                <c:pt idx="5">
                  <c:v>5</c:v>
                </c:pt>
                <c:pt idx="6">
                  <c:v>6</c:v>
                </c:pt>
                <c:pt idx="7">
                  <c:v>4</c:v>
                </c:pt>
                <c:pt idx="8">
                  <c:v>4</c:v>
                </c:pt>
                <c:pt idx="9">
                  <c:v>9</c:v>
                </c:pt>
                <c:pt idx="10">
                  <c:v>3</c:v>
                </c:pt>
                <c:pt idx="11">
                  <c:v>11</c:v>
                </c:pt>
                <c:pt idx="12">
                  <c:v>7</c:v>
                </c:pt>
                <c:pt idx="15">
                  <c:v>1</c:v>
                </c:pt>
                <c:pt idx="17">
                  <c:v>3</c:v>
                </c:pt>
                <c:pt idx="18">
                  <c:v>1</c:v>
                </c:pt>
                <c:pt idx="19">
                  <c:v>6</c:v>
                </c:pt>
                <c:pt idx="20">
                  <c:v>5</c:v>
                </c:pt>
                <c:pt idx="21">
                  <c:v>6</c:v>
                </c:pt>
                <c:pt idx="22">
                  <c:v>2</c:v>
                </c:pt>
                <c:pt idx="23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3A8-4254-BF36-797087C9D1EF}"/>
            </c:ext>
          </c:extLst>
        </c:ser>
        <c:ser>
          <c:idx val="1"/>
          <c:order val="1"/>
          <c:tx>
            <c:strRef>
              <c:f>Pneumokokken!$C$64</c:f>
              <c:strCache>
                <c:ptCount val="1"/>
                <c:pt idx="0">
                  <c:v>1-4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Pneumokokken!$A$65:$A$88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Pneumokokken!$C$65:$C$88</c:f>
              <c:numCache>
                <c:formatCode>#,##0;\-#,##0</c:formatCode>
                <c:ptCount val="24"/>
                <c:pt idx="0">
                  <c:v>16</c:v>
                </c:pt>
                <c:pt idx="1">
                  <c:v>10</c:v>
                </c:pt>
                <c:pt idx="2">
                  <c:v>5</c:v>
                </c:pt>
                <c:pt idx="3">
                  <c:v>10</c:v>
                </c:pt>
                <c:pt idx="4">
                  <c:v>15</c:v>
                </c:pt>
                <c:pt idx="5">
                  <c:v>6</c:v>
                </c:pt>
                <c:pt idx="6">
                  <c:v>7</c:v>
                </c:pt>
                <c:pt idx="7">
                  <c:v>12</c:v>
                </c:pt>
                <c:pt idx="8">
                  <c:v>5</c:v>
                </c:pt>
                <c:pt idx="9">
                  <c:v>11</c:v>
                </c:pt>
                <c:pt idx="10">
                  <c:v>14</c:v>
                </c:pt>
                <c:pt idx="11">
                  <c:v>9</c:v>
                </c:pt>
                <c:pt idx="12">
                  <c:v>11</c:v>
                </c:pt>
                <c:pt idx="14">
                  <c:v>1</c:v>
                </c:pt>
                <c:pt idx="15">
                  <c:v>5</c:v>
                </c:pt>
                <c:pt idx="16">
                  <c:v>1</c:v>
                </c:pt>
                <c:pt idx="17">
                  <c:v>9</c:v>
                </c:pt>
                <c:pt idx="18">
                  <c:v>13</c:v>
                </c:pt>
                <c:pt idx="19">
                  <c:v>26</c:v>
                </c:pt>
                <c:pt idx="20">
                  <c:v>9</c:v>
                </c:pt>
                <c:pt idx="21">
                  <c:v>7</c:v>
                </c:pt>
                <c:pt idx="22">
                  <c:v>7</c:v>
                </c:pt>
                <c:pt idx="23">
                  <c:v>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3A8-4254-BF36-797087C9D1EF}"/>
            </c:ext>
          </c:extLst>
        </c:ser>
        <c:ser>
          <c:idx val="2"/>
          <c:order val="2"/>
          <c:tx>
            <c:strRef>
              <c:f>Pneumokokken!$D$64</c:f>
              <c:strCache>
                <c:ptCount val="1"/>
                <c:pt idx="0">
                  <c:v>5-14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Pneumokokken!$A$65:$A$88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Pneumokokken!$D$65:$D$88</c:f>
              <c:numCache>
                <c:formatCode>#,##0;\-#,##0</c:formatCode>
                <c:ptCount val="24"/>
                <c:pt idx="0">
                  <c:v>9</c:v>
                </c:pt>
                <c:pt idx="1">
                  <c:v>5</c:v>
                </c:pt>
                <c:pt idx="2">
                  <c:v>3</c:v>
                </c:pt>
                <c:pt idx="3">
                  <c:v>2</c:v>
                </c:pt>
                <c:pt idx="4">
                  <c:v>9</c:v>
                </c:pt>
                <c:pt idx="5">
                  <c:v>12</c:v>
                </c:pt>
                <c:pt idx="8">
                  <c:v>9</c:v>
                </c:pt>
                <c:pt idx="9">
                  <c:v>4</c:v>
                </c:pt>
                <c:pt idx="10">
                  <c:v>7</c:v>
                </c:pt>
                <c:pt idx="11">
                  <c:v>3</c:v>
                </c:pt>
                <c:pt idx="12">
                  <c:v>3</c:v>
                </c:pt>
                <c:pt idx="13">
                  <c:v>2</c:v>
                </c:pt>
                <c:pt idx="14">
                  <c:v>2</c:v>
                </c:pt>
                <c:pt idx="16">
                  <c:v>1</c:v>
                </c:pt>
                <c:pt idx="18">
                  <c:v>2</c:v>
                </c:pt>
                <c:pt idx="19">
                  <c:v>2</c:v>
                </c:pt>
                <c:pt idx="20">
                  <c:v>5</c:v>
                </c:pt>
                <c:pt idx="21">
                  <c:v>3</c:v>
                </c:pt>
                <c:pt idx="22">
                  <c:v>1</c:v>
                </c:pt>
                <c:pt idx="23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3A8-4254-BF36-797087C9D1EF}"/>
            </c:ext>
          </c:extLst>
        </c:ser>
        <c:ser>
          <c:idx val="3"/>
          <c:order val="3"/>
          <c:tx>
            <c:strRef>
              <c:f>Pneumokokken!$E$64</c:f>
              <c:strCache>
                <c:ptCount val="1"/>
                <c:pt idx="0">
                  <c:v>15-24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Pneumokokken!$A$65:$A$88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Pneumokokken!$E$65:$E$88</c:f>
              <c:numCache>
                <c:formatCode>#,##0;\-#,##0</c:formatCode>
                <c:ptCount val="24"/>
                <c:pt idx="0">
                  <c:v>8</c:v>
                </c:pt>
                <c:pt idx="1">
                  <c:v>6</c:v>
                </c:pt>
                <c:pt idx="2">
                  <c:v>5</c:v>
                </c:pt>
                <c:pt idx="3">
                  <c:v>2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4</c:v>
                </c:pt>
                <c:pt idx="8">
                  <c:v>5</c:v>
                </c:pt>
                <c:pt idx="9">
                  <c:v>5</c:v>
                </c:pt>
                <c:pt idx="10">
                  <c:v>4</c:v>
                </c:pt>
                <c:pt idx="11">
                  <c:v>2</c:v>
                </c:pt>
                <c:pt idx="12">
                  <c:v>7</c:v>
                </c:pt>
                <c:pt idx="13">
                  <c:v>1</c:v>
                </c:pt>
                <c:pt idx="14">
                  <c:v>1</c:v>
                </c:pt>
                <c:pt idx="15">
                  <c:v>5</c:v>
                </c:pt>
                <c:pt idx="17">
                  <c:v>2</c:v>
                </c:pt>
                <c:pt idx="18">
                  <c:v>4</c:v>
                </c:pt>
                <c:pt idx="19">
                  <c:v>3</c:v>
                </c:pt>
                <c:pt idx="20">
                  <c:v>2</c:v>
                </c:pt>
                <c:pt idx="21">
                  <c:v>3</c:v>
                </c:pt>
                <c:pt idx="22">
                  <c:v>1</c:v>
                </c:pt>
                <c:pt idx="23">
                  <c:v>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3A8-4254-BF36-797087C9D1EF}"/>
            </c:ext>
          </c:extLst>
        </c:ser>
        <c:ser>
          <c:idx val="4"/>
          <c:order val="4"/>
          <c:tx>
            <c:strRef>
              <c:f>Pneumokokken!$F$64</c:f>
              <c:strCache>
                <c:ptCount val="1"/>
                <c:pt idx="0">
                  <c:v>25-34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Pneumokokken!$A$65:$A$88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Pneumokokken!$F$65:$F$88</c:f>
              <c:numCache>
                <c:formatCode>#,##0;\-#,##0</c:formatCode>
                <c:ptCount val="24"/>
                <c:pt idx="0">
                  <c:v>15</c:v>
                </c:pt>
                <c:pt idx="1">
                  <c:v>11</c:v>
                </c:pt>
                <c:pt idx="2">
                  <c:v>10</c:v>
                </c:pt>
                <c:pt idx="3">
                  <c:v>10</c:v>
                </c:pt>
                <c:pt idx="4">
                  <c:v>23</c:v>
                </c:pt>
                <c:pt idx="5">
                  <c:v>12</c:v>
                </c:pt>
                <c:pt idx="6">
                  <c:v>9</c:v>
                </c:pt>
                <c:pt idx="7">
                  <c:v>14</c:v>
                </c:pt>
                <c:pt idx="8">
                  <c:v>17</c:v>
                </c:pt>
                <c:pt idx="9">
                  <c:v>15</c:v>
                </c:pt>
                <c:pt idx="10">
                  <c:v>10</c:v>
                </c:pt>
                <c:pt idx="11">
                  <c:v>21</c:v>
                </c:pt>
                <c:pt idx="12">
                  <c:v>16</c:v>
                </c:pt>
                <c:pt idx="13">
                  <c:v>6</c:v>
                </c:pt>
                <c:pt idx="14">
                  <c:v>15</c:v>
                </c:pt>
                <c:pt idx="15">
                  <c:v>3</c:v>
                </c:pt>
                <c:pt idx="16">
                  <c:v>3</c:v>
                </c:pt>
                <c:pt idx="17">
                  <c:v>2</c:v>
                </c:pt>
                <c:pt idx="18">
                  <c:v>11</c:v>
                </c:pt>
                <c:pt idx="19">
                  <c:v>10</c:v>
                </c:pt>
                <c:pt idx="20">
                  <c:v>5</c:v>
                </c:pt>
                <c:pt idx="21">
                  <c:v>15</c:v>
                </c:pt>
                <c:pt idx="22">
                  <c:v>6</c:v>
                </c:pt>
                <c:pt idx="23">
                  <c:v>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3A8-4254-BF36-797087C9D1EF}"/>
            </c:ext>
          </c:extLst>
        </c:ser>
        <c:ser>
          <c:idx val="5"/>
          <c:order val="5"/>
          <c:tx>
            <c:strRef>
              <c:f>Pneumokokken!$G$64</c:f>
              <c:strCache>
                <c:ptCount val="1"/>
                <c:pt idx="0">
                  <c:v>35-44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Pneumokokken!$A$65:$A$88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Pneumokokken!$G$65:$G$88</c:f>
              <c:numCache>
                <c:formatCode>#,##0;\-#,##0</c:formatCode>
                <c:ptCount val="24"/>
                <c:pt idx="0">
                  <c:v>26</c:v>
                </c:pt>
                <c:pt idx="1">
                  <c:v>19</c:v>
                </c:pt>
                <c:pt idx="2">
                  <c:v>16</c:v>
                </c:pt>
                <c:pt idx="3">
                  <c:v>32</c:v>
                </c:pt>
                <c:pt idx="4">
                  <c:v>52</c:v>
                </c:pt>
                <c:pt idx="5">
                  <c:v>29</c:v>
                </c:pt>
                <c:pt idx="6">
                  <c:v>29</c:v>
                </c:pt>
                <c:pt idx="7">
                  <c:v>28</c:v>
                </c:pt>
                <c:pt idx="8">
                  <c:v>41</c:v>
                </c:pt>
                <c:pt idx="9">
                  <c:v>33</c:v>
                </c:pt>
                <c:pt idx="10">
                  <c:v>14</c:v>
                </c:pt>
                <c:pt idx="11">
                  <c:v>31</c:v>
                </c:pt>
                <c:pt idx="12">
                  <c:v>36</c:v>
                </c:pt>
                <c:pt idx="13">
                  <c:v>17</c:v>
                </c:pt>
                <c:pt idx="14">
                  <c:v>6</c:v>
                </c:pt>
                <c:pt idx="15">
                  <c:v>19</c:v>
                </c:pt>
                <c:pt idx="16">
                  <c:v>11</c:v>
                </c:pt>
                <c:pt idx="17">
                  <c:v>8</c:v>
                </c:pt>
                <c:pt idx="18">
                  <c:v>19</c:v>
                </c:pt>
                <c:pt idx="19">
                  <c:v>31</c:v>
                </c:pt>
                <c:pt idx="20">
                  <c:v>25</c:v>
                </c:pt>
                <c:pt idx="21">
                  <c:v>31</c:v>
                </c:pt>
                <c:pt idx="22">
                  <c:v>22</c:v>
                </c:pt>
                <c:pt idx="23">
                  <c:v>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3A8-4254-BF36-797087C9D1EF}"/>
            </c:ext>
          </c:extLst>
        </c:ser>
        <c:ser>
          <c:idx val="6"/>
          <c:order val="6"/>
          <c:tx>
            <c:strRef>
              <c:f>Pneumokokken!$H$64</c:f>
              <c:strCache>
                <c:ptCount val="1"/>
                <c:pt idx="0">
                  <c:v>45-54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Pneumokokken!$A$65:$A$88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Pneumokokken!$H$65:$H$88</c:f>
              <c:numCache>
                <c:formatCode>#,##0;\-#,##0</c:formatCode>
                <c:ptCount val="24"/>
                <c:pt idx="0">
                  <c:v>88</c:v>
                </c:pt>
                <c:pt idx="1">
                  <c:v>44</c:v>
                </c:pt>
                <c:pt idx="2">
                  <c:v>41</c:v>
                </c:pt>
                <c:pt idx="3">
                  <c:v>62</c:v>
                </c:pt>
                <c:pt idx="4">
                  <c:v>89</c:v>
                </c:pt>
                <c:pt idx="5">
                  <c:v>54</c:v>
                </c:pt>
                <c:pt idx="6">
                  <c:v>28</c:v>
                </c:pt>
                <c:pt idx="7">
                  <c:v>66</c:v>
                </c:pt>
                <c:pt idx="8">
                  <c:v>94</c:v>
                </c:pt>
                <c:pt idx="9">
                  <c:v>57</c:v>
                </c:pt>
                <c:pt idx="10">
                  <c:v>34</c:v>
                </c:pt>
                <c:pt idx="11">
                  <c:v>76</c:v>
                </c:pt>
                <c:pt idx="12">
                  <c:v>73</c:v>
                </c:pt>
                <c:pt idx="13">
                  <c:v>27</c:v>
                </c:pt>
                <c:pt idx="14">
                  <c:v>19</c:v>
                </c:pt>
                <c:pt idx="15">
                  <c:v>22</c:v>
                </c:pt>
                <c:pt idx="16">
                  <c:v>5</c:v>
                </c:pt>
                <c:pt idx="17">
                  <c:v>23</c:v>
                </c:pt>
                <c:pt idx="18">
                  <c:v>33</c:v>
                </c:pt>
                <c:pt idx="19">
                  <c:v>63</c:v>
                </c:pt>
                <c:pt idx="20">
                  <c:v>22</c:v>
                </c:pt>
                <c:pt idx="21">
                  <c:v>36</c:v>
                </c:pt>
                <c:pt idx="22">
                  <c:v>22</c:v>
                </c:pt>
                <c:pt idx="23">
                  <c:v>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43A8-4254-BF36-797087C9D1EF}"/>
            </c:ext>
          </c:extLst>
        </c:ser>
        <c:ser>
          <c:idx val="7"/>
          <c:order val="7"/>
          <c:tx>
            <c:strRef>
              <c:f>Pneumokokken!$I$64</c:f>
              <c:strCache>
                <c:ptCount val="1"/>
                <c:pt idx="0">
                  <c:v>55-64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Pneumokokken!$A$65:$A$88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Pneumokokken!$I$65:$I$88</c:f>
              <c:numCache>
                <c:formatCode>#,##0;\-#,##0</c:formatCode>
                <c:ptCount val="24"/>
                <c:pt idx="0">
                  <c:v>143</c:v>
                </c:pt>
                <c:pt idx="1">
                  <c:v>89</c:v>
                </c:pt>
                <c:pt idx="2">
                  <c:v>51</c:v>
                </c:pt>
                <c:pt idx="3">
                  <c:v>109</c:v>
                </c:pt>
                <c:pt idx="4">
                  <c:v>176</c:v>
                </c:pt>
                <c:pt idx="5">
                  <c:v>73</c:v>
                </c:pt>
                <c:pt idx="6">
                  <c:v>57</c:v>
                </c:pt>
                <c:pt idx="7">
                  <c:v>134</c:v>
                </c:pt>
                <c:pt idx="8">
                  <c:v>166</c:v>
                </c:pt>
                <c:pt idx="9">
                  <c:v>139</c:v>
                </c:pt>
                <c:pt idx="10">
                  <c:v>63</c:v>
                </c:pt>
                <c:pt idx="11">
                  <c:v>138</c:v>
                </c:pt>
                <c:pt idx="12">
                  <c:v>123</c:v>
                </c:pt>
                <c:pt idx="13">
                  <c:v>36</c:v>
                </c:pt>
                <c:pt idx="14">
                  <c:v>37</c:v>
                </c:pt>
                <c:pt idx="15">
                  <c:v>52</c:v>
                </c:pt>
                <c:pt idx="16">
                  <c:v>35</c:v>
                </c:pt>
                <c:pt idx="17">
                  <c:v>42</c:v>
                </c:pt>
                <c:pt idx="18">
                  <c:v>46</c:v>
                </c:pt>
                <c:pt idx="19">
                  <c:v>91</c:v>
                </c:pt>
                <c:pt idx="20">
                  <c:v>72</c:v>
                </c:pt>
                <c:pt idx="21">
                  <c:v>73</c:v>
                </c:pt>
                <c:pt idx="22">
                  <c:v>60</c:v>
                </c:pt>
                <c:pt idx="23">
                  <c:v>171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43A8-4254-BF36-797087C9D1EF}"/>
            </c:ext>
          </c:extLst>
        </c:ser>
        <c:ser>
          <c:idx val="8"/>
          <c:order val="8"/>
          <c:tx>
            <c:strRef>
              <c:f>Pneumokokken!$J$64</c:f>
              <c:strCache>
                <c:ptCount val="1"/>
                <c:pt idx="0">
                  <c:v>65-74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Pneumokokken!$A$65:$A$88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Pneumokokken!$J$65:$J$88</c:f>
              <c:numCache>
                <c:formatCode>#,##0;\-#,##0</c:formatCode>
                <c:ptCount val="24"/>
                <c:pt idx="0">
                  <c:v>173</c:v>
                </c:pt>
                <c:pt idx="1">
                  <c:v>85</c:v>
                </c:pt>
                <c:pt idx="2">
                  <c:v>47</c:v>
                </c:pt>
                <c:pt idx="3">
                  <c:v>131</c:v>
                </c:pt>
                <c:pt idx="4">
                  <c:v>200</c:v>
                </c:pt>
                <c:pt idx="5">
                  <c:v>101</c:v>
                </c:pt>
                <c:pt idx="6">
                  <c:v>73</c:v>
                </c:pt>
                <c:pt idx="7">
                  <c:v>122</c:v>
                </c:pt>
                <c:pt idx="8">
                  <c:v>187</c:v>
                </c:pt>
                <c:pt idx="9">
                  <c:v>128</c:v>
                </c:pt>
                <c:pt idx="10">
                  <c:v>62</c:v>
                </c:pt>
                <c:pt idx="11">
                  <c:v>145</c:v>
                </c:pt>
                <c:pt idx="12">
                  <c:v>160</c:v>
                </c:pt>
                <c:pt idx="13">
                  <c:v>32</c:v>
                </c:pt>
                <c:pt idx="14">
                  <c:v>50</c:v>
                </c:pt>
                <c:pt idx="15">
                  <c:v>55</c:v>
                </c:pt>
                <c:pt idx="16">
                  <c:v>25</c:v>
                </c:pt>
                <c:pt idx="17">
                  <c:v>54</c:v>
                </c:pt>
                <c:pt idx="18">
                  <c:v>49</c:v>
                </c:pt>
                <c:pt idx="19">
                  <c:v>135</c:v>
                </c:pt>
                <c:pt idx="20">
                  <c:v>77</c:v>
                </c:pt>
                <c:pt idx="21">
                  <c:v>99</c:v>
                </c:pt>
                <c:pt idx="22">
                  <c:v>62</c:v>
                </c:pt>
                <c:pt idx="23">
                  <c:v>219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43A8-4254-BF36-797087C9D1EF}"/>
            </c:ext>
          </c:extLst>
        </c:ser>
        <c:ser>
          <c:idx val="9"/>
          <c:order val="9"/>
          <c:tx>
            <c:strRef>
              <c:f>Pneumokokken!$K$64</c:f>
              <c:strCache>
                <c:ptCount val="1"/>
                <c:pt idx="0">
                  <c:v>75-84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Pneumokokken!$A$65:$A$88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Pneumokokken!$K$65:$K$88</c:f>
              <c:numCache>
                <c:formatCode>#,##0;\-#,##0</c:formatCode>
                <c:ptCount val="24"/>
                <c:pt idx="0">
                  <c:v>242</c:v>
                </c:pt>
                <c:pt idx="1">
                  <c:v>143</c:v>
                </c:pt>
                <c:pt idx="2">
                  <c:v>64</c:v>
                </c:pt>
                <c:pt idx="3">
                  <c:v>144</c:v>
                </c:pt>
                <c:pt idx="4">
                  <c:v>247</c:v>
                </c:pt>
                <c:pt idx="5">
                  <c:v>106</c:v>
                </c:pt>
                <c:pt idx="6">
                  <c:v>75</c:v>
                </c:pt>
                <c:pt idx="7">
                  <c:v>184</c:v>
                </c:pt>
                <c:pt idx="8">
                  <c:v>249</c:v>
                </c:pt>
                <c:pt idx="9">
                  <c:v>146</c:v>
                </c:pt>
                <c:pt idx="10">
                  <c:v>80</c:v>
                </c:pt>
                <c:pt idx="11">
                  <c:v>173</c:v>
                </c:pt>
                <c:pt idx="12">
                  <c:v>193</c:v>
                </c:pt>
                <c:pt idx="13">
                  <c:v>30</c:v>
                </c:pt>
                <c:pt idx="14">
                  <c:v>45</c:v>
                </c:pt>
                <c:pt idx="15">
                  <c:v>63</c:v>
                </c:pt>
                <c:pt idx="16">
                  <c:v>33</c:v>
                </c:pt>
                <c:pt idx="17">
                  <c:v>51</c:v>
                </c:pt>
                <c:pt idx="18">
                  <c:v>48</c:v>
                </c:pt>
                <c:pt idx="19">
                  <c:v>109</c:v>
                </c:pt>
                <c:pt idx="20">
                  <c:v>80</c:v>
                </c:pt>
                <c:pt idx="21">
                  <c:v>108</c:v>
                </c:pt>
                <c:pt idx="22">
                  <c:v>66</c:v>
                </c:pt>
                <c:pt idx="23">
                  <c:v>158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43A8-4254-BF36-797087C9D1EF}"/>
            </c:ext>
          </c:extLst>
        </c:ser>
        <c:ser>
          <c:idx val="10"/>
          <c:order val="10"/>
          <c:tx>
            <c:strRef>
              <c:f>Pneumokokken!$L$64</c:f>
              <c:strCache>
                <c:ptCount val="1"/>
                <c:pt idx="0">
                  <c:v>&gt;85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Pneumokokken!$A$65:$A$88</c:f>
              <c:strCache>
                <c:ptCount val="24"/>
                <c:pt idx="0">
                  <c:v>2017, Quartal 1</c:v>
                </c:pt>
                <c:pt idx="1">
                  <c:v>2017, Quartal 2</c:v>
                </c:pt>
                <c:pt idx="2">
                  <c:v>2017, Quartal 3</c:v>
                </c:pt>
                <c:pt idx="3">
                  <c:v>2017, Quartal 4</c:v>
                </c:pt>
                <c:pt idx="4">
                  <c:v>2018, Quartal 1</c:v>
                </c:pt>
                <c:pt idx="5">
                  <c:v>2018, Quartal 2</c:v>
                </c:pt>
                <c:pt idx="6">
                  <c:v>2018, Quartal 3</c:v>
                </c:pt>
                <c:pt idx="7">
                  <c:v>2018, Quartal 4</c:v>
                </c:pt>
                <c:pt idx="8">
                  <c:v>2019, Quartal 1</c:v>
                </c:pt>
                <c:pt idx="9">
                  <c:v>2019, Quartal 2</c:v>
                </c:pt>
                <c:pt idx="10">
                  <c:v>2019, Quartal 3</c:v>
                </c:pt>
                <c:pt idx="11">
                  <c:v>2019, Quartal 4</c:v>
                </c:pt>
                <c:pt idx="12">
                  <c:v>2020, Quartal 1</c:v>
                </c:pt>
                <c:pt idx="13">
                  <c:v>2020, Quartal 2</c:v>
                </c:pt>
                <c:pt idx="14">
                  <c:v>2020, Quartal 3</c:v>
                </c:pt>
                <c:pt idx="15">
                  <c:v>2020, Quartal 4</c:v>
                </c:pt>
                <c:pt idx="16">
                  <c:v>2021, Quartal 1</c:v>
                </c:pt>
                <c:pt idx="17">
                  <c:v>2021, Quartal 2</c:v>
                </c:pt>
                <c:pt idx="18">
                  <c:v>2021, Quartal 3</c:v>
                </c:pt>
                <c:pt idx="19">
                  <c:v>2021, Quartal 4</c:v>
                </c:pt>
                <c:pt idx="20">
                  <c:v>2022, Quartal 1</c:v>
                </c:pt>
                <c:pt idx="21">
                  <c:v>2022, Quartal 2</c:v>
                </c:pt>
                <c:pt idx="22">
                  <c:v>2022, Quartal 3</c:v>
                </c:pt>
                <c:pt idx="23">
                  <c:v>2022, Quartal 4</c:v>
                </c:pt>
              </c:strCache>
            </c:strRef>
          </c:cat>
          <c:val>
            <c:numRef>
              <c:f>Pneumokokken!$L$65:$L$88</c:f>
              <c:numCache>
                <c:formatCode>#,##0;\-#,##0</c:formatCode>
                <c:ptCount val="24"/>
                <c:pt idx="0">
                  <c:v>145</c:v>
                </c:pt>
                <c:pt idx="1">
                  <c:v>66</c:v>
                </c:pt>
                <c:pt idx="2">
                  <c:v>32</c:v>
                </c:pt>
                <c:pt idx="3">
                  <c:v>94</c:v>
                </c:pt>
                <c:pt idx="4">
                  <c:v>129</c:v>
                </c:pt>
                <c:pt idx="5">
                  <c:v>58</c:v>
                </c:pt>
                <c:pt idx="6">
                  <c:v>41</c:v>
                </c:pt>
                <c:pt idx="7">
                  <c:v>81</c:v>
                </c:pt>
                <c:pt idx="8">
                  <c:v>128</c:v>
                </c:pt>
                <c:pt idx="9">
                  <c:v>73</c:v>
                </c:pt>
                <c:pt idx="10">
                  <c:v>33</c:v>
                </c:pt>
                <c:pt idx="11">
                  <c:v>105</c:v>
                </c:pt>
                <c:pt idx="12">
                  <c:v>116</c:v>
                </c:pt>
                <c:pt idx="13">
                  <c:v>10</c:v>
                </c:pt>
                <c:pt idx="14">
                  <c:v>18</c:v>
                </c:pt>
                <c:pt idx="15">
                  <c:v>25</c:v>
                </c:pt>
                <c:pt idx="16">
                  <c:v>21</c:v>
                </c:pt>
                <c:pt idx="17">
                  <c:v>21</c:v>
                </c:pt>
                <c:pt idx="18">
                  <c:v>30</c:v>
                </c:pt>
                <c:pt idx="19">
                  <c:v>64</c:v>
                </c:pt>
                <c:pt idx="20">
                  <c:v>44</c:v>
                </c:pt>
                <c:pt idx="21">
                  <c:v>47</c:v>
                </c:pt>
                <c:pt idx="22">
                  <c:v>29</c:v>
                </c:pt>
                <c:pt idx="23">
                  <c:v>111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43A8-4254-BF36-797087C9D1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36381088"/>
        <c:axId val="536386664"/>
      </c:lineChart>
      <c:catAx>
        <c:axId val="536381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36386664"/>
        <c:crosses val="autoZero"/>
        <c:auto val="1"/>
        <c:lblAlgn val="ctr"/>
        <c:lblOffset val="100"/>
        <c:noMultiLvlLbl val="0"/>
      </c:catAx>
      <c:valAx>
        <c:axId val="536386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Anzahl Isolate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#,##0;\-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36381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4937016"/>
        <c:axId val="764937672"/>
      </c:barChart>
      <c:catAx>
        <c:axId val="764937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64937672"/>
        <c:crosses val="autoZero"/>
        <c:auto val="1"/>
        <c:lblAlgn val="ctr"/>
        <c:lblOffset val="100"/>
        <c:noMultiLvlLbl val="0"/>
      </c:catAx>
      <c:valAx>
        <c:axId val="764937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;\-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64937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200" b="0" i="0" baseline="0">
                <a:effectLst/>
              </a:rPr>
              <a:t>iGAS pro KW, 2022-2023 (n= 1.177)</a:t>
            </a:r>
            <a:endParaRPr lang="de-DE" sz="120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'Abstrich_invasiv gesamt'!$B$30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'Abstrich_invasiv gesamt'!$A$31:$A$83</c:f>
              <c:strCache>
                <c:ptCount val="53"/>
                <c:pt idx="0">
                  <c:v>KW 1</c:v>
                </c:pt>
                <c:pt idx="1">
                  <c:v>KW 2</c:v>
                </c:pt>
                <c:pt idx="2">
                  <c:v>KW 3</c:v>
                </c:pt>
                <c:pt idx="3">
                  <c:v>KW 4</c:v>
                </c:pt>
                <c:pt idx="4">
                  <c:v>KW 5</c:v>
                </c:pt>
                <c:pt idx="5">
                  <c:v>KW 6</c:v>
                </c:pt>
                <c:pt idx="6">
                  <c:v>KW 7</c:v>
                </c:pt>
                <c:pt idx="7">
                  <c:v>KW 8</c:v>
                </c:pt>
                <c:pt idx="8">
                  <c:v>KW 9</c:v>
                </c:pt>
                <c:pt idx="9">
                  <c:v>KW 10</c:v>
                </c:pt>
                <c:pt idx="10">
                  <c:v>KW 11</c:v>
                </c:pt>
                <c:pt idx="11">
                  <c:v>KW 12</c:v>
                </c:pt>
                <c:pt idx="12">
                  <c:v>KW 13</c:v>
                </c:pt>
                <c:pt idx="13">
                  <c:v>KW 14</c:v>
                </c:pt>
                <c:pt idx="14">
                  <c:v>KW 15</c:v>
                </c:pt>
                <c:pt idx="15">
                  <c:v>KW 16</c:v>
                </c:pt>
                <c:pt idx="16">
                  <c:v>KW 17</c:v>
                </c:pt>
                <c:pt idx="17">
                  <c:v>KW 18</c:v>
                </c:pt>
                <c:pt idx="18">
                  <c:v>KW 19</c:v>
                </c:pt>
                <c:pt idx="19">
                  <c:v>KW 20</c:v>
                </c:pt>
                <c:pt idx="20">
                  <c:v>KW 21</c:v>
                </c:pt>
                <c:pt idx="21">
                  <c:v>KW 22</c:v>
                </c:pt>
                <c:pt idx="22">
                  <c:v>KW 23</c:v>
                </c:pt>
                <c:pt idx="23">
                  <c:v>KW 24</c:v>
                </c:pt>
                <c:pt idx="24">
                  <c:v>KW 25</c:v>
                </c:pt>
                <c:pt idx="25">
                  <c:v>KW 26</c:v>
                </c:pt>
                <c:pt idx="26">
                  <c:v>KW 27</c:v>
                </c:pt>
                <c:pt idx="27">
                  <c:v>KW 28</c:v>
                </c:pt>
                <c:pt idx="28">
                  <c:v>KW 29</c:v>
                </c:pt>
                <c:pt idx="29">
                  <c:v>KW 30</c:v>
                </c:pt>
                <c:pt idx="30">
                  <c:v>KW 31</c:v>
                </c:pt>
                <c:pt idx="31">
                  <c:v>KW 32</c:v>
                </c:pt>
                <c:pt idx="32">
                  <c:v>KW 33</c:v>
                </c:pt>
                <c:pt idx="33">
                  <c:v>KW 34</c:v>
                </c:pt>
                <c:pt idx="34">
                  <c:v>KW 35</c:v>
                </c:pt>
                <c:pt idx="35">
                  <c:v>KW 36</c:v>
                </c:pt>
                <c:pt idx="36">
                  <c:v>KW 37</c:v>
                </c:pt>
                <c:pt idx="37">
                  <c:v>KW 38</c:v>
                </c:pt>
                <c:pt idx="38">
                  <c:v>KW 39</c:v>
                </c:pt>
                <c:pt idx="39">
                  <c:v>KW 40</c:v>
                </c:pt>
                <c:pt idx="40">
                  <c:v>KW 41</c:v>
                </c:pt>
                <c:pt idx="41">
                  <c:v>KW 42</c:v>
                </c:pt>
                <c:pt idx="42">
                  <c:v>KW 43</c:v>
                </c:pt>
                <c:pt idx="43">
                  <c:v>KW 44</c:v>
                </c:pt>
                <c:pt idx="44">
                  <c:v>KW 45</c:v>
                </c:pt>
                <c:pt idx="45">
                  <c:v>KW 46</c:v>
                </c:pt>
                <c:pt idx="46">
                  <c:v>KW 47</c:v>
                </c:pt>
                <c:pt idx="47">
                  <c:v>KW 48</c:v>
                </c:pt>
                <c:pt idx="48">
                  <c:v>KW 49</c:v>
                </c:pt>
                <c:pt idx="49">
                  <c:v>KW 50</c:v>
                </c:pt>
                <c:pt idx="50">
                  <c:v>KW 51</c:v>
                </c:pt>
                <c:pt idx="51">
                  <c:v>KW 52</c:v>
                </c:pt>
                <c:pt idx="52">
                  <c:v>KW 1</c:v>
                </c:pt>
              </c:strCache>
            </c:strRef>
          </c:cat>
          <c:val>
            <c:numRef>
              <c:f>'Abstrich_invasiv gesamt'!$B$31:$B$83</c:f>
              <c:numCache>
                <c:formatCode>#,##0;\-#,##0</c:formatCode>
                <c:ptCount val="53"/>
                <c:pt idx="0">
                  <c:v>16</c:v>
                </c:pt>
                <c:pt idx="1">
                  <c:v>10</c:v>
                </c:pt>
                <c:pt idx="2">
                  <c:v>8</c:v>
                </c:pt>
                <c:pt idx="3">
                  <c:v>19</c:v>
                </c:pt>
                <c:pt idx="4">
                  <c:v>22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20</c:v>
                </c:pt>
                <c:pt idx="9">
                  <c:v>11</c:v>
                </c:pt>
                <c:pt idx="10">
                  <c:v>13</c:v>
                </c:pt>
                <c:pt idx="11">
                  <c:v>9</c:v>
                </c:pt>
                <c:pt idx="12">
                  <c:v>15</c:v>
                </c:pt>
                <c:pt idx="13">
                  <c:v>23</c:v>
                </c:pt>
                <c:pt idx="14">
                  <c:v>13</c:v>
                </c:pt>
                <c:pt idx="15">
                  <c:v>17</c:v>
                </c:pt>
                <c:pt idx="16">
                  <c:v>12</c:v>
                </c:pt>
                <c:pt idx="17">
                  <c:v>8</c:v>
                </c:pt>
                <c:pt idx="18">
                  <c:v>13</c:v>
                </c:pt>
                <c:pt idx="19">
                  <c:v>7</c:v>
                </c:pt>
                <c:pt idx="20">
                  <c:v>27</c:v>
                </c:pt>
                <c:pt idx="21">
                  <c:v>12</c:v>
                </c:pt>
                <c:pt idx="22">
                  <c:v>15</c:v>
                </c:pt>
                <c:pt idx="23">
                  <c:v>18</c:v>
                </c:pt>
                <c:pt idx="24">
                  <c:v>15</c:v>
                </c:pt>
                <c:pt idx="25">
                  <c:v>18</c:v>
                </c:pt>
                <c:pt idx="26">
                  <c:v>17</c:v>
                </c:pt>
                <c:pt idx="27">
                  <c:v>13</c:v>
                </c:pt>
                <c:pt idx="28">
                  <c:v>22</c:v>
                </c:pt>
                <c:pt idx="29">
                  <c:v>19</c:v>
                </c:pt>
                <c:pt idx="30">
                  <c:v>19</c:v>
                </c:pt>
                <c:pt idx="31">
                  <c:v>29</c:v>
                </c:pt>
                <c:pt idx="32">
                  <c:v>15</c:v>
                </c:pt>
                <c:pt idx="33">
                  <c:v>17</c:v>
                </c:pt>
                <c:pt idx="34">
                  <c:v>21</c:v>
                </c:pt>
                <c:pt idx="35">
                  <c:v>20</c:v>
                </c:pt>
                <c:pt idx="36">
                  <c:v>20</c:v>
                </c:pt>
                <c:pt idx="37">
                  <c:v>19</c:v>
                </c:pt>
                <c:pt idx="38">
                  <c:v>25</c:v>
                </c:pt>
                <c:pt idx="39">
                  <c:v>26</c:v>
                </c:pt>
                <c:pt idx="40">
                  <c:v>31</c:v>
                </c:pt>
                <c:pt idx="41">
                  <c:v>33</c:v>
                </c:pt>
                <c:pt idx="42">
                  <c:v>18</c:v>
                </c:pt>
                <c:pt idx="43">
                  <c:v>29</c:v>
                </c:pt>
                <c:pt idx="44">
                  <c:v>22</c:v>
                </c:pt>
                <c:pt idx="45">
                  <c:v>37</c:v>
                </c:pt>
                <c:pt idx="46">
                  <c:v>40</c:v>
                </c:pt>
                <c:pt idx="47">
                  <c:v>38</c:v>
                </c:pt>
                <c:pt idx="48">
                  <c:v>44</c:v>
                </c:pt>
                <c:pt idx="49">
                  <c:v>47</c:v>
                </c:pt>
                <c:pt idx="50">
                  <c:v>52</c:v>
                </c:pt>
                <c:pt idx="51">
                  <c:v>65</c:v>
                </c:pt>
                <c:pt idx="52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2A-45B2-A6C6-A879F4E89960}"/>
            </c:ext>
          </c:extLst>
        </c:ser>
        <c:ser>
          <c:idx val="1"/>
          <c:order val="1"/>
          <c:tx>
            <c:strRef>
              <c:f>'Abstrich_invasiv gesamt'!$C$30</c:f>
              <c:strCache>
                <c:ptCount val="1"/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'Abstrich_invasiv gesamt'!$A$31:$A$83</c:f>
              <c:strCache>
                <c:ptCount val="53"/>
                <c:pt idx="0">
                  <c:v>KW 1</c:v>
                </c:pt>
                <c:pt idx="1">
                  <c:v>KW 2</c:v>
                </c:pt>
                <c:pt idx="2">
                  <c:v>KW 3</c:v>
                </c:pt>
                <c:pt idx="3">
                  <c:v>KW 4</c:v>
                </c:pt>
                <c:pt idx="4">
                  <c:v>KW 5</c:v>
                </c:pt>
                <c:pt idx="5">
                  <c:v>KW 6</c:v>
                </c:pt>
                <c:pt idx="6">
                  <c:v>KW 7</c:v>
                </c:pt>
                <c:pt idx="7">
                  <c:v>KW 8</c:v>
                </c:pt>
                <c:pt idx="8">
                  <c:v>KW 9</c:v>
                </c:pt>
                <c:pt idx="9">
                  <c:v>KW 10</c:v>
                </c:pt>
                <c:pt idx="10">
                  <c:v>KW 11</c:v>
                </c:pt>
                <c:pt idx="11">
                  <c:v>KW 12</c:v>
                </c:pt>
                <c:pt idx="12">
                  <c:v>KW 13</c:v>
                </c:pt>
                <c:pt idx="13">
                  <c:v>KW 14</c:v>
                </c:pt>
                <c:pt idx="14">
                  <c:v>KW 15</c:v>
                </c:pt>
                <c:pt idx="15">
                  <c:v>KW 16</c:v>
                </c:pt>
                <c:pt idx="16">
                  <c:v>KW 17</c:v>
                </c:pt>
                <c:pt idx="17">
                  <c:v>KW 18</c:v>
                </c:pt>
                <c:pt idx="18">
                  <c:v>KW 19</c:v>
                </c:pt>
                <c:pt idx="19">
                  <c:v>KW 20</c:v>
                </c:pt>
                <c:pt idx="20">
                  <c:v>KW 21</c:v>
                </c:pt>
                <c:pt idx="21">
                  <c:v>KW 22</c:v>
                </c:pt>
                <c:pt idx="22">
                  <c:v>KW 23</c:v>
                </c:pt>
                <c:pt idx="23">
                  <c:v>KW 24</c:v>
                </c:pt>
                <c:pt idx="24">
                  <c:v>KW 25</c:v>
                </c:pt>
                <c:pt idx="25">
                  <c:v>KW 26</c:v>
                </c:pt>
                <c:pt idx="26">
                  <c:v>KW 27</c:v>
                </c:pt>
                <c:pt idx="27">
                  <c:v>KW 28</c:v>
                </c:pt>
                <c:pt idx="28">
                  <c:v>KW 29</c:v>
                </c:pt>
                <c:pt idx="29">
                  <c:v>KW 30</c:v>
                </c:pt>
                <c:pt idx="30">
                  <c:v>KW 31</c:v>
                </c:pt>
                <c:pt idx="31">
                  <c:v>KW 32</c:v>
                </c:pt>
                <c:pt idx="32">
                  <c:v>KW 33</c:v>
                </c:pt>
                <c:pt idx="33">
                  <c:v>KW 34</c:v>
                </c:pt>
                <c:pt idx="34">
                  <c:v>KW 35</c:v>
                </c:pt>
                <c:pt idx="35">
                  <c:v>KW 36</c:v>
                </c:pt>
                <c:pt idx="36">
                  <c:v>KW 37</c:v>
                </c:pt>
                <c:pt idx="37">
                  <c:v>KW 38</c:v>
                </c:pt>
                <c:pt idx="38">
                  <c:v>KW 39</c:v>
                </c:pt>
                <c:pt idx="39">
                  <c:v>KW 40</c:v>
                </c:pt>
                <c:pt idx="40">
                  <c:v>KW 41</c:v>
                </c:pt>
                <c:pt idx="41">
                  <c:v>KW 42</c:v>
                </c:pt>
                <c:pt idx="42">
                  <c:v>KW 43</c:v>
                </c:pt>
                <c:pt idx="43">
                  <c:v>KW 44</c:v>
                </c:pt>
                <c:pt idx="44">
                  <c:v>KW 45</c:v>
                </c:pt>
                <c:pt idx="45">
                  <c:v>KW 46</c:v>
                </c:pt>
                <c:pt idx="46">
                  <c:v>KW 47</c:v>
                </c:pt>
                <c:pt idx="47">
                  <c:v>KW 48</c:v>
                </c:pt>
                <c:pt idx="48">
                  <c:v>KW 49</c:v>
                </c:pt>
                <c:pt idx="49">
                  <c:v>KW 50</c:v>
                </c:pt>
                <c:pt idx="50">
                  <c:v>KW 51</c:v>
                </c:pt>
                <c:pt idx="51">
                  <c:v>KW 52</c:v>
                </c:pt>
                <c:pt idx="52">
                  <c:v>KW 1</c:v>
                </c:pt>
              </c:strCache>
            </c:strRef>
          </c:cat>
          <c:val>
            <c:numRef>
              <c:f>'Abstrich_invasiv gesamt'!$C$31:$C$83</c:f>
              <c:numCache>
                <c:formatCode>General</c:formatCode>
                <c:ptCount val="53"/>
              </c:numCache>
            </c:numRef>
          </c:val>
          <c:extLst>
            <c:ext xmlns:c16="http://schemas.microsoft.com/office/drawing/2014/chart" uri="{C3380CC4-5D6E-409C-BE32-E72D297353CC}">
              <c16:uniqueId val="{00000001-872A-45B2-A6C6-A879F4E899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-27"/>
        <c:axId val="374321368"/>
        <c:axId val="374316448"/>
      </c:barChart>
      <c:catAx>
        <c:axId val="374321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74316448"/>
        <c:crosses val="autoZero"/>
        <c:auto val="1"/>
        <c:lblAlgn val="ctr"/>
        <c:lblOffset val="100"/>
        <c:noMultiLvlLbl val="0"/>
      </c:catAx>
      <c:valAx>
        <c:axId val="374316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Anzahl Isolate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#,##0;\-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74321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1-16T12:48:00.445" idx="5">
    <p:pos x="6131" y="1175"/>
    <p:text>Hier könnte man die Farben nochmal schöner machen</p:text>
    <p:extLst>
      <p:ext uri="{C676402C-5697-4E1C-873F-D02D1690AC5C}">
        <p15:threadingInfo xmlns:p15="http://schemas.microsoft.com/office/powerpoint/2012/main" timeZoneBias="-60"/>
      </p:ext>
    </p:extLst>
  </p:cm>
  <p:cm authorId="1" dt="2023-01-16T12:49:03.890" idx="6">
    <p:pos x="10" y="10"/>
    <p:text>Folie weglassen/in Appendix? Und nur sagen, dass SurvNet wie ARS?</p:text>
    <p:extLst>
      <p:ext uri="{C676402C-5697-4E1C-873F-D02D1690AC5C}">
        <p15:threadingInfo xmlns:p15="http://schemas.microsoft.com/office/powerpoint/2012/main" timeZoneBias="-60"/>
      </p:ext>
    </p:extLst>
  </p:cm>
</p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0.4484</cdr:x>
      <cdr:y>0.39835</cdr:y>
    </cdr:from>
    <cdr:to>
      <cdr:x>0.5516</cdr:x>
      <cdr:y>0.60165</cdr:y>
    </cdr:to>
    <cdr:sp macro="" textlink="">
      <cdr:nvSpPr>
        <cdr:cNvPr id="2" name="Textfeld 1">
          <a:extLst xmlns:a="http://schemas.openxmlformats.org/drawingml/2006/main">
            <a:ext uri="{FF2B5EF4-FFF2-40B4-BE49-F238E27FC236}">
              <a16:creationId xmlns:a16="http://schemas.microsoft.com/office/drawing/2014/main" id="{6ECD6AFD-A312-4EDF-B49A-6854868CB1A3}"/>
            </a:ext>
          </a:extLst>
        </cdr:cNvPr>
        <cdr:cNvSpPr txBox="1"/>
      </cdr:nvSpPr>
      <cdr:spPr>
        <a:xfrm xmlns:a="http://schemas.openxmlformats.org/drawingml/2006/main">
          <a:off x="3973036" y="179165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de-DE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1278C4-6371-43D1-B4A3-0B1B700A1C7C}" type="datetimeFigureOut">
              <a:rPr lang="de-DE" smtClean="0"/>
              <a:t>18.01.2023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C8ECE0-A18A-4F4E-B8F9-B2CAAA4DFC0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1228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strike="noStrike" spc="-1" dirty="0">
                <a:latin typeface="Arial"/>
              </a:rPr>
              <a:t>Co-seasonality of respiratory viruses (line graph) and </a:t>
            </a:r>
            <a:r>
              <a:rPr lang="en-US" sz="1200" b="0" strike="noStrike" spc="-1" dirty="0" err="1">
                <a:latin typeface="Arial"/>
              </a:rPr>
              <a:t>bacteraemia</a:t>
            </a:r>
            <a:r>
              <a:rPr lang="en-US" sz="1200" b="0" strike="noStrike" spc="-1" dirty="0">
                <a:latin typeface="Arial"/>
              </a:rPr>
              <a:t> (bar graph), 2010–2018.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8ECE0-A18A-4F4E-B8F9-B2CAAA4DFC09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4088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65-74 Jährige deutlich über Niveau der Vorjahre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8ECE0-A18A-4F4E-B8F9-B2CAAA4DFC09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1818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Tatsächlich im Verhältnis mehr schwere Verläufe: </a:t>
            </a:r>
          </a:p>
          <a:p>
            <a:pPr lvl="2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Mögliche Korrelation mit Influenza A und/oder RSV (und weitere Viren) und bakterieller Sekundärinfektion erhöht Risiko für schweren Krankheitsverlauf</a:t>
            </a:r>
          </a:p>
          <a:p>
            <a:pPr lvl="2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Nachholeffekt nach zwei Jahren verstärkter Infektionsschutzmaßnahmen und erhöhter Suszeptibilität </a:t>
            </a:r>
            <a:r>
              <a:rPr lang="de-DE" sz="900" strike="sng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Untererfassung v.a. nicht-invasiver GAS:</a:t>
            </a:r>
          </a:p>
          <a:p>
            <a:pPr lvl="2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Weniger Abstriche durch verändertes geringeres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Aufsucheverhalten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von niedergelassenen Ärzten</a:t>
            </a:r>
          </a:p>
          <a:p>
            <a:pPr lvl="2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Weniger Abstriche durch anlassbezogenes Testverhalten</a:t>
            </a:r>
          </a:p>
          <a:p>
            <a:pPr lvl="2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Schnelltests werden in ARS Daten nicht erfasst, auch hier mögliches verändertes Testverhalten, vermehrt Schnelltests eingesetzt? </a:t>
            </a:r>
          </a:p>
          <a:p>
            <a:pPr lvl="2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Untererfassung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iGAS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geringer als nicht-invasiv -&gt; schwere Fälle kommen in die Kliniken, dort Diagnostik recht zuverlässig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8ECE0-A18A-4F4E-B8F9-B2CAAA4DFC09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3846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4. Quartal 2019: 290 </a:t>
            </a:r>
            <a:r>
              <a:rPr lang="de-DE" dirty="0" err="1"/>
              <a:t>iGAS</a:t>
            </a:r>
            <a:r>
              <a:rPr lang="de-DE" dirty="0"/>
              <a:t> Nachweise</a:t>
            </a:r>
          </a:p>
          <a:p>
            <a:r>
              <a:rPr lang="de-DE" dirty="0"/>
              <a:t>4. Quartal 2022: 480 </a:t>
            </a:r>
            <a:r>
              <a:rPr lang="de-DE" dirty="0" err="1"/>
              <a:t>iGAS</a:t>
            </a:r>
            <a:r>
              <a:rPr lang="de-DE" dirty="0"/>
              <a:t> Nachweise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8ECE0-A18A-4F4E-B8F9-B2CAAA4DFC09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6173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8ECE0-A18A-4F4E-B8F9-B2CAAA4DFC09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5184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8D57D4-41FE-4626-B2A9-F2DDB289E1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8E8D9B3-1473-4555-8BE7-175F452C6D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04E29A2-CAC0-4D92-AC0A-00DD334FA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9A11F-4803-409D-B319-C742E9BFD3D1}" type="datetime1">
              <a:rPr lang="de-DE" smtClean="0"/>
              <a:t>18.01.2023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301BBE-BCF2-4B23-AC70-00AC31E1A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BLAG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DB8D77C-4C4E-4D69-9607-98A3AACB8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6B5-A79D-4A6C-9BE2-BDF75A02E2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4271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0DCFF7-1510-45F5-8896-1E5AECFF9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B69D4E2-1BAD-4963-889C-469F2C37E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E152098-913A-4A45-B933-7B1C4D29E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6874-E2D0-41A3-9D29-9A1C5B86275C}" type="datetime1">
              <a:rPr lang="de-DE" smtClean="0"/>
              <a:t>18.01.2023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3A7AEE7-E9D7-4FDF-992E-B3903D736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BLAG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B31BC02-28B5-445E-8682-A962DC5CF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6B5-A79D-4A6C-9BE2-BDF75A02E2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3377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101CBCF-189F-433A-AEED-9637B38456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C72775C-0AB4-4230-8835-F7DF167D9A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58E9110-A1AA-4EDC-92E6-AFDF50A8A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14534-38DB-4CE7-9814-0169293749F8}" type="datetime1">
              <a:rPr lang="de-DE" smtClean="0"/>
              <a:t>18.01.2023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4A69D9E-3D7F-4A9C-8DA8-AD5E3FE1A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BLAG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B72CCF4-3C09-44C8-999D-919121BED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6B5-A79D-4A6C-9BE2-BDF75A02E2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1509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27059-3AAC-47DE-BA56-8A165E65506F}" type="datetime1">
              <a:rPr lang="de-DE" smtClean="0"/>
              <a:t>18.01.2023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BLAG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Inhaltsplatzhalter 9"/>
          <p:cNvSpPr>
            <a:spLocks noGrp="1"/>
          </p:cNvSpPr>
          <p:nvPr>
            <p:ph sz="quarter" idx="13"/>
          </p:nvPr>
        </p:nvSpPr>
        <p:spPr>
          <a:xfrm>
            <a:off x="609600" y="1412777"/>
            <a:ext cx="10644861" cy="5021889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609600" y="918943"/>
            <a:ext cx="10644861" cy="6093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9970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3CE9E1-E52E-4EB8-A1ED-568B06F56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9338649-FB4A-4EFD-92D5-E6BB465621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A98036-66EF-429B-B80B-7AD05EE04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C3D77-95AB-46DB-A336-4A53024F29BE}" type="datetime1">
              <a:rPr lang="de-DE" smtClean="0"/>
              <a:t>18.01.2023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7B63A2C-DD5A-45F9-841D-235E514C6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BLAG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1DBA78-5EE3-4A20-9015-AE9CC499D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6B5-A79D-4A6C-9BE2-BDF75A02E2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9065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3FBFA6-F57E-4319-871A-FA821F70E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E460E13-F453-4A8F-8271-E59623746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C68395-AD1C-40C2-B838-236B9C9DE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5FA30-AEDE-42D2-9081-8C0FF1B70620}" type="datetime1">
              <a:rPr lang="de-DE" smtClean="0"/>
              <a:t>18.01.2023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72EEF3B-EBC3-4F13-A1B4-03AF780D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BLAG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2BB690-0995-4729-936B-A56BB163A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6B5-A79D-4A6C-9BE2-BDF75A02E2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7796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B1EA37-BCF1-4658-ACF5-5837FA2BF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20A4A5-8D7D-408C-B024-EE194EE410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3B4FE62-7377-463A-90A6-3544ECB51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BDC25ED-B311-487F-BAE8-1D70D9C42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D5BCD-9601-4A8E-BACA-6234E5CB9323}" type="datetime1">
              <a:rPr lang="de-DE" smtClean="0"/>
              <a:t>18.01.2023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2496324-36A1-4CD8-B8F8-7073A90FF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BLAG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ED27C0D-1301-4DF5-8070-A8DE0494B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6B5-A79D-4A6C-9BE2-BDF75A02E2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8411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C7B6CB-944C-4D88-A2C5-E0B242D96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7F9DC60-6C3B-41A1-AFBD-3D1AC48E5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21875C7-4F80-4466-A896-7789E7D66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E1D0C7F-A96B-4BA5-9208-AE4AC24D9E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2FFF222-4BB9-4C3C-90DE-2E0CC9B9EE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1EDD956-AF3A-477A-9323-8C6FD7D33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AA8CA-7C26-49B6-863E-06E88BE0ED83}" type="datetime1">
              <a:rPr lang="de-DE" smtClean="0"/>
              <a:t>18.01.2023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10952DD-DE19-45EF-9B3B-58AA38463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BLAG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66B4B10-EE26-419D-9E7F-63572C38F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6B5-A79D-4A6C-9BE2-BDF75A02E2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8563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1EAD33-8C1B-4845-A63C-315158012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DF283BC-7908-49CB-8E34-14E1BDB6B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988E5-BF7A-4532-909A-405055A6ECFF}" type="datetime1">
              <a:rPr lang="de-DE" smtClean="0"/>
              <a:t>18.01.2023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7EA593C-C560-49DD-BF17-74CB7909B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BLAG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04BEBB0-B4E3-4492-83D2-EBFC313BC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6B5-A79D-4A6C-9BE2-BDF75A02E2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0852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4D29B05-F7B6-4475-BB1D-FD24D7FB8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F1A0-DBA7-42FE-8ABA-73B077C1C387}" type="datetime1">
              <a:rPr lang="de-DE" smtClean="0"/>
              <a:t>18.01.2023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16F2162-976F-40AF-AF64-162566314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BLAG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8130407-2002-483F-986D-2AC519398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6B5-A79D-4A6C-9BE2-BDF75A02E2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0416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BB8150-A042-4BC9-BB40-5B9027C37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09AC92-F526-4B3E-A552-8484E197D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F97FFFD-8817-4B80-8ABC-052889BC5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2BB4664-619E-4245-AE7B-CF2196C9E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E52D4-5672-4D45-A434-A4D2FC41DA2A}" type="datetime1">
              <a:rPr lang="de-DE" smtClean="0"/>
              <a:t>18.01.2023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EAABDCD-23C6-4BE8-94D7-8D0247A0C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BLAG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A6845E1-0728-4F5D-BFAA-5F2AE47B5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6B5-A79D-4A6C-9BE2-BDF75A02E2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105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8533E3-9137-4D27-B328-38A8F96DA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A459F77-DB02-4B37-AAEC-8489ACBFAF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DD33B93-AE6B-48F1-85FD-19321FABF2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17B9519-1ABA-4348-B306-78ACB9C1A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470B5-4866-46AD-AFC0-87ADF6D46BF6}" type="datetime1">
              <a:rPr lang="de-DE" smtClean="0"/>
              <a:t>18.01.2023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6E5B94F-4CE6-414A-94DF-2F7939CDF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BLAG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8CF5819-DA3F-40E5-B496-52562B1E1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6B5-A79D-4A6C-9BE2-BDF75A02E2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0418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DF71E47-F92A-40AF-89D5-90BB456EB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38C6C21-3081-4175-86FC-5FF11EB6DC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2A7032-5C54-4729-97B3-070DA6BA32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3E3E8-A208-490C-BE1C-B0A84927EC9D}" type="datetime1">
              <a:rPr lang="de-DE" smtClean="0"/>
              <a:t>18.01.2023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5013870-CFD6-4D4F-9897-ECB40B5C1D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BLAG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90664E6-BA2D-499D-B7DB-19801BDF29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836B5-A79D-4A6C-9BE2-BDF75A02E2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3244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1</a:t>
            </a:fld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608118" y="393485"/>
            <a:ext cx="10644861" cy="1218795"/>
          </a:xfrm>
        </p:spPr>
        <p:txBody>
          <a:bodyPr/>
          <a:lstStyle/>
          <a:p>
            <a:r>
              <a:rPr lang="de-DE" dirty="0"/>
              <a:t>Hintergrund</a:t>
            </a:r>
            <a:br>
              <a:rPr lang="de-DE" dirty="0"/>
            </a:br>
            <a:endParaRPr lang="de-DE" dirty="0"/>
          </a:p>
        </p:txBody>
      </p:sp>
      <p:sp>
        <p:nvSpPr>
          <p:cNvPr id="9" name="Fußzeilenplatzhalter 2">
            <a:extLst>
              <a:ext uri="{FF2B5EF4-FFF2-40B4-BE49-F238E27FC236}">
                <a16:creationId xmlns:a16="http://schemas.microsoft.com/office/drawing/2014/main" id="{6D7F7A71-EB84-47C7-A721-87C74050396E}"/>
              </a:ext>
            </a:extLst>
          </p:cNvPr>
          <p:cNvSpPr txBox="1">
            <a:spLocks/>
          </p:cNvSpPr>
          <p:nvPr/>
        </p:nvSpPr>
        <p:spPr>
          <a:xfrm>
            <a:off x="3233663" y="6356350"/>
            <a:ext cx="7830277" cy="259596"/>
          </a:xfrm>
          <a:prstGeom prst="rect">
            <a:avLst/>
          </a:prstGeom>
        </p:spPr>
        <p:txBody>
          <a:bodyPr vert="horz" lIns="0" tIns="0" rIns="0" bIns="60960" rtlCol="0" anchor="t" anchorCtr="0"/>
          <a:lstStyle>
            <a:defPPr>
              <a:defRPr lang="de-DE"/>
            </a:defPPr>
            <a:lvl1pPr marL="0" algn="l" defTabSz="457200" rtl="0" eaLnBrk="1" latinLnBrk="0" hangingPunct="1">
              <a:defRPr sz="1200" kern="1200">
                <a:solidFill>
                  <a:srgbClr val="006EC7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67" dirty="0"/>
              <a:t>Co-seasonality and co-detection of respiratory viruses and bacteraemia in children: a retrospective analysis, Young June Choe et al., 2020</a:t>
            </a:r>
          </a:p>
          <a:p>
            <a:endParaRPr lang="de-DE" sz="1067" dirty="0"/>
          </a:p>
        </p:txBody>
      </p:sp>
      <p:pic>
        <p:nvPicPr>
          <p:cNvPr id="11" name="Main graphic">
            <a:extLst>
              <a:ext uri="{FF2B5EF4-FFF2-40B4-BE49-F238E27FC236}">
                <a16:creationId xmlns:a16="http://schemas.microsoft.com/office/drawing/2014/main" id="{9E2219FB-46BE-4991-A55A-5A99FE7C7748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939020" y="1183796"/>
            <a:ext cx="9840739" cy="497219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5936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F85161-C5A3-4E7F-A7AB-D112ED9C4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ARS: invasive S. </a:t>
            </a:r>
            <a:r>
              <a:rPr lang="de-DE" dirty="0" err="1"/>
              <a:t>aureus</a:t>
            </a:r>
            <a:r>
              <a:rPr lang="de-DE" dirty="0"/>
              <a:t> Nachweise, 2017-2022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A6BF02D-F19B-4C68-B538-CAA9A7329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6B5-A79D-4A6C-9BE2-BDF75A02E212}" type="slidenum">
              <a:rPr lang="de-DE" smtClean="0"/>
              <a:t>10</a:t>
            </a:fld>
            <a:endParaRPr lang="de-DE"/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30C3B7C3-14E9-484B-86F9-7FA17FBA5F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2130022"/>
              </p:ext>
            </p:extLst>
          </p:nvPr>
        </p:nvGraphicFramePr>
        <p:xfrm>
          <a:off x="2199994" y="1946339"/>
          <a:ext cx="7782206" cy="4154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449DBC8E-721E-4EB8-81D7-5B02CF15EED7}"/>
              </a:ext>
            </a:extLst>
          </p:cNvPr>
          <p:cNvSpPr txBox="1"/>
          <p:nvPr/>
        </p:nvSpPr>
        <p:spPr>
          <a:xfrm>
            <a:off x="8384411" y="6488668"/>
            <a:ext cx="2674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Datenstand: 16.01.2023</a:t>
            </a:r>
          </a:p>
        </p:txBody>
      </p:sp>
    </p:spTree>
    <p:extLst>
      <p:ext uri="{BB962C8B-B14F-4D97-AF65-F5344CB8AC3E}">
        <p14:creationId xmlns:p14="http://schemas.microsoft.com/office/powerpoint/2010/main" val="4120655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m 10">
            <a:extLst>
              <a:ext uri="{FF2B5EF4-FFF2-40B4-BE49-F238E27FC236}">
                <a16:creationId xmlns:a16="http://schemas.microsoft.com/office/drawing/2014/main" id="{A5DDCC84-6CF5-4C7D-B377-A7B3AC62E72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756064" y="1622326"/>
          <a:ext cx="8047505" cy="4734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32C9052E-5867-4FE1-9F60-603D52EF0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ARS: GAS-Nachweise invasiv und nicht-invasiv mit Ratio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1746200-3ECE-4240-B4D4-B32D5780066D}"/>
              </a:ext>
            </a:extLst>
          </p:cNvPr>
          <p:cNvSpPr txBox="1"/>
          <p:nvPr/>
        </p:nvSpPr>
        <p:spPr>
          <a:xfrm>
            <a:off x="10415848" y="6518448"/>
            <a:ext cx="16209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Datenstand 16.01.2023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0F2EFEA-FA87-4941-B5D7-F55886D6B753}"/>
              </a:ext>
            </a:extLst>
          </p:cNvPr>
          <p:cNvSpPr/>
          <p:nvPr/>
        </p:nvSpPr>
        <p:spPr>
          <a:xfrm>
            <a:off x="6096000" y="2015836"/>
            <a:ext cx="2746664" cy="3325091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12916D5-DFA8-4375-B8A7-36D3AC6C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6B5-A79D-4A6C-9BE2-BDF75A02E212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4682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E5FC05-D976-4E1E-8F22-A44718E70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ARS: Vergleich GAS-Nachweise mit Mittelwerten aus Vorjahren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187CA3C-9E8C-4048-BA72-BFCFD2563844}"/>
              </a:ext>
            </a:extLst>
          </p:cNvPr>
          <p:cNvSpPr txBox="1"/>
          <p:nvPr/>
        </p:nvSpPr>
        <p:spPr>
          <a:xfrm>
            <a:off x="10415848" y="6518448"/>
            <a:ext cx="16209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Datenstand 09.01.2023</a:t>
            </a:r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6B20592B-0D46-41C7-8C3B-768227294C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9653651"/>
              </p:ext>
            </p:extLst>
          </p:nvPr>
        </p:nvGraphicFramePr>
        <p:xfrm>
          <a:off x="1964871" y="1761392"/>
          <a:ext cx="8262257" cy="4757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5D7AEEB-3C5E-4526-9E7D-E8DEF7D90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6B5-A79D-4A6C-9BE2-BDF75A02E212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8447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F309735B-3F57-4FB0-9C0E-B216B3B958CE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ARS: invasive GAS-Nachweise nach Altersgruppen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77EA0F4-054F-4DCF-9194-9A1305A02EBD}"/>
              </a:ext>
            </a:extLst>
          </p:cNvPr>
          <p:cNvSpPr txBox="1"/>
          <p:nvPr/>
        </p:nvSpPr>
        <p:spPr>
          <a:xfrm>
            <a:off x="10415848" y="6518448"/>
            <a:ext cx="16209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Datenstand 05.01.2023</a:t>
            </a:r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A7CA1DA4-F315-4281-AE47-29EB7531BF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4271213"/>
              </p:ext>
            </p:extLst>
          </p:nvPr>
        </p:nvGraphicFramePr>
        <p:xfrm>
          <a:off x="2459307" y="1872714"/>
          <a:ext cx="7273386" cy="46161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2C4CAEF-5CD2-4332-A697-487A5A0AA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6B5-A79D-4A6C-9BE2-BDF75A02E212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4164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747B11-AF37-428D-BBE8-CD237B5A8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ARS: Ratio invasive GAS/non-invasive GAS-Nachweise nach Altersgruppen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B03EA7F-A976-4A69-B295-ABF426723677}"/>
              </a:ext>
            </a:extLst>
          </p:cNvPr>
          <p:cNvSpPr txBox="1"/>
          <p:nvPr/>
        </p:nvSpPr>
        <p:spPr>
          <a:xfrm>
            <a:off x="10415848" y="6518448"/>
            <a:ext cx="16209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Datenstand 05.01.2023</a:t>
            </a:r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4798CD1A-00B6-48E3-8BC7-2DDAD9C21F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2397512"/>
              </p:ext>
            </p:extLst>
          </p:nvPr>
        </p:nvGraphicFramePr>
        <p:xfrm>
          <a:off x="2211635" y="2072081"/>
          <a:ext cx="7768729" cy="4237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9B6E569-35A5-4295-AC3E-2836CC8C2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6B5-A79D-4A6C-9BE2-BDF75A02E212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2042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747B11-AF37-428D-BBE8-CD237B5A8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ARS: Ratio invasive GAS/non-invasive GAS-Nachweise nach Altersgruppen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B03EA7F-A976-4A69-B295-ABF426723677}"/>
              </a:ext>
            </a:extLst>
          </p:cNvPr>
          <p:cNvSpPr txBox="1"/>
          <p:nvPr/>
        </p:nvSpPr>
        <p:spPr>
          <a:xfrm>
            <a:off x="10415848" y="6518448"/>
            <a:ext cx="16209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Datenstand 05.01.2023</a:t>
            </a:r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387AB53C-5993-41F0-93AE-5AF2676A76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8763953"/>
              </p:ext>
            </p:extLst>
          </p:nvPr>
        </p:nvGraphicFramePr>
        <p:xfrm>
          <a:off x="1934745" y="1890794"/>
          <a:ext cx="8322509" cy="4750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6C87B63-E344-4BEC-A088-9A4CC9460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6B5-A79D-4A6C-9BE2-BDF75A02E212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559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0873AA-F43E-4BE4-94BB-0A9641E45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ARS: invasive GAS-Isolate 0-14 Jahre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D5FE961-ACB4-4ABA-B144-951FF2DA9AB0}"/>
              </a:ext>
            </a:extLst>
          </p:cNvPr>
          <p:cNvSpPr txBox="1"/>
          <p:nvPr/>
        </p:nvSpPr>
        <p:spPr>
          <a:xfrm>
            <a:off x="9323894" y="6538912"/>
            <a:ext cx="16209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Datenstand 11.01.2023</a:t>
            </a:r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183E761F-4AE6-4A4F-B275-9344A51461F6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926244" y="1619568"/>
          <a:ext cx="8339512" cy="4669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7C91B04-5BE2-4EA5-8E6F-AA2FB92D0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6B5-A79D-4A6C-9BE2-BDF75A02E212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0223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556988D3-3F7A-4F97-965E-0003D54AA8DF}"/>
              </a:ext>
            </a:extLst>
          </p:cNvPr>
          <p:cNvGraphicFramePr>
            <a:graphicFrameLocks/>
          </p:cNvGraphicFramePr>
          <p:nvPr/>
        </p:nvGraphicFramePr>
        <p:xfrm>
          <a:off x="1879599" y="1856509"/>
          <a:ext cx="8548255" cy="4970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C96A5396-AA06-42BF-A4A8-A87C65C74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ARS: GAS-Nachweise invasiv und nicht-invasiv mit Ratio, 0-14 Jahre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B6D82A9-4E9D-4BB3-B497-CF7C5D090F7A}"/>
              </a:ext>
            </a:extLst>
          </p:cNvPr>
          <p:cNvSpPr txBox="1"/>
          <p:nvPr/>
        </p:nvSpPr>
        <p:spPr>
          <a:xfrm>
            <a:off x="9465938" y="6614826"/>
            <a:ext cx="16209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Datenstand 11.01.2023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10581B0-E85C-48D1-AF71-ECB63D087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6B5-A79D-4A6C-9BE2-BDF75A02E212}" type="slidenum">
              <a:rPr lang="de-DE" smtClean="0"/>
              <a:t>17</a:t>
            </a:fld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BA7456C2-678F-45AB-8A4E-16F24EA46975}"/>
              </a:ext>
            </a:extLst>
          </p:cNvPr>
          <p:cNvSpPr/>
          <p:nvPr/>
        </p:nvSpPr>
        <p:spPr>
          <a:xfrm>
            <a:off x="6464843" y="2244106"/>
            <a:ext cx="2882357" cy="3558825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7041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15DD883-F918-4269-8DD2-4A17ECABE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SurvNet</a:t>
            </a:r>
            <a:r>
              <a:rPr lang="de-DE" dirty="0"/>
              <a:t>: quartalsweise übermittelte Fälle nach Referenzdefinition 2017-2022</a:t>
            </a:r>
            <a:br>
              <a:rPr lang="de-DE" dirty="0"/>
            </a:br>
            <a:r>
              <a:rPr lang="de-DE" sz="3600" dirty="0"/>
              <a:t>Anstieg in Q4, 2022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93F8BB1-B98C-4641-96D3-31CE6A57DB64}"/>
              </a:ext>
            </a:extLst>
          </p:cNvPr>
          <p:cNvSpPr txBox="1"/>
          <p:nvPr/>
        </p:nvSpPr>
        <p:spPr>
          <a:xfrm>
            <a:off x="9583947" y="6418053"/>
            <a:ext cx="2674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Datenstand: 10.01.2023</a:t>
            </a:r>
          </a:p>
        </p:txBody>
      </p:sp>
      <p:graphicFrame>
        <p:nvGraphicFramePr>
          <p:cNvPr id="8" name="Inhaltsplatzhalter 7">
            <a:extLst>
              <a:ext uri="{FF2B5EF4-FFF2-40B4-BE49-F238E27FC236}">
                <a16:creationId xmlns:a16="http://schemas.microsoft.com/office/drawing/2014/main" id="{248D8209-F619-458E-9EBE-B26BB3756803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2141537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B1FE47A-2C5E-405D-BAA2-2480C885D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6B5-A79D-4A6C-9BE2-BDF75A02E212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5407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F53D46-65E1-4C35-8F3F-50A21CCEC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SurvNet</a:t>
            </a:r>
            <a:r>
              <a:rPr lang="de-DE" dirty="0"/>
              <a:t>: quartalsweise übermittelte Scharlach-Fälle, SN und TH</a:t>
            </a:r>
            <a:br>
              <a:rPr lang="de-DE" dirty="0"/>
            </a:br>
            <a:r>
              <a:rPr lang="de-DE" sz="3600" dirty="0"/>
              <a:t>Anstieg in Q4, 2022 - v.a. 0-9-Jährige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6236250-8474-4DE4-95B5-2456724BFBE4}"/>
              </a:ext>
            </a:extLst>
          </p:cNvPr>
          <p:cNvSpPr txBox="1"/>
          <p:nvPr/>
        </p:nvSpPr>
        <p:spPr>
          <a:xfrm>
            <a:off x="9583947" y="6418053"/>
            <a:ext cx="2674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Datenstand: 10.01.2023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50EF718-C631-49F9-8E17-6D63D3F5B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6B5-A79D-4A6C-9BE2-BDF75A02E212}" type="slidenum">
              <a:rPr lang="de-DE" smtClean="0"/>
              <a:t>19</a:t>
            </a:fld>
            <a:endParaRPr lang="de-DE"/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B599FF0D-0764-4B03-BA90-86DB1D2C24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3683502"/>
              </p:ext>
            </p:extLst>
          </p:nvPr>
        </p:nvGraphicFramePr>
        <p:xfrm>
          <a:off x="2192594" y="1940912"/>
          <a:ext cx="7846756" cy="4477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76826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9ABACE-967E-4586-955E-CAF46A614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ARS: resp. übertragbare bakterielle Erreger, invasive Isolate, 2017-2022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3B0B255-8924-4CC1-9C4D-B9C8DCEC8BA2}"/>
              </a:ext>
            </a:extLst>
          </p:cNvPr>
          <p:cNvSpPr txBox="1"/>
          <p:nvPr/>
        </p:nvSpPr>
        <p:spPr>
          <a:xfrm>
            <a:off x="10775027" y="6649253"/>
            <a:ext cx="16209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Datenstand 09.01.2023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4F37EC8-8DB8-442F-8733-262C42E2B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6B5-A79D-4A6C-9BE2-BDF75A02E212}" type="slidenum">
              <a:rPr lang="de-DE" smtClean="0"/>
              <a:t>2</a:t>
            </a:fld>
            <a:endParaRPr lang="de-DE"/>
          </a:p>
        </p:txBody>
      </p:sp>
      <p:graphicFrame>
        <p:nvGraphicFramePr>
          <p:cNvPr id="11" name="Diagramm 10">
            <a:extLst>
              <a:ext uri="{FF2B5EF4-FFF2-40B4-BE49-F238E27FC236}">
                <a16:creationId xmlns:a16="http://schemas.microsoft.com/office/drawing/2014/main" id="{929FEED6-AEA5-4BA5-8748-155AB48424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7170033"/>
              </p:ext>
            </p:extLst>
          </p:nvPr>
        </p:nvGraphicFramePr>
        <p:xfrm>
          <a:off x="6619641" y="4358777"/>
          <a:ext cx="5148687" cy="2437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Diagramm 11">
            <a:extLst>
              <a:ext uri="{FF2B5EF4-FFF2-40B4-BE49-F238E27FC236}">
                <a16:creationId xmlns:a16="http://schemas.microsoft.com/office/drawing/2014/main" id="{8D8F97B0-ACFB-458D-BF93-D5A1166C46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4593403"/>
              </p:ext>
            </p:extLst>
          </p:nvPr>
        </p:nvGraphicFramePr>
        <p:xfrm>
          <a:off x="838200" y="1690688"/>
          <a:ext cx="5449426" cy="2553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Diagramm 12">
            <a:extLst>
              <a:ext uri="{FF2B5EF4-FFF2-40B4-BE49-F238E27FC236}">
                <a16:creationId xmlns:a16="http://schemas.microsoft.com/office/drawing/2014/main" id="{459AAA2B-94DE-46B3-A3D2-4EEE3D7553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5789386"/>
              </p:ext>
            </p:extLst>
          </p:nvPr>
        </p:nvGraphicFramePr>
        <p:xfrm>
          <a:off x="6287626" y="1690688"/>
          <a:ext cx="5544710" cy="2553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Diagramm 13">
            <a:extLst>
              <a:ext uri="{FF2B5EF4-FFF2-40B4-BE49-F238E27FC236}">
                <a16:creationId xmlns:a16="http://schemas.microsoft.com/office/drawing/2014/main" id="{5B1B97B7-4E7C-4554-A72E-47D1D987F8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2700039"/>
              </p:ext>
            </p:extLst>
          </p:nvPr>
        </p:nvGraphicFramePr>
        <p:xfrm>
          <a:off x="1073836" y="4358777"/>
          <a:ext cx="4498522" cy="2437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979962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87B263-6EDF-4D18-BEC7-4D865A6B1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/>
              <a:t>ARS: Pneumokokken gesamt, nach Altersgruppen</a:t>
            </a:r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A257D079-C7A8-4753-A1C1-DFE2829248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2528659"/>
              </p:ext>
            </p:extLst>
          </p:nvPr>
        </p:nvGraphicFramePr>
        <p:xfrm>
          <a:off x="1759974" y="1400961"/>
          <a:ext cx="8667596" cy="4955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096D1B13-8BD0-48CF-9551-65B70E0FD909}"/>
              </a:ext>
            </a:extLst>
          </p:cNvPr>
          <p:cNvSpPr txBox="1"/>
          <p:nvPr/>
        </p:nvSpPr>
        <p:spPr>
          <a:xfrm>
            <a:off x="10415848" y="6518448"/>
            <a:ext cx="16209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Datenstand 11.01.2023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BB24751-7218-4921-BD5B-30AFC93B2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6B5-A79D-4A6C-9BE2-BDF75A02E212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4916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F53D46-65E1-4C35-8F3F-50A21CCEC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4000" dirty="0" err="1"/>
              <a:t>SurvNet</a:t>
            </a:r>
            <a:r>
              <a:rPr lang="de-DE" sz="4000" dirty="0"/>
              <a:t>: quartalsweise übermittelte invasive Pneumokokken Fälle nach Altersgruppen BB, SN, ST</a:t>
            </a:r>
            <a:br>
              <a:rPr lang="de-DE" dirty="0"/>
            </a:b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6236250-8474-4DE4-95B5-2456724BFBE4}"/>
              </a:ext>
            </a:extLst>
          </p:cNvPr>
          <p:cNvSpPr txBox="1"/>
          <p:nvPr/>
        </p:nvSpPr>
        <p:spPr>
          <a:xfrm>
            <a:off x="8216786" y="6536809"/>
            <a:ext cx="2674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Datenstand: 10.01.2023</a:t>
            </a:r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4982D444-93A4-439C-BCBE-E7ECC585567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957387" y="1865013"/>
          <a:ext cx="7775087" cy="4627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453D3AB8-73CA-41D8-9364-160EA5124568}"/>
              </a:ext>
            </a:extLst>
          </p:cNvPr>
          <p:cNvSpPr txBox="1"/>
          <p:nvPr/>
        </p:nvSpPr>
        <p:spPr>
          <a:xfrm>
            <a:off x="10233891" y="2881745"/>
            <a:ext cx="1838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Anstieg in Q4, 2022 </a:t>
            </a:r>
          </a:p>
          <a:p>
            <a:r>
              <a:rPr lang="de-DE" dirty="0"/>
              <a:t>v.a. &gt;50-Jährige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7D5C01F-69A8-43B1-B126-0C857BA43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6B5-A79D-4A6C-9BE2-BDF75A02E212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65927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F53D46-65E1-4C35-8F3F-50A21CCEC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SurvNet</a:t>
            </a:r>
            <a:r>
              <a:rPr lang="de-DE" dirty="0"/>
              <a:t>: quartalsweise übermittelte invasive Pneumokokken-Fälle</a:t>
            </a:r>
            <a:br>
              <a:rPr lang="de-DE" dirty="0"/>
            </a:br>
            <a:r>
              <a:rPr lang="de-DE" sz="3600" dirty="0"/>
              <a:t>Anstieg in Q4, 2022 – v.a. &gt;50-Jährige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6236250-8474-4DE4-95B5-2456724BFBE4}"/>
              </a:ext>
            </a:extLst>
          </p:cNvPr>
          <p:cNvSpPr txBox="1"/>
          <p:nvPr/>
        </p:nvSpPr>
        <p:spPr>
          <a:xfrm>
            <a:off x="9583947" y="6418053"/>
            <a:ext cx="2674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Datenstand: 10.01.2023</a:t>
            </a:r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21A9C9E2-DB7B-4BC5-AF39-1F74DD7A711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335795" y="2009869"/>
          <a:ext cx="8655112" cy="4408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hteck 2">
            <a:extLst>
              <a:ext uri="{FF2B5EF4-FFF2-40B4-BE49-F238E27FC236}">
                <a16:creationId xmlns:a16="http://schemas.microsoft.com/office/drawing/2014/main" id="{CE6A0B64-FF36-4C06-930A-2B034CA227E7}"/>
              </a:ext>
            </a:extLst>
          </p:cNvPr>
          <p:cNvSpPr/>
          <p:nvPr/>
        </p:nvSpPr>
        <p:spPr>
          <a:xfrm>
            <a:off x="2969537" y="2503056"/>
            <a:ext cx="3974471" cy="3101040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07B40BE-81F2-48B1-9F89-76A86F9A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6B5-A79D-4A6C-9BE2-BDF75A02E212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80791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87B263-6EDF-4D18-BEC7-4D865A6B1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/>
              <a:t>ARS: Pneumokokken invasiv (Blutkultur + Punktat) und nicht-invasiv (Abstrich) mit Ratio, 0-14 Jahre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24C2770-E124-45C1-BE27-0450A21B0A67}"/>
              </a:ext>
            </a:extLst>
          </p:cNvPr>
          <p:cNvSpPr txBox="1"/>
          <p:nvPr/>
        </p:nvSpPr>
        <p:spPr>
          <a:xfrm>
            <a:off x="9492570" y="6528128"/>
            <a:ext cx="16209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Datenstand 11.01.2023</a:t>
            </a:r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1620D2A1-E431-4910-AA0A-6825831E07DA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194561" y="1690688"/>
          <a:ext cx="7731760" cy="5167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7C1559C-3878-4B40-9713-4EE7E462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6B5-A79D-4A6C-9BE2-BDF75A02E212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78122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F53D46-65E1-4C35-8F3F-50A21CCEC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SurvNet</a:t>
            </a:r>
            <a:r>
              <a:rPr lang="de-DE" dirty="0"/>
              <a:t>: quartalsweise übermittelte invasive Haemophilus influenzae Fälle</a:t>
            </a:r>
            <a:br>
              <a:rPr lang="de-DE" dirty="0"/>
            </a:br>
            <a:r>
              <a:rPr lang="de-DE" sz="3600" dirty="0"/>
              <a:t>Anstieg in Q4, 2022 – v.a. &gt;70-Jährige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6236250-8474-4DE4-95B5-2456724BFBE4}"/>
              </a:ext>
            </a:extLst>
          </p:cNvPr>
          <p:cNvSpPr txBox="1"/>
          <p:nvPr/>
        </p:nvSpPr>
        <p:spPr>
          <a:xfrm>
            <a:off x="9583947" y="6418053"/>
            <a:ext cx="2674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Datenstand: 10.01.2023</a:t>
            </a:r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BA03F56C-06F3-4AF1-87A4-BD6F765818E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542531" y="1964044"/>
          <a:ext cx="8943975" cy="4638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AAA29D7-059D-48E2-92EA-A642D99DF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6B5-A79D-4A6C-9BE2-BDF75A02E212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37472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F53D46-65E1-4C35-8F3F-50A21CCEC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SurvNet</a:t>
            </a:r>
            <a:r>
              <a:rPr lang="de-DE" dirty="0"/>
              <a:t>: quartalsweise übermittelte Meningokokken-Fälle</a:t>
            </a:r>
            <a:br>
              <a:rPr lang="de-DE" dirty="0"/>
            </a:br>
            <a:r>
              <a:rPr lang="de-DE" sz="3600" dirty="0"/>
              <a:t>Anstieg in Q4, 2022 – unter Peak der Vorjahre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6236250-8474-4DE4-95B5-2456724BFBE4}"/>
              </a:ext>
            </a:extLst>
          </p:cNvPr>
          <p:cNvSpPr txBox="1"/>
          <p:nvPr/>
        </p:nvSpPr>
        <p:spPr>
          <a:xfrm>
            <a:off x="9583947" y="6418053"/>
            <a:ext cx="2674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Datenstand: 10.01.2023</a:t>
            </a:r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AEE4F65E-8110-4B9B-B392-0A9474B23796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254030" y="2097394"/>
          <a:ext cx="7448550" cy="4505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EA2C31A-22B1-4F0F-980D-0E061CA95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6B5-A79D-4A6C-9BE2-BDF75A02E212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5670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C76C6C-8C9F-4E0F-9D1F-6FCF70EAA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ARS: invasive GAS-</a:t>
            </a:r>
            <a:r>
              <a:rPr lang="en-US" dirty="0" err="1"/>
              <a:t>Nachweise</a:t>
            </a:r>
            <a:r>
              <a:rPr lang="de-DE" dirty="0"/>
              <a:t> in Deutschland, gesamt, 2017-2023, pro KW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AD50894-19E8-48B8-B04C-39BF53774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6B5-A79D-4A6C-9BE2-BDF75A02E212}" type="slidenum">
              <a:rPr lang="de-DE" smtClean="0"/>
              <a:t>3</a:t>
            </a:fld>
            <a:endParaRPr lang="de-DE"/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2EB3D173-FB9E-4991-8660-22062AC9DD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1882258"/>
              </p:ext>
            </p:extLst>
          </p:nvPr>
        </p:nvGraphicFramePr>
        <p:xfrm>
          <a:off x="1665764" y="1995170"/>
          <a:ext cx="8860472" cy="4497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7BD110DD-7326-4A97-8A15-61C64F16D850}"/>
              </a:ext>
            </a:extLst>
          </p:cNvPr>
          <p:cNvSpPr txBox="1"/>
          <p:nvPr/>
        </p:nvSpPr>
        <p:spPr>
          <a:xfrm>
            <a:off x="10415848" y="6518448"/>
            <a:ext cx="16209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Datenstand 16.01.2023</a:t>
            </a:r>
          </a:p>
        </p:txBody>
      </p:sp>
    </p:spTree>
    <p:extLst>
      <p:ext uri="{BB962C8B-B14F-4D97-AF65-F5344CB8AC3E}">
        <p14:creationId xmlns:p14="http://schemas.microsoft.com/office/powerpoint/2010/main" val="1955112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A4790-0494-4754-AE2B-80CBF78C5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0"/>
            <a:ext cx="10515600" cy="1325563"/>
          </a:xfrm>
        </p:spPr>
        <p:txBody>
          <a:bodyPr/>
          <a:lstStyle/>
          <a:p>
            <a:r>
              <a:rPr lang="de-DE" dirty="0"/>
              <a:t>ARS: invasive GAS-Nachweise nach Altersgruppen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D73B8AE-3483-4581-94DC-ACCAC173F5AE}"/>
              </a:ext>
            </a:extLst>
          </p:cNvPr>
          <p:cNvSpPr txBox="1"/>
          <p:nvPr/>
        </p:nvSpPr>
        <p:spPr>
          <a:xfrm>
            <a:off x="10415848" y="6518448"/>
            <a:ext cx="16209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Datenstand 16.01.2023</a:t>
            </a:r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05265F4D-EEDD-4FB0-84F8-2AB43C9C2A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4982347"/>
              </p:ext>
            </p:extLst>
          </p:nvPr>
        </p:nvGraphicFramePr>
        <p:xfrm>
          <a:off x="0" y="1565748"/>
          <a:ext cx="9113004" cy="4866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C0CDA346-B107-456C-878F-0BF2D2B69250}"/>
              </a:ext>
            </a:extLst>
          </p:cNvPr>
          <p:cNvSpPr txBox="1"/>
          <p:nvPr/>
        </p:nvSpPr>
        <p:spPr>
          <a:xfrm>
            <a:off x="9267986" y="2930862"/>
            <a:ext cx="26657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Höhere Zahl der </a:t>
            </a:r>
            <a:r>
              <a:rPr lang="de-DE" dirty="0" err="1"/>
              <a:t>iGAS</a:t>
            </a:r>
            <a:r>
              <a:rPr lang="de-DE" dirty="0"/>
              <a:t> Nachweise in Q4 2022 im Vergleich zu 2017-2019</a:t>
            </a:r>
          </a:p>
          <a:p>
            <a:r>
              <a:rPr lang="de-DE" dirty="0"/>
              <a:t>v.a. in Altersgruppen:</a:t>
            </a:r>
          </a:p>
          <a:p>
            <a:r>
              <a:rPr lang="de-DE" dirty="0"/>
              <a:t>65-74</a:t>
            </a:r>
          </a:p>
          <a:p>
            <a:r>
              <a:rPr lang="de-DE" dirty="0"/>
              <a:t>35-44</a:t>
            </a:r>
          </a:p>
          <a:p>
            <a:r>
              <a:rPr lang="de-DE" dirty="0"/>
              <a:t>25-34 </a:t>
            </a:r>
          </a:p>
          <a:p>
            <a:r>
              <a:rPr lang="de-DE" dirty="0"/>
              <a:t>5-14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97DBDC1-8690-41FD-989A-154BC64AE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6B5-A79D-4A6C-9BE2-BDF75A02E21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307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87B263-6EDF-4D18-BEC7-4D865A6B1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/>
              <a:t>ARS: invasive Pneumokokken, nach Altersgruppen: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24C2770-E124-45C1-BE27-0450A21B0A67}"/>
              </a:ext>
            </a:extLst>
          </p:cNvPr>
          <p:cNvSpPr txBox="1"/>
          <p:nvPr/>
        </p:nvSpPr>
        <p:spPr>
          <a:xfrm>
            <a:off x="9585701" y="6608593"/>
            <a:ext cx="16209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Datenstand 11.01.2023</a:t>
            </a:r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6443E4C5-9950-4B88-AC0D-689B1995F5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8302117"/>
              </p:ext>
            </p:extLst>
          </p:nvPr>
        </p:nvGraphicFramePr>
        <p:xfrm>
          <a:off x="838200" y="1486313"/>
          <a:ext cx="7196951" cy="5006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4343173-2AF1-403D-9300-EAE31330C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6B5-A79D-4A6C-9BE2-BDF75A02E212}" type="slidenum">
              <a:rPr lang="de-DE" smtClean="0"/>
              <a:t>5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FED496A-7087-42F4-9D2B-59A464DCE133}"/>
              </a:ext>
            </a:extLst>
          </p:cNvPr>
          <p:cNvSpPr txBox="1"/>
          <p:nvPr/>
        </p:nvSpPr>
        <p:spPr>
          <a:xfrm>
            <a:off x="9144000" y="2967335"/>
            <a:ext cx="2623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65-74 Jährige deutlich über Niveau der Vorjahre</a:t>
            </a:r>
          </a:p>
        </p:txBody>
      </p:sp>
    </p:spTree>
    <p:extLst>
      <p:ext uri="{BB962C8B-B14F-4D97-AF65-F5344CB8AC3E}">
        <p14:creationId xmlns:p14="http://schemas.microsoft.com/office/powerpoint/2010/main" val="4163634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C7ECB7-E40F-4FEB-9A2C-E34E1A662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02" y="2415867"/>
            <a:ext cx="10515600" cy="1325563"/>
          </a:xfrm>
        </p:spPr>
        <p:txBody>
          <a:bodyPr/>
          <a:lstStyle/>
          <a:p>
            <a:pPr algn="ctr"/>
            <a:r>
              <a:rPr lang="de-DE" dirty="0"/>
              <a:t>Vielen Dank!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F07AC4-EC41-464F-A4D6-1A512CCAF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6B5-A79D-4A6C-9BE2-BDF75A02E212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4944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DD638-A83E-4FE7-A058-FE8DBCCBA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Zusammenfassung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512F09-38D8-4D4F-8FC1-EAAD28FC24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Anstieg der viralen und bakteriellen respiratorischen Erkrankungen, nach zwei Jahren verstärkter Infektionsschutzmaßnahmen</a:t>
            </a:r>
          </a:p>
          <a:p>
            <a:r>
              <a:rPr lang="de-DE" dirty="0"/>
              <a:t>Höhere Anzahl invasiver GAS- und invasiver </a:t>
            </a:r>
            <a:r>
              <a:rPr lang="de-DE" dirty="0" err="1"/>
              <a:t>HiB</a:t>
            </a:r>
            <a:r>
              <a:rPr lang="de-DE" dirty="0"/>
              <a:t>-Isolate im Vergleich zu 2017-2020</a:t>
            </a:r>
          </a:p>
          <a:p>
            <a:r>
              <a:rPr lang="de-DE" dirty="0"/>
              <a:t>Korrelation mit Influenza A-Welle (H3N2), v.a. bei Kindern und in älteren Altersgruppen</a:t>
            </a:r>
          </a:p>
          <a:p>
            <a:r>
              <a:rPr lang="de-DE" dirty="0"/>
              <a:t>GAS und Pneumokokken: Keine Veränderung im </a:t>
            </a:r>
            <a:r>
              <a:rPr lang="de-DE" dirty="0" err="1"/>
              <a:t>emm</a:t>
            </a:r>
            <a:r>
              <a:rPr lang="de-DE" dirty="0"/>
              <a:t>-Typ / Serotyp oder in Antibiotika-Resistenzen erkennbar</a:t>
            </a:r>
          </a:p>
          <a:p>
            <a:r>
              <a:rPr lang="de-DE" dirty="0"/>
              <a:t>Mögliche Untererfassung von nicht-invasiven GAS-Fällen durch </a:t>
            </a:r>
            <a:r>
              <a:rPr lang="de-DE"/>
              <a:t>verändertes Arztkonsultations- </a:t>
            </a:r>
            <a:r>
              <a:rPr lang="de-DE" dirty="0"/>
              <a:t>und Testverhalten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076748-6205-4D72-8103-4286E09DB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6B5-A79D-4A6C-9BE2-BDF75A02E212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1596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91A328-BF69-4636-B4CD-B73579647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/>
              <a:t>ARS: invasive GAS-</a:t>
            </a:r>
            <a:r>
              <a:rPr lang="en-US" sz="4000" dirty="0" err="1"/>
              <a:t>Nachweise</a:t>
            </a:r>
            <a:r>
              <a:rPr lang="de-DE" sz="4000" dirty="0"/>
              <a:t> in Deutschland, gesamt, 2022-2023, pro KW</a:t>
            </a:r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821E60A2-DA99-4D18-AADD-680F35A4F066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420091" y="1905963"/>
          <a:ext cx="8562109" cy="4580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91BF11A9-67AA-486E-97CC-AE1339243D6C}"/>
              </a:ext>
            </a:extLst>
          </p:cNvPr>
          <p:cNvSpPr txBox="1"/>
          <p:nvPr/>
        </p:nvSpPr>
        <p:spPr>
          <a:xfrm>
            <a:off x="9460808" y="6571625"/>
            <a:ext cx="16209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Datenstand 16.01.2023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16D1CA9-2DA1-4119-9C9E-E22B02755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6B5-A79D-4A6C-9BE2-BDF75A02E212}" type="slidenum">
              <a:rPr lang="de-DE" smtClean="0"/>
              <a:t>8</a:t>
            </a:fld>
            <a:endParaRPr lang="de-DE"/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CEB563DA-FE5B-4433-906F-7939B90B10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0799152"/>
              </p:ext>
            </p:extLst>
          </p:nvPr>
        </p:nvGraphicFramePr>
        <p:xfrm>
          <a:off x="1345208" y="1905963"/>
          <a:ext cx="9501584" cy="4518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44386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13B57E-8179-4FD3-82EF-BE852B770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SurvNet</a:t>
            </a:r>
            <a:r>
              <a:rPr lang="de-DE" dirty="0"/>
              <a:t>: quartalsweise übermittelte Fälle nach Referenzdefinition 2017-2022</a:t>
            </a: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248D8209-F619-458E-9EBE-B26BB37568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3870206"/>
              </p:ext>
            </p:extLst>
          </p:nvPr>
        </p:nvGraphicFramePr>
        <p:xfrm>
          <a:off x="286222" y="1690688"/>
          <a:ext cx="5555778" cy="2962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248D8209-F619-458E-9EBE-B26BB37568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7257719"/>
              </p:ext>
            </p:extLst>
          </p:nvPr>
        </p:nvGraphicFramePr>
        <p:xfrm>
          <a:off x="5842000" y="1690688"/>
          <a:ext cx="5936558" cy="2962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248D8209-F619-458E-9EBE-B26BB37568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4178181"/>
              </p:ext>
            </p:extLst>
          </p:nvPr>
        </p:nvGraphicFramePr>
        <p:xfrm>
          <a:off x="413442" y="4616113"/>
          <a:ext cx="5428558" cy="2141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A72BD70-B600-4813-A57A-C2F6C2ED8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6B5-A79D-4A6C-9BE2-BDF75A02E212}" type="slidenum">
              <a:rPr lang="de-DE" smtClean="0"/>
              <a:t>9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1CEF7AE-4218-4B65-93F2-A9B9561947EE}"/>
              </a:ext>
            </a:extLst>
          </p:cNvPr>
          <p:cNvSpPr txBox="1"/>
          <p:nvPr/>
        </p:nvSpPr>
        <p:spPr>
          <a:xfrm>
            <a:off x="10700887" y="6653454"/>
            <a:ext cx="16209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Datenstand 09.01.2023</a:t>
            </a:r>
          </a:p>
        </p:txBody>
      </p:sp>
    </p:spTree>
    <p:extLst>
      <p:ext uri="{BB962C8B-B14F-4D97-AF65-F5344CB8AC3E}">
        <p14:creationId xmlns:p14="http://schemas.microsoft.com/office/powerpoint/2010/main" val="12876868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1005</Words>
  <Application>Microsoft Office PowerPoint</Application>
  <PresentationFormat>Breitbild</PresentationFormat>
  <Paragraphs>158</Paragraphs>
  <Slides>25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</vt:lpstr>
      <vt:lpstr>Hintergrund </vt:lpstr>
      <vt:lpstr>ARS: resp. übertragbare bakterielle Erreger, invasive Isolate, 2017-2022</vt:lpstr>
      <vt:lpstr>ARS: invasive GAS-Nachweise in Deutschland, gesamt, 2017-2023, pro KW</vt:lpstr>
      <vt:lpstr>ARS: invasive GAS-Nachweise nach Altersgruppen</vt:lpstr>
      <vt:lpstr>ARS: invasive Pneumokokken, nach Altersgruppen:</vt:lpstr>
      <vt:lpstr>Vielen Dank!</vt:lpstr>
      <vt:lpstr>Zusammenfassung</vt:lpstr>
      <vt:lpstr>ARS: invasive GAS-Nachweise in Deutschland, gesamt, 2022-2023, pro KW</vt:lpstr>
      <vt:lpstr>SurvNet: quartalsweise übermittelte Fälle nach Referenzdefinition 2017-2022</vt:lpstr>
      <vt:lpstr>ARS: invasive S. aureus Nachweise, 2017-2022</vt:lpstr>
      <vt:lpstr>ARS: GAS-Nachweise invasiv und nicht-invasiv mit Ratio</vt:lpstr>
      <vt:lpstr>ARS: Vergleich GAS-Nachweise mit Mittelwerten aus Vorjahren</vt:lpstr>
      <vt:lpstr>PowerPoint-Präsentation</vt:lpstr>
      <vt:lpstr>ARS: Ratio invasive GAS/non-invasive GAS-Nachweise nach Altersgruppen</vt:lpstr>
      <vt:lpstr>ARS: Ratio invasive GAS/non-invasive GAS-Nachweise nach Altersgruppen</vt:lpstr>
      <vt:lpstr>ARS: invasive GAS-Isolate 0-14 Jahre</vt:lpstr>
      <vt:lpstr>ARS: GAS-Nachweise invasiv und nicht-invasiv mit Ratio, 0-14 Jahre</vt:lpstr>
      <vt:lpstr>SurvNet: quartalsweise übermittelte Fälle nach Referenzdefinition 2017-2022 Anstieg in Q4, 2022</vt:lpstr>
      <vt:lpstr>SurvNet: quartalsweise übermittelte Scharlach-Fälle, SN und TH Anstieg in Q4, 2022 - v.a. 0-9-Jährige</vt:lpstr>
      <vt:lpstr>ARS: Pneumokokken gesamt, nach Altersgruppen</vt:lpstr>
      <vt:lpstr>SurvNet: quartalsweise übermittelte invasive Pneumokokken Fälle nach Altersgruppen BB, SN, ST </vt:lpstr>
      <vt:lpstr>SurvNet: quartalsweise übermittelte invasive Pneumokokken-Fälle Anstieg in Q4, 2022 – v.a. &gt;50-Jährige</vt:lpstr>
      <vt:lpstr>ARS: Pneumokokken invasiv (Blutkultur + Punktat) und nicht-invasiv (Abstrich) mit Ratio, 0-14 Jahre</vt:lpstr>
      <vt:lpstr>SurvNet: quartalsweise übermittelte invasive Haemophilus influenzae Fälle Anstieg in Q4, 2022 – v.a. &gt;70-Jährige</vt:lpstr>
      <vt:lpstr>SurvNet: quartalsweise übermittelte Meningokokken-Fälle Anstieg in Q4, 2022 – unter Peak der Vorjahre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Abu Sin, Muna</dc:creator>
  <cp:lastModifiedBy>Singer, Regina</cp:lastModifiedBy>
  <cp:revision>209</cp:revision>
  <dcterms:created xsi:type="dcterms:W3CDTF">2022-12-13T20:24:31Z</dcterms:created>
  <dcterms:modified xsi:type="dcterms:W3CDTF">2023-01-18T10:38:39Z</dcterms:modified>
</cp:coreProperties>
</file>