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5" r:id="rId8"/>
    <p:sldId id="1027" r:id="rId9"/>
    <p:sldId id="1026" r:id="rId10"/>
    <p:sldId id="656" r:id="rId11"/>
    <p:sldId id="662" r:id="rId12"/>
    <p:sldId id="1022" r:id="rId13"/>
    <p:sldId id="667" r:id="rId14"/>
    <p:sldId id="1028" r:id="rId15"/>
    <p:sldId id="1029" r:id="rId16"/>
    <p:sldId id="1030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655"/>
            <p14:sldId id="1025"/>
            <p14:sldId id="1027"/>
            <p14:sldId id="1026"/>
            <p14:sldId id="656"/>
            <p14:sldId id="662"/>
            <p14:sldId id="1022"/>
            <p14:sldId id="667"/>
            <p14:sldId id="1028"/>
            <p14:sldId id="1029"/>
            <p14:sldId id="10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E6E6E6"/>
    <a:srgbClr val="006EC7"/>
    <a:srgbClr val="045AA6"/>
    <a:srgbClr val="058C94"/>
    <a:srgbClr val="E22B00"/>
    <a:srgbClr val="FFFFFF"/>
    <a:srgbClr val="64AFF5"/>
    <a:srgbClr val="66A8D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699" autoAdjust="0"/>
  </p:normalViewPr>
  <p:slideViewPr>
    <p:cSldViewPr snapToGrid="0" snapToObjects="1">
      <p:cViewPr varScale="1">
        <p:scale>
          <a:sx n="80" d="100"/>
          <a:sy n="80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AG außer Schulkindern 5-14 starker Rückgang;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Altersgruppen weniger Influenza, stärkster Rückgang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derInfluenza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-Diagnosen bei Schulkindern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allen </a:t>
            </a:r>
            <a:r>
              <a:rPr lang="de-DE" dirty="0" err="1"/>
              <a:t>Altergruppen</a:t>
            </a:r>
            <a:r>
              <a:rPr lang="de-DE" dirty="0"/>
              <a:t> übliche Werte, vergleichbar zu vorpandemischen Saisons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/>
              <a:t>In den Altersgruppen ab 35 Jahren: COVID-19 diagnostiziert (unter SARI mit Intensivbehandlung)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Deutlicher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2/2022, :</a:t>
            </a:r>
            <a:r>
              <a:rPr lang="de-DE" sz="1200" b="0" dirty="0">
                <a:sym typeface="Wingdings" panose="05000000000000000000" pitchFamily="2" charset="2"/>
              </a:rPr>
              <a:t> 2,0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1: 4,0, KW 50: 4,4, KW 49: 3,3, KW 48: 2,9 KW 47: 3,0, KW 46: 2,3, KW 45: 2,9)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2/2022: 15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1: 31, KW 52: 37, KW 50: 35, KW 49: 24, KW 48: 23 KW47: 21, KW 46: 14, KW 45: 21)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stabil geblieben 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 1:  4,6 % (Vorwochenwert kaum verändert: 4,7 %)</a:t>
            </a:r>
            <a:endParaRPr lang="de-DE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Höhepunkt 50. KW 2022 mit 11,1 %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ab der 51. KW (ARE-Gesamt);.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 seit Jahreswechsel wieder im Bereich der Vorjahre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Rückgang bei Erwachsenen, deutlicher Anstieg bei Kindern (1. Woche nach Weihnachtsferien über alle BL hinweg)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stabil/leicht gesunken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1,0 %;  1. KW  1,1 %</a:t>
            </a:r>
            <a:endParaRPr lang="de-DE" sz="120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KonsInz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KW2/2023 im Vergleich zur Vorwoche gesunken (1.349; 1.KW: 1.853) 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Niveau wie zur 52. KW 2022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erstmals seit vielen Wochen im Bereich der Vorjahre zur 2. KW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0-4-Jährigen Wert etwas niedriger als der Mittelwert in den vorpandemischen Jahren zur 2. KW, bei den 5 bis 14 Jährigen ähnlich, bei den Erwachsenen sind die Werte noch leicht höher als zur 2. KW  in den Vorjahren (Mittelwert).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\\rki.local\daten\Projekte\FG36_AGI\Wochenberichte\Berichterstellung\Saison_2022_23\Woche_02_2023\KI_2015_2023-01-17.xlsx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Anzahl der Arztkonsultationen wegen COVID-ARE ist in KW 2 insgesamt gesunken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Arztkonsultationen wegen COVID-ARE ist in KW 2 im Vergleich zur Vorwoche in allen Altersgruppen gesunken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Starker Rückgang der SARI-Fallzahlen und der SARI 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Intensivbehandlungen,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Werte liegen aktuell im Bereich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 stabil (12%, Vorwoche 16%), Anteil RSV stabil bis rückläufig (unklar wg. Jahreswechseleffekt)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relativ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22 % (Vorwoche: 28 %),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Deutlicher Rückgang Influenza: Anteil Influenza an SARI 6% (Vorwoche 12 %), 1% Influenza-Fälle (1 Fall; Vorwoche: 12 %, 15 Fälle) unter SARI mit Intensivbehandlung;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weiter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 stabil (12%, Vorwoche 16%), Anteil RSV stabil bis rückläufig (unklar wg. Jahreswechseleffekt)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relativ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22 % (Vorwoche: 28 %),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Deutlicher Rückgang Influenza: Anteil Influenza an SARI 6% (Vorwoche 12 %), 1% Influenza-Fälle (1 Fall; Vorwoche: 12 %, 15 Fälle) unter SARI mit Intensivbehandlung;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4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Influenza bleibt bei den Schulkindern die häufigste spezifische Diagnose, bei AG60+ COVID-19 am häufigsten, </a:t>
            </a:r>
          </a:p>
          <a:p>
            <a:r>
              <a:rPr lang="de-DE" dirty="0"/>
              <a:t>RSV weiterhin insbesondere bei Kindern unter 2 Jahren sehr hoch, bei 2-4 Jährigen rückläufig</a:t>
            </a:r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17.1.2023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524627" y="1023044"/>
            <a:ext cx="223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9 % COVID-19, 2 % RSV 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49984" y="4617126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17 % COVID-19, 7 % Influenza, 4 % RSV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08734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14 % COVID-19, 5 % Influenza, 4 % RSV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2356061" y="1481987"/>
            <a:ext cx="466473" cy="4488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831877" y="1023043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45 % RSV, 7 % Influenza, 4 %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425246" y="3278656"/>
            <a:ext cx="499381" cy="66112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822534" y="2915160"/>
            <a:ext cx="247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16 % Influenza, 5 % RSV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425246" y="5003942"/>
            <a:ext cx="594632" cy="64150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469901" y="1330821"/>
            <a:ext cx="221501" cy="50288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 flipH="1">
            <a:off x="6469901" y="3145642"/>
            <a:ext cx="123689" cy="50053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 flipH="1">
            <a:off x="6469901" y="4887710"/>
            <a:ext cx="149976" cy="27800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497AD142-6658-4782-B806-88E8356DE031}"/>
              </a:ext>
            </a:extLst>
          </p:cNvPr>
          <p:cNvSpPr txBox="1"/>
          <p:nvPr/>
        </p:nvSpPr>
        <p:spPr>
          <a:xfrm>
            <a:off x="2842531" y="4656172"/>
            <a:ext cx="2091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 19 % RSV,  6 % Influenza, </a:t>
            </a:r>
          </a:p>
          <a:p>
            <a:r>
              <a:rPr lang="de-DE" sz="1400" i="1" dirty="0">
                <a:solidFill>
                  <a:srgbClr val="E22B00"/>
                </a:solidFill>
              </a:rPr>
              <a:t>	         6 % COVID-19 </a:t>
            </a:r>
          </a:p>
          <a:p>
            <a:r>
              <a:rPr lang="de-DE" sz="1400" i="1" dirty="0">
                <a:solidFill>
                  <a:srgbClr val="E22B00"/>
                </a:solidFill>
              </a:rPr>
              <a:t>	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1E27E1-3558-4021-852D-F80AFDA4C08B}"/>
              </a:ext>
            </a:extLst>
          </p:cNvPr>
          <p:cNvSpPr txBox="1"/>
          <p:nvPr/>
        </p:nvSpPr>
        <p:spPr>
          <a:xfrm rot="16200000">
            <a:off x="-1992596" y="3867039"/>
            <a:ext cx="505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CAVE: sehr geringe Fallzahlen bei 5 bis 34-Jährigen!!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2. KW 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B4771D3-5239-4D3E-9D22-6CC049B1D9D6}"/>
              </a:ext>
            </a:extLst>
          </p:cNvPr>
          <p:cNvCxnSpPr>
            <a:cxnSpLocks/>
          </p:cNvCxnSpPr>
          <p:nvPr/>
        </p:nvCxnSpPr>
        <p:spPr>
          <a:xfrm flipH="1">
            <a:off x="6513082" y="3243609"/>
            <a:ext cx="246774" cy="5051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B273133-AE7C-436F-9453-1B27820E004E}"/>
              </a:ext>
            </a:extLst>
          </p:cNvPr>
          <p:cNvSpPr txBox="1"/>
          <p:nvPr/>
        </p:nvSpPr>
        <p:spPr>
          <a:xfrm>
            <a:off x="6343650" y="293938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24 % COVID-19, 3 % Influenza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4473881-9824-41FE-99BF-F889758DEE67}"/>
              </a:ext>
            </a:extLst>
          </p:cNvPr>
          <p:cNvCxnSpPr>
            <a:cxnSpLocks/>
          </p:cNvCxnSpPr>
          <p:nvPr/>
        </p:nvCxnSpPr>
        <p:spPr>
          <a:xfrm flipH="1">
            <a:off x="6504725" y="5194838"/>
            <a:ext cx="169700" cy="431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667A37C-C50E-4E67-B482-8EC6E8D12539}"/>
              </a:ext>
            </a:extLst>
          </p:cNvPr>
          <p:cNvSpPr txBox="1"/>
          <p:nvPr/>
        </p:nvSpPr>
        <p:spPr>
          <a:xfrm>
            <a:off x="6478627" y="4883674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19 % COVID-19, 8 % RSV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F2EABFB-7694-4883-B7B5-8CE4FE4D028F}"/>
              </a:ext>
            </a:extLst>
          </p:cNvPr>
          <p:cNvCxnSpPr>
            <a:cxnSpLocks/>
          </p:cNvCxnSpPr>
          <p:nvPr/>
        </p:nvCxnSpPr>
        <p:spPr>
          <a:xfrm flipH="1">
            <a:off x="6513082" y="1384965"/>
            <a:ext cx="331624" cy="5796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C8A35B9-BF63-4502-9D04-A93E4ADF8412}"/>
              </a:ext>
            </a:extLst>
          </p:cNvPr>
          <p:cNvSpPr txBox="1"/>
          <p:nvPr/>
        </p:nvSpPr>
        <p:spPr>
          <a:xfrm>
            <a:off x="6547907" y="1085358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srgbClr val="E22B00"/>
                </a:solidFill>
              </a:rPr>
              <a:t>27 %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2022/2023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" y="841248"/>
            <a:ext cx="5750540" cy="258774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17.1.2023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7484"/>
            <a:ext cx="9144000" cy="27432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2,0 COVID-SARI pro 100.000</a:t>
            </a:r>
          </a:p>
          <a:p>
            <a:endParaRPr lang="de-DE" dirty="0"/>
          </a:p>
          <a:p>
            <a:r>
              <a:rPr lang="de-DE" dirty="0"/>
              <a:t>Entspricht ca. 1.700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44. KW 2022 bis 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18.01.2023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DF23FC-396C-4954-B413-CF0D219E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" y="1151337"/>
            <a:ext cx="8782261" cy="219921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152A48A-299A-469A-9162-CDEF7CC3C6E6}"/>
              </a:ext>
            </a:extLst>
          </p:cNvPr>
          <p:cNvSpPr txBox="1"/>
          <p:nvPr/>
        </p:nvSpPr>
        <p:spPr>
          <a:xfrm>
            <a:off x="861056" y="257951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8D6D4E1-53D7-4980-BC94-9CE0C0E4B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63" y="2300784"/>
            <a:ext cx="457240" cy="28044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11DB97A-D8D3-4BDA-A8B5-C99D1E05DF5D}"/>
              </a:ext>
            </a:extLst>
          </p:cNvPr>
          <p:cNvSpPr txBox="1"/>
          <p:nvPr/>
        </p:nvSpPr>
        <p:spPr>
          <a:xfrm>
            <a:off x="7949234" y="2569381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43579BB-D33B-42B9-A733-85DA70025BC7}"/>
              </a:ext>
            </a:extLst>
          </p:cNvPr>
          <p:cNvSpPr txBox="1"/>
          <p:nvPr/>
        </p:nvSpPr>
        <p:spPr>
          <a:xfrm>
            <a:off x="7942862" y="269647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FBF12CA-1A3A-4AAA-A017-C6F7DC357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101" y="2569381"/>
            <a:ext cx="445047" cy="2865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9E69F5-41E2-4018-92A4-84F7A6A7C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73" y="3415074"/>
            <a:ext cx="8782261" cy="219921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0E1645B-9A99-408A-B004-C0E7EA1DFC75}"/>
              </a:ext>
            </a:extLst>
          </p:cNvPr>
          <p:cNvSpPr txBox="1"/>
          <p:nvPr/>
        </p:nvSpPr>
        <p:spPr>
          <a:xfrm>
            <a:off x="1100865" y="4594474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61D4A4D-20E2-4023-B7D3-D863F99011A5}"/>
              </a:ext>
            </a:extLst>
          </p:cNvPr>
          <p:cNvSpPr txBox="1"/>
          <p:nvPr/>
        </p:nvSpPr>
        <p:spPr>
          <a:xfrm>
            <a:off x="7560997" y="4233646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731F2C4-E33C-420B-9B26-90F0C9F64DB7}"/>
              </a:ext>
            </a:extLst>
          </p:cNvPr>
          <p:cNvSpPr txBox="1"/>
          <p:nvPr/>
        </p:nvSpPr>
        <p:spPr>
          <a:xfrm>
            <a:off x="7950689" y="4970066"/>
            <a:ext cx="1088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</p:spTree>
    <p:extLst>
      <p:ext uri="{BB962C8B-B14F-4D97-AF65-F5344CB8AC3E}">
        <p14:creationId xmlns:p14="http://schemas.microsoft.com/office/powerpoint/2010/main" val="290854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18.01.2023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B56FB58-D79F-4F42-80DE-1EC3DF0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7" y="2282194"/>
            <a:ext cx="8685032" cy="217848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1057698-4B90-44D0-9CF2-1AE8285830DE}"/>
              </a:ext>
            </a:extLst>
          </p:cNvPr>
          <p:cNvSpPr txBox="1"/>
          <p:nvPr/>
        </p:nvSpPr>
        <p:spPr>
          <a:xfrm>
            <a:off x="2425246" y="2828395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59ACD9-BF01-4D84-BAB5-A55B97004FF9}"/>
              </a:ext>
            </a:extLst>
          </p:cNvPr>
          <p:cNvSpPr txBox="1"/>
          <p:nvPr/>
        </p:nvSpPr>
        <p:spPr>
          <a:xfrm>
            <a:off x="4572000" y="3182779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/>
                </a:solidFill>
              </a:rPr>
              <a:t>PIV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60B656-3516-42E2-A717-34DC76C74268}"/>
              </a:ext>
            </a:extLst>
          </p:cNvPr>
          <p:cNvSpPr txBox="1"/>
          <p:nvPr/>
        </p:nvSpPr>
        <p:spPr>
          <a:xfrm>
            <a:off x="6058623" y="3435736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04CAD46-435E-4724-B541-8C1BF329BA66}"/>
              </a:ext>
            </a:extLst>
          </p:cNvPr>
          <p:cNvSpPr txBox="1"/>
          <p:nvPr/>
        </p:nvSpPr>
        <p:spPr>
          <a:xfrm>
            <a:off x="7942862" y="3692804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4092821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BBB3C8-DEEE-4ACA-8C58-85F7BBE47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868319"/>
            <a:ext cx="7765484" cy="18670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E7A43-E39F-48A9-833A-D96860029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2722666"/>
            <a:ext cx="7765484" cy="1872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67B393-44A9-4A20-98AD-DBF7D6F8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5" y="4589687"/>
            <a:ext cx="776548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2. KW 2023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66168" y="777086"/>
            <a:ext cx="32911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</a:t>
            </a:r>
            <a:r>
              <a:rPr lang="de-DE" b="1" dirty="0"/>
              <a:t>KW 2 </a:t>
            </a:r>
            <a:r>
              <a:rPr lang="de-DE" dirty="0"/>
              <a:t>bei </a:t>
            </a:r>
            <a:r>
              <a:rPr lang="de-DE" b="1" dirty="0"/>
              <a:t>4.500</a:t>
            </a:r>
            <a:r>
              <a:rPr lang="de-DE" dirty="0"/>
              <a:t> ARE (in der 1. KW: 4.600)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3,8 Mio. ARE in Deutschland, unabhängig von einem Arztbesuch.</a:t>
            </a:r>
            <a:br>
              <a:rPr lang="de-DE" b="1" dirty="0"/>
            </a:b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566168" y="3939098"/>
            <a:ext cx="348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51. KW 2022 Rückgang in allen AG bis zur 1. KW 2023; </a:t>
            </a:r>
          </a:p>
          <a:p>
            <a:r>
              <a:rPr lang="de-DE" dirty="0"/>
              <a:t>Anstieg bei Kindern in KW 2 (Ende Weihnachtsferien) </a:t>
            </a:r>
          </a:p>
          <a:p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260A0D-27C0-4B06-B3B4-78ED9F290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3" y="968433"/>
            <a:ext cx="5104325" cy="255216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04BA1D-8EEE-44F7-847C-F3B0D693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5" y="3749970"/>
            <a:ext cx="5301659" cy="26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2. KW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Von der 1. KW auf die 2. KW gesunken</a:t>
            </a:r>
          </a:p>
          <a:p>
            <a:endParaRPr lang="de-DE" sz="600" dirty="0"/>
          </a:p>
          <a:p>
            <a:r>
              <a:rPr lang="de-DE" dirty="0"/>
              <a:t>ca. 1.300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2. KW 2023: ca. 1,1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68810" y="3901797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in vier der fünf AG;</a:t>
            </a:r>
          </a:p>
          <a:p>
            <a:r>
              <a:rPr lang="de-DE" dirty="0"/>
              <a:t>Leichter Anstieg bei den 5- bis 14-Jährigen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232347-F132-4947-B095-500D42C2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93" y="1245504"/>
            <a:ext cx="5567014" cy="25384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2D22C4-645F-4F26-A3D6-684CE1360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47" y="3833872"/>
            <a:ext cx="5468105" cy="25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2. KW 2023</a:t>
            </a:r>
          </a:p>
          <a:p>
            <a:r>
              <a:rPr lang="de-DE" dirty="0"/>
              <a:t>Rund 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70.000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0" y="2074540"/>
            <a:ext cx="7891189" cy="31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2. KW 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2" y="1036359"/>
            <a:ext cx="4247994" cy="21239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" y="2888816"/>
            <a:ext cx="4247994" cy="21239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2" y="4705759"/>
            <a:ext cx="4247994" cy="21239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0" y="2888816"/>
            <a:ext cx="4247994" cy="212399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0" y="4705759"/>
            <a:ext cx="4247994" cy="21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17.1.2023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31.5.2022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2. KW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84" y="418114"/>
            <a:ext cx="6548142" cy="305580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355772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516535" y="1925708"/>
            <a:ext cx="16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12% COVID-19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784847" y="2110374"/>
            <a:ext cx="731688" cy="5796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932235" y="752285"/>
            <a:ext cx="4852613" cy="1485777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36" y="3779723"/>
            <a:ext cx="6548142" cy="30558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773936" y="4094011"/>
            <a:ext cx="4999781" cy="146603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646549" y="2203684"/>
            <a:ext cx="147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6% Influenza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6773717" y="2277599"/>
            <a:ext cx="742818" cy="107402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570716" y="5537381"/>
            <a:ext cx="141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1% Influenza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6641956" y="5678752"/>
            <a:ext cx="928760" cy="432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574638" y="1636704"/>
            <a:ext cx="129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13% RSV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6784850" y="1821370"/>
            <a:ext cx="789788" cy="245914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519544" y="4975038"/>
            <a:ext cx="15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22% COVID-19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784848" y="5159704"/>
            <a:ext cx="734696" cy="1620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602734" y="5265948"/>
            <a:ext cx="122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9% RSV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6673974" y="5450614"/>
            <a:ext cx="928760" cy="68048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2. KW 2023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22394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2. KW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631686" y="196172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12%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397271" y="2148642"/>
            <a:ext cx="270594" cy="433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440192" y="850292"/>
            <a:ext cx="6026151" cy="1387770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779723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971107" y="4142081"/>
            <a:ext cx="6548437" cy="1417962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725529" y="21860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431097" y="2340323"/>
            <a:ext cx="318401" cy="1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699721" y="553738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1%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431097" y="5722047"/>
            <a:ext cx="268624" cy="247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B0BDBB-F3AF-43AE-9C87-5998F5A6D9B2}"/>
              </a:ext>
            </a:extLst>
          </p:cNvPr>
          <p:cNvSpPr txBox="1"/>
          <p:nvPr/>
        </p:nvSpPr>
        <p:spPr>
          <a:xfrm>
            <a:off x="7585770" y="1710461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13%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FFDBB0F-43A0-4667-AF51-418AB9E84FED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7397271" y="1895127"/>
            <a:ext cx="188499" cy="188559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56284D4-8572-40E2-A408-F8B059FDF4C3}"/>
              </a:ext>
            </a:extLst>
          </p:cNvPr>
          <p:cNvSpPr txBox="1"/>
          <p:nvPr/>
        </p:nvSpPr>
        <p:spPr>
          <a:xfrm>
            <a:off x="7699721" y="505776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22%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9174787E-CA83-4E52-98EF-785D7438C9CF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7431097" y="5242432"/>
            <a:ext cx="268624" cy="477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BF301CF-A9DC-41F9-B23A-342EFEC60131}"/>
              </a:ext>
            </a:extLst>
          </p:cNvPr>
          <p:cNvSpPr txBox="1"/>
          <p:nvPr/>
        </p:nvSpPr>
        <p:spPr>
          <a:xfrm>
            <a:off x="7713610" y="532170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A1DA"/>
                </a:solidFill>
              </a:rPr>
              <a:t>9%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C6E95358-3B54-4B4D-A731-F2961FAE5D7A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7396366" y="5506374"/>
            <a:ext cx="317244" cy="68047"/>
          </a:xfrm>
          <a:prstGeom prst="straightConnector1">
            <a:avLst/>
          </a:prstGeom>
          <a:ln w="28575">
            <a:solidFill>
              <a:srgbClr val="00A1DA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38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FDDB8E-F783-4BA7-8D7C-E2D226D48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17.1.2023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  <a:p>
            <a:pPr algn="ctr"/>
            <a:r>
              <a:rPr lang="de-DE" dirty="0"/>
              <a:t>KW 2/2023</a:t>
            </a:r>
          </a:p>
        </p:txBody>
      </p:sp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Bildschirmpräsentation (4:3)</PresentationFormat>
  <Paragraphs>182</Paragraphs>
  <Slides>16</Slides>
  <Notes>14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17.1.2023</vt:lpstr>
      <vt:lpstr>GrippeWeb bis zur 2. KW 2023 </vt:lpstr>
      <vt:lpstr>Arbeitsgemeinschaft Influenza ARE-Konsultationen / 100.000 Einwohner bis zur 2. KW 2023</vt:lpstr>
      <vt:lpstr>Arbeitsgemeinschaft Influenza - SEEDARE ARE-Konsultationen mit COVID-Diagnose / 100.000 Einwohner </vt:lpstr>
      <vt:lpstr>SEEDARE – ARE mit COVID-19 Konsultationen in Altersgruppen bis zur 2. KW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3993</cp:revision>
  <cp:lastPrinted>2020-05-13T06:04:10Z</cp:lastPrinted>
  <dcterms:created xsi:type="dcterms:W3CDTF">2015-11-02T12:29:13Z</dcterms:created>
  <dcterms:modified xsi:type="dcterms:W3CDTF">2023-01-18T09:56:54Z</dcterms:modified>
</cp:coreProperties>
</file>