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310" r:id="rId5"/>
    <p:sldId id="30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ins, Janina" initials="EJ" lastIdx="1" clrIdx="0">
    <p:extLst>
      <p:ext uri="{19B8F6BF-5375-455C-9EA6-DF929625EA0E}">
        <p15:presenceInfo xmlns:p15="http://schemas.microsoft.com/office/powerpoint/2012/main" userId="Esins, Ja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9" autoAdjust="0"/>
    <p:restoredTop sz="96366" autoAdjust="0"/>
  </p:normalViewPr>
  <p:slideViewPr>
    <p:cSldViewPr snapToGrid="0">
      <p:cViewPr varScale="1">
        <p:scale>
          <a:sx n="110" d="100"/>
          <a:sy n="110" d="100"/>
        </p:scale>
        <p:origin x="498" y="102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 2 Wochen am 23.01.: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Belegung: 670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Neuaufnahmen 7-Tage-Fenster: +476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Wir befinden uns wieder in einem Anstieg der COVID-19-Belegung auf Intensivstation.</a:t>
            </a:r>
            <a:endParaRPr lang="de-DE" sz="12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Anzahl der täglich verstorbenen SARS-Cov-2-Patient*innen sind wieder im Anstieg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Zurück zu COVID, die Altersverteilung oben links in absoluten Zahlen zeigt, dass, der aufwärts-Trend der letzten Wochen  vor allem in den Altersgruppen ab 60 Jahren zu verzeichnen ist. (die obersten drei Linien)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  <a:p>
            <a:r>
              <a:rPr lang="de-DE" b="0" dirty="0"/>
              <a:t>Prozentual zeigt sich weiterhin im langfristigen Trend ein immer weiter steigender Anteil der über 70 und 80-jährigen, diese machen inzwischen 60 % der COVID-19-Fälle auf ITS aus.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/>
              <a:t>Nimmt man noch die 60-69-jährigen dazu, machen Die Altersgruppen zusammen Über 84 % aus.</a:t>
            </a:r>
          </a:p>
          <a:p>
            <a:endParaRPr lang="de-DE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 der Behandlungsschwere ergibt sich ein ähnliches Bild wie die letzten Male, darum stelle ich heute einmal andere Kennzahlen vor.</a:t>
            </a:r>
          </a:p>
          <a:p>
            <a:r>
              <a:rPr lang="de-DE" dirty="0"/>
              <a:t>In der linken Grafik sehen Sie die als blaue Fläche die Anzahl der Non-Covid-Patienten auf Intensivstation, die mindestens eine Invasive Beatmung benötigen. </a:t>
            </a:r>
          </a:p>
          <a:p>
            <a:r>
              <a:rPr lang="de-DE" dirty="0"/>
              <a:t>Hier ist seit Ende November ein verstärkter Anstieg zu verzeichnen, auf über 6.000 Patient*innen, die Legende finden Sie in der Grafik links.</a:t>
            </a:r>
          </a:p>
          <a:p>
            <a:r>
              <a:rPr lang="de-DE" dirty="0"/>
              <a:t>Gleichzeitig fällt die Zahl der gemeldeten freien invasiven Beatmungsmöglichkeiten (die lila Linie) auf ein globales Minimum, hier ist die zugehörige Legende rechts. </a:t>
            </a:r>
          </a:p>
          <a:p>
            <a:r>
              <a:rPr lang="de-DE" b="0" dirty="0"/>
              <a:t>Neben den freien Invasiven Beatmungskapazitäten nehmen auch die freien Intensivbetten ab (das ist hier nicht dargestellt). </a:t>
            </a:r>
          </a:p>
          <a:p>
            <a:r>
              <a:rPr lang="de-DE" b="0" dirty="0"/>
              <a:t>Die Absolut-Zahl der Non-Covid-Patient*innen nimmt nicht zu, das bedeutet, dass mehr non-Covid-Patient*innen beatmet werden müssen. </a:t>
            </a:r>
          </a:p>
          <a:p>
            <a:endParaRPr lang="de-DE" b="0" dirty="0"/>
          </a:p>
          <a:p>
            <a:r>
              <a:rPr lang="de-DE" b="0" dirty="0"/>
              <a:t>In der Abbildung oben Rechts sehen Sie, dass die Meldungen der Belastung der Intensivstationen parallel zu dieser Entwicklung ansteigt. </a:t>
            </a:r>
            <a:r>
              <a:rPr lang="de-DE" dirty="0"/>
              <a:t>Ebenso die Meldungen von Personalmangel bei den Gründen der Betriebseinschränkungen unten rechts.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62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Aufgrund der aktuellen Lage wieder eine kurze extra-Folie zu den pädiatrische Intensivstation wo es weiterhin angespannt ist.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Oben links sehen sie, dass die freien betten und ebenso die freien Kapazitäten zur invasiven Beatmung weiter stark abgenommen haben. </a:t>
            </a:r>
          </a:p>
          <a:p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oben rechts sehen Sie die gleiche Grafik einmal reingezoomt auf die erfassten Belegungsgründe.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Hier zeigt sich, dass die Anzahl der intensivpflichtigen RSV-Fälle (rot) scheinbar die Spitze überschritten hat.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 zieht die Anzahl der Influenza-Fälle (lila) nach. </a:t>
            </a:r>
          </a:p>
          <a:p>
            <a:endParaRPr lang="de-DE" dirty="0"/>
          </a:p>
          <a:p>
            <a:r>
              <a:rPr lang="de-DE" dirty="0"/>
              <a:t>Unten rechts sehen Sie welche Gründe gemeldet werden, die zu Einschränkungen des Betriebes der Intensivstationen führen. Hier sind vor allem Personalmangel, aber auch starker Mangel an Räumen zu verzeichnen.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5288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01.02.2023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2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34092DE0-AB8F-43C6-88EA-4CDB206A5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567" y="4023988"/>
            <a:ext cx="4777063" cy="2726233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4A95AF4-FBF3-4179-9831-A2516FE49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222" y="270907"/>
            <a:ext cx="4955721" cy="338225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5E06FA-5611-4A1F-B729-BEEF629293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5" y="2429119"/>
            <a:ext cx="6542814" cy="3783795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25319" y="729489"/>
            <a:ext cx="6396631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</a:t>
            </a:r>
            <a:r>
              <a:rPr lang="de-DE" sz="1600"/>
              <a:t>Stand 01.02.2023 </a:t>
            </a:r>
            <a:r>
              <a:rPr lang="de-DE" sz="1600" dirty="0"/>
              <a:t>werden </a:t>
            </a:r>
            <a:r>
              <a:rPr lang="de-DE" sz="1600" b="1" dirty="0"/>
              <a:t>592 </a:t>
            </a:r>
            <a:r>
              <a:rPr lang="de-DE" sz="1600" dirty="0"/>
              <a:t>COVID-19-Patient*innen auf Intensivstationen (der ca. 1.300 Akutkrankenhäuser) behandelt.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Rückgang in der COVID-ITS-Belegung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+483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1816078" y="2658339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1486919" y="2664573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2258589" y="2551537"/>
            <a:ext cx="647826" cy="452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6807570" y="107779"/>
            <a:ext cx="4321605" cy="326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Neuaufnahmen auf die ITS  </a:t>
            </a:r>
            <a:r>
              <a:rPr lang="de-DE" sz="1400" i="1" dirty="0"/>
              <a:t>(pro Tag)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4865" y="136525"/>
            <a:ext cx="2198781" cy="473593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AAA6FB0-3973-446F-85CA-9B0A7ED38003}"/>
              </a:ext>
            </a:extLst>
          </p:cNvPr>
          <p:cNvSpPr/>
          <p:nvPr/>
        </p:nvSpPr>
        <p:spPr>
          <a:xfrm>
            <a:off x="12016324" y="247403"/>
            <a:ext cx="111781" cy="196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B1E8BF5-CE63-4CB6-9D2D-170CC3E7159F}"/>
              </a:ext>
            </a:extLst>
          </p:cNvPr>
          <p:cNvSpPr txBox="1"/>
          <p:nvPr/>
        </p:nvSpPr>
        <p:spPr>
          <a:xfrm>
            <a:off x="7051881" y="3714927"/>
            <a:ext cx="4841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Anzahl verstorbener positiver SARS-CoV-2-Patient*innen auf ITS </a:t>
            </a:r>
            <a:r>
              <a:rPr lang="de-DE" sz="1200" i="1" dirty="0"/>
              <a:t>(pro Tag</a:t>
            </a:r>
            <a:r>
              <a:rPr lang="de-DE" sz="1400" i="1" dirty="0"/>
              <a:t>)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829A81E-BBBF-4BC9-98E3-4D7B6283A90D}"/>
              </a:ext>
            </a:extLst>
          </p:cNvPr>
          <p:cNvSpPr txBox="1"/>
          <p:nvPr/>
        </p:nvSpPr>
        <p:spPr>
          <a:xfrm>
            <a:off x="3923468" y="3048420"/>
            <a:ext cx="647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4.918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4961E8E-D7E0-474C-B369-40ECF183ECF9}"/>
              </a:ext>
            </a:extLst>
          </p:cNvPr>
          <p:cNvSpPr txBox="1"/>
          <p:nvPr/>
        </p:nvSpPr>
        <p:spPr>
          <a:xfrm>
            <a:off x="6093204" y="5459183"/>
            <a:ext cx="647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592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ADEE49F-FE44-4FC1-9B9F-E07241867488}"/>
              </a:ext>
            </a:extLst>
          </p:cNvPr>
          <p:cNvCxnSpPr/>
          <p:nvPr/>
        </p:nvCxnSpPr>
        <p:spPr>
          <a:xfrm flipH="1">
            <a:off x="11564983" y="2159726"/>
            <a:ext cx="182880" cy="412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978DC9D-79CC-46BF-B109-2E8ACE5E5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1" y="806539"/>
            <a:ext cx="11992598" cy="611503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ITS-Betten </a:t>
            </a: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605EB1E5-E513-4DF9-82F3-E7C495646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770" y="4057587"/>
            <a:ext cx="6262489" cy="272016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2B15D95-8285-446A-9371-B200D9FACF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028" y="464051"/>
            <a:ext cx="5338753" cy="2955920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84683" y="167380"/>
            <a:ext cx="18577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COVID-19-Altersgruppen Entwicklung  </a:t>
            </a:r>
            <a:r>
              <a:rPr lang="de-DE" sz="1600" dirty="0"/>
              <a:t>(absolut)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87" y="1332565"/>
            <a:ext cx="1181381" cy="196603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43499B8-02FB-49FA-A140-60A31A9067F1}"/>
              </a:ext>
            </a:extLst>
          </p:cNvPr>
          <p:cNvSpPr txBox="1"/>
          <p:nvPr/>
        </p:nvSpPr>
        <p:spPr>
          <a:xfrm>
            <a:off x="7210570" y="146104"/>
            <a:ext cx="284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Altersklassen &lt;39 (im zoom):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FF6E81-E8E7-4F54-AEBF-5D98A0924801}"/>
              </a:ext>
            </a:extLst>
          </p:cNvPr>
          <p:cNvSpPr txBox="1"/>
          <p:nvPr/>
        </p:nvSpPr>
        <p:spPr>
          <a:xfrm>
            <a:off x="90963" y="4088721"/>
            <a:ext cx="1857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Altersgruppen Entwicklung  </a:t>
            </a:r>
            <a:r>
              <a:rPr lang="de-DE" sz="1600" dirty="0"/>
              <a:t>(prozentual)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B234365-9641-49CA-BE6D-D97212076EE1}"/>
              </a:ext>
            </a:extLst>
          </p:cNvPr>
          <p:cNvSpPr txBox="1"/>
          <p:nvPr/>
        </p:nvSpPr>
        <p:spPr>
          <a:xfrm rot="10800000" flipV="1">
            <a:off x="3594627" y="3777353"/>
            <a:ext cx="2085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(prozentuale Anteile)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BCF6F6B-692F-4488-9C61-DA99AEF67C85}"/>
              </a:ext>
            </a:extLst>
          </p:cNvPr>
          <p:cNvSpPr txBox="1"/>
          <p:nvPr/>
        </p:nvSpPr>
        <p:spPr>
          <a:xfrm rot="10800000" flipV="1">
            <a:off x="3494808" y="27995"/>
            <a:ext cx="1767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(absolute Anzahlen)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6A2C30B-E2B5-4C7D-BD70-23C5F4B819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398" y="577485"/>
            <a:ext cx="4811815" cy="262892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1D47651E-AAB7-4FD6-B8E4-447622CE2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73" y="443979"/>
            <a:ext cx="4985243" cy="303200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AC5F335-DA28-4E4E-A9ED-458805FDC5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681" y="3679781"/>
            <a:ext cx="4752047" cy="3061384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238293D3-A43C-4BE2-80CE-E6704B7094C6}"/>
              </a:ext>
            </a:extLst>
          </p:cNvPr>
          <p:cNvSpPr txBox="1"/>
          <p:nvPr/>
        </p:nvSpPr>
        <p:spPr>
          <a:xfrm>
            <a:off x="78216" y="245017"/>
            <a:ext cx="4032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7030A0"/>
                </a:solidFill>
              </a:rPr>
              <a:t>Invasive Beatmung</a:t>
            </a:r>
            <a:r>
              <a:rPr lang="de-DE" sz="1600" b="1" dirty="0"/>
              <a:t>: Belegung und freie Kapazität </a:t>
            </a:r>
            <a:r>
              <a:rPr lang="de-DE" sz="1600" b="1" dirty="0">
                <a:solidFill>
                  <a:srgbClr val="7030A0"/>
                </a:solidFill>
              </a:rPr>
              <a:t>für </a:t>
            </a:r>
            <a:r>
              <a:rPr lang="de-DE" sz="1600" b="1" i="1" dirty="0">
                <a:solidFill>
                  <a:srgbClr val="7030A0"/>
                </a:solidFill>
              </a:rPr>
              <a:t>Non</a:t>
            </a:r>
            <a:r>
              <a:rPr lang="de-DE" sz="1600" b="1" dirty="0">
                <a:solidFill>
                  <a:srgbClr val="7030A0"/>
                </a:solidFill>
              </a:rPr>
              <a:t>-COVID-Erwachsene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D5214BB-944A-4A45-BCEC-FA850C25F737}"/>
              </a:ext>
            </a:extLst>
          </p:cNvPr>
          <p:cNvSpPr txBox="1"/>
          <p:nvPr/>
        </p:nvSpPr>
        <p:spPr>
          <a:xfrm>
            <a:off x="5627099" y="3803842"/>
            <a:ext cx="163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Gründe der </a:t>
            </a:r>
            <a:br>
              <a:rPr lang="de-DE" sz="1600" b="1" dirty="0"/>
            </a:br>
            <a:r>
              <a:rPr lang="de-DE" sz="1600" b="1" dirty="0"/>
              <a:t>Betriebs-einschränkung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A56DA29B-1BED-442F-BC9C-C106A77703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8374" y="5833691"/>
            <a:ext cx="1724025" cy="85725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8CB395F2-EA83-4D2A-BFC9-9E4159CD9C1C}"/>
              </a:ext>
            </a:extLst>
          </p:cNvPr>
          <p:cNvSpPr txBox="1"/>
          <p:nvPr/>
        </p:nvSpPr>
        <p:spPr>
          <a:xfrm>
            <a:off x="5627099" y="66225"/>
            <a:ext cx="2929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Betriebssituation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445500A-76B8-4BA0-A3E9-8BD944AFB8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60616" y="137237"/>
            <a:ext cx="1980112" cy="560032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847ADDE-C207-4B95-98D0-D161BF5FAC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14" y="886871"/>
            <a:ext cx="4437519" cy="413846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7586AC-19CA-4AC8-AE57-B5B5EF4AC1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5148" y="5189922"/>
            <a:ext cx="3438525" cy="50482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5281B6A-8002-4A11-BB80-6F798C5BD7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2409" y="5694747"/>
            <a:ext cx="3638550" cy="495300"/>
          </a:xfrm>
          <a:prstGeom prst="rect">
            <a:avLst/>
          </a:prstGeom>
        </p:spPr>
      </p:pic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4187F3E-EFD1-4137-A815-7A44C969129F}"/>
              </a:ext>
            </a:extLst>
          </p:cNvPr>
          <p:cNvCxnSpPr>
            <a:cxnSpLocks/>
          </p:cNvCxnSpPr>
          <p:nvPr/>
        </p:nvCxnSpPr>
        <p:spPr>
          <a:xfrm flipH="1">
            <a:off x="4543667" y="934822"/>
            <a:ext cx="286465" cy="466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C37F446C-FCF6-44B4-A1E2-877B4EE36CB3}"/>
              </a:ext>
            </a:extLst>
          </p:cNvPr>
          <p:cNvCxnSpPr>
            <a:cxnSpLocks/>
          </p:cNvCxnSpPr>
          <p:nvPr/>
        </p:nvCxnSpPr>
        <p:spPr>
          <a:xfrm flipH="1">
            <a:off x="4578920" y="3102706"/>
            <a:ext cx="342274" cy="413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CBD625AC-A25B-4B21-B260-570165010794}"/>
              </a:ext>
            </a:extLst>
          </p:cNvPr>
          <p:cNvCxnSpPr>
            <a:cxnSpLocks/>
          </p:cNvCxnSpPr>
          <p:nvPr/>
        </p:nvCxnSpPr>
        <p:spPr>
          <a:xfrm flipH="1">
            <a:off x="11306044" y="1252656"/>
            <a:ext cx="369060" cy="44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349F5472-A9B8-462B-ACA5-E8C0A1CF85D8}"/>
              </a:ext>
            </a:extLst>
          </p:cNvPr>
          <p:cNvCxnSpPr>
            <a:cxnSpLocks/>
          </p:cNvCxnSpPr>
          <p:nvPr/>
        </p:nvCxnSpPr>
        <p:spPr>
          <a:xfrm>
            <a:off x="6651680" y="1252656"/>
            <a:ext cx="4809391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3443F47A-4627-497F-B3D2-406A91062E1F}"/>
              </a:ext>
            </a:extLst>
          </p:cNvPr>
          <p:cNvCxnSpPr>
            <a:cxnSpLocks/>
          </p:cNvCxnSpPr>
          <p:nvPr/>
        </p:nvCxnSpPr>
        <p:spPr>
          <a:xfrm flipH="1">
            <a:off x="11912612" y="4293658"/>
            <a:ext cx="189348" cy="238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F50A4514-96ED-43A2-ABCF-CBB95E0EC9B7}"/>
              </a:ext>
            </a:extLst>
          </p:cNvPr>
          <p:cNvCxnSpPr>
            <a:cxnSpLocks/>
          </p:cNvCxnSpPr>
          <p:nvPr/>
        </p:nvCxnSpPr>
        <p:spPr>
          <a:xfrm flipH="1">
            <a:off x="11880975" y="6142965"/>
            <a:ext cx="189348" cy="238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AD94CE79-5A64-4974-B465-B7BDC58002A2}"/>
              </a:ext>
            </a:extLst>
          </p:cNvPr>
          <p:cNvCxnSpPr/>
          <p:nvPr/>
        </p:nvCxnSpPr>
        <p:spPr>
          <a:xfrm>
            <a:off x="701426" y="1450747"/>
            <a:ext cx="4299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678E30C3-6288-4F6E-B1A5-1ACAF0FAD186}"/>
              </a:ext>
            </a:extLst>
          </p:cNvPr>
          <p:cNvCxnSpPr>
            <a:cxnSpLocks/>
          </p:cNvCxnSpPr>
          <p:nvPr/>
        </p:nvCxnSpPr>
        <p:spPr>
          <a:xfrm>
            <a:off x="782108" y="904818"/>
            <a:ext cx="0" cy="39303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F59E39C-D189-40DD-9B71-B8C501DA7B54}"/>
              </a:ext>
            </a:extLst>
          </p:cNvPr>
          <p:cNvCxnSpPr>
            <a:cxnSpLocks/>
          </p:cNvCxnSpPr>
          <p:nvPr/>
        </p:nvCxnSpPr>
        <p:spPr>
          <a:xfrm>
            <a:off x="2751162" y="861613"/>
            <a:ext cx="0" cy="395509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30A0CEB-B413-4AEE-80E0-544ED29C7FB7}"/>
              </a:ext>
            </a:extLst>
          </p:cNvPr>
          <p:cNvCxnSpPr>
            <a:cxnSpLocks/>
          </p:cNvCxnSpPr>
          <p:nvPr/>
        </p:nvCxnSpPr>
        <p:spPr>
          <a:xfrm>
            <a:off x="4386603" y="829792"/>
            <a:ext cx="0" cy="405715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89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ECD853DD-FCD0-4921-B252-CE1320607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8790" y="850612"/>
            <a:ext cx="4843598" cy="3297607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D9611AC5-A191-4535-A96A-25E4F36CC7CC}"/>
              </a:ext>
            </a:extLst>
          </p:cNvPr>
          <p:cNvSpPr txBox="1"/>
          <p:nvPr/>
        </p:nvSpPr>
        <p:spPr>
          <a:xfrm>
            <a:off x="127086" y="93928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Pädiatrische-ITS: Kapazitäten und Anzahl der Kinder in Behandlung mit RSV oder Influenza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20075B4-2FF5-4972-8EFB-1811030231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998" y="4445539"/>
            <a:ext cx="4014572" cy="2367992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EF8935CA-CB8F-4C35-A8ED-1DE2DBFF55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0985" y="5961560"/>
            <a:ext cx="1613941" cy="802512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CC69081F-F192-499A-B1C1-722478C80337}"/>
              </a:ext>
            </a:extLst>
          </p:cNvPr>
          <p:cNvSpPr txBox="1"/>
          <p:nvPr/>
        </p:nvSpPr>
        <p:spPr>
          <a:xfrm>
            <a:off x="5056414" y="4382418"/>
            <a:ext cx="12787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Gründe der Betriebs-</a:t>
            </a:r>
            <a:br>
              <a:rPr lang="de-DE" sz="1400" b="1" dirty="0"/>
            </a:br>
            <a:r>
              <a:rPr lang="de-DE" sz="1400" b="1" dirty="0"/>
              <a:t>Einschränkung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8A8FFF0-5577-46D2-BE94-A846FA7CE9A4}"/>
              </a:ext>
            </a:extLst>
          </p:cNvPr>
          <p:cNvGrpSpPr/>
          <p:nvPr/>
        </p:nvGrpSpPr>
        <p:grpSpPr>
          <a:xfrm>
            <a:off x="127086" y="503360"/>
            <a:ext cx="5257514" cy="3752649"/>
            <a:chOff x="89354" y="679016"/>
            <a:chExt cx="5589551" cy="3354298"/>
          </a:xfrm>
        </p:grpSpPr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178C41AA-76B7-45A0-9976-3B0C3804C06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354" y="679017"/>
              <a:ext cx="5584646" cy="3354297"/>
            </a:xfrm>
            <a:prstGeom prst="rect">
              <a:avLst/>
            </a:prstGeom>
          </p:spPr>
        </p:pic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07D6F0F0-EA77-448C-9722-69A55E1274B8}"/>
                </a:ext>
              </a:extLst>
            </p:cNvPr>
            <p:cNvSpPr/>
            <p:nvPr/>
          </p:nvSpPr>
          <p:spPr>
            <a:xfrm>
              <a:off x="5562600" y="679016"/>
              <a:ext cx="116305" cy="18315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01253DD-5F41-4DBA-9D60-BC8895378F2F}"/>
              </a:ext>
            </a:extLst>
          </p:cNvPr>
          <p:cNvCxnSpPr>
            <a:cxnSpLocks/>
          </p:cNvCxnSpPr>
          <p:nvPr/>
        </p:nvCxnSpPr>
        <p:spPr>
          <a:xfrm>
            <a:off x="1853322" y="742870"/>
            <a:ext cx="0" cy="35130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F4544B3B-38E9-42C2-942A-282A6A7EC359}"/>
              </a:ext>
            </a:extLst>
          </p:cNvPr>
          <p:cNvCxnSpPr>
            <a:cxnSpLocks/>
          </p:cNvCxnSpPr>
          <p:nvPr/>
        </p:nvCxnSpPr>
        <p:spPr>
          <a:xfrm>
            <a:off x="3488241" y="778460"/>
            <a:ext cx="0" cy="35656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6F5A2EA-C303-4A24-9E1B-76A1C6717975}"/>
              </a:ext>
            </a:extLst>
          </p:cNvPr>
          <p:cNvGrpSpPr/>
          <p:nvPr/>
        </p:nvGrpSpPr>
        <p:grpSpPr>
          <a:xfrm>
            <a:off x="186281" y="4638514"/>
            <a:ext cx="2243698" cy="589306"/>
            <a:chOff x="361108" y="4577547"/>
            <a:chExt cx="2924176" cy="705546"/>
          </a:xfrm>
        </p:grpSpPr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48FFD7F8-AE21-49BC-907B-11C3670ADE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r="32492"/>
            <a:stretch/>
          </p:blipFill>
          <p:spPr>
            <a:xfrm>
              <a:off x="361108" y="4577547"/>
              <a:ext cx="1666581" cy="498728"/>
            </a:xfrm>
            <a:prstGeom prst="rect">
              <a:avLst/>
            </a:prstGeom>
          </p:spPr>
        </p:pic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A76EDF19-B826-48E3-9F55-F2D5BE20F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61109" y="5035443"/>
              <a:ext cx="2924175" cy="247650"/>
            </a:xfrm>
            <a:prstGeom prst="rect">
              <a:avLst/>
            </a:prstGeom>
          </p:spPr>
        </p:pic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D137B8D8-0525-4082-95AF-B7E058211F4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50000"/>
          <a:stretch/>
        </p:blipFill>
        <p:spPr>
          <a:xfrm>
            <a:off x="10771402" y="957054"/>
            <a:ext cx="993109" cy="802512"/>
          </a:xfrm>
          <a:prstGeom prst="rect">
            <a:avLst/>
          </a:prstGeom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800A444A-B124-4969-8371-72A49ED561AF}"/>
              </a:ext>
            </a:extLst>
          </p:cNvPr>
          <p:cNvSpPr txBox="1"/>
          <p:nvPr/>
        </p:nvSpPr>
        <p:spPr>
          <a:xfrm>
            <a:off x="6060140" y="557822"/>
            <a:ext cx="2576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PICU-Belegung: RSV und Influenza</a:t>
            </a: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F43998E4-2371-43F8-91F1-19FD62CB084E}"/>
              </a:ext>
            </a:extLst>
          </p:cNvPr>
          <p:cNvCxnSpPr>
            <a:cxnSpLocks/>
          </p:cNvCxnSpPr>
          <p:nvPr/>
        </p:nvCxnSpPr>
        <p:spPr>
          <a:xfrm>
            <a:off x="637672" y="1404717"/>
            <a:ext cx="487659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0AB8873E-89C6-4ED3-98DA-EF0AECEE8C67}"/>
              </a:ext>
            </a:extLst>
          </p:cNvPr>
          <p:cNvSpPr txBox="1"/>
          <p:nvPr/>
        </p:nvSpPr>
        <p:spPr>
          <a:xfrm>
            <a:off x="186281" y="557822"/>
            <a:ext cx="2576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PICU-Belegung und freie Kapazitäten</a:t>
            </a:r>
          </a:p>
        </p:txBody>
      </p:sp>
    </p:spTree>
    <p:extLst>
      <p:ext uri="{BB962C8B-B14F-4D97-AF65-F5344CB8AC3E}">
        <p14:creationId xmlns:p14="http://schemas.microsoft.com/office/powerpoint/2010/main" val="270724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Microsoft Office PowerPoint</Application>
  <PresentationFormat>Breitbild</PresentationFormat>
  <Paragraphs>58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869</cp:revision>
  <dcterms:created xsi:type="dcterms:W3CDTF">2021-01-13T08:46:29Z</dcterms:created>
  <dcterms:modified xsi:type="dcterms:W3CDTF">2023-02-01T10:08:34Z</dcterms:modified>
</cp:coreProperties>
</file>