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7"/>
  </p:notesMasterIdLst>
  <p:handoutMasterIdLst>
    <p:handoutMasterId r:id="rId8"/>
  </p:handoutMasterIdLst>
  <p:sldIdLst>
    <p:sldId id="263" r:id="rId2"/>
    <p:sldId id="267" r:id="rId3"/>
    <p:sldId id="1031" r:id="rId4"/>
    <p:sldId id="1033" r:id="rId5"/>
    <p:sldId id="1034" r:id="rId6"/>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1F5"/>
    <a:srgbClr val="15FF95"/>
    <a:srgbClr val="4D8AD2"/>
    <a:srgbClr val="80A5DC"/>
    <a:srgbClr val="006EC7"/>
    <a:srgbClr val="338BD2"/>
    <a:srgbClr val="66A8DD"/>
    <a:srgbClr val="367BB8"/>
    <a:srgbClr val="689CCA"/>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1" autoAdjust="0"/>
    <p:restoredTop sz="83424" autoAdjust="0"/>
  </p:normalViewPr>
  <p:slideViewPr>
    <p:cSldViewPr snapToGrid="0" snapToObjects="1">
      <p:cViewPr varScale="1">
        <p:scale>
          <a:sx n="123" d="100"/>
          <a:sy n="123" d="100"/>
        </p:scale>
        <p:origin x="141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01.02.2023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01.02.2023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ECDC </a:t>
            </a:r>
            <a:r>
              <a:rPr lang="en-US" sz="1200" kern="1200" dirty="0" err="1">
                <a:solidFill>
                  <a:schemeClr val="tx1"/>
                </a:solidFill>
                <a:effectLst/>
                <a:latin typeface="+mn-lt"/>
                <a:ea typeface="+mn-ea"/>
                <a:cs typeface="+mn-cs"/>
              </a:rPr>
              <a:t>zu</a:t>
            </a:r>
            <a:r>
              <a:rPr lang="en-US" sz="1200" kern="1200" dirty="0">
                <a:solidFill>
                  <a:schemeClr val="tx1"/>
                </a:solidFill>
                <a:effectLst/>
                <a:latin typeface="+mn-lt"/>
                <a:ea typeface="+mn-ea"/>
                <a:cs typeface="+mn-cs"/>
              </a:rPr>
              <a:t> XAY: </a:t>
            </a:r>
          </a:p>
          <a:p>
            <a:r>
              <a:rPr lang="en-US" sz="1200" kern="1200" dirty="0">
                <a:solidFill>
                  <a:schemeClr val="tx1"/>
                </a:solidFill>
                <a:effectLst/>
                <a:latin typeface="+mn-lt"/>
                <a:ea typeface="+mn-ea"/>
                <a:cs typeface="+mn-cs"/>
              </a:rPr>
              <a:t>The recombinant lineage XAY (BA.2-Delta recombinant) was added as variants under monitoring (VUM). XAY.2 is by far the most prevalent XAY lineage in the world, but for now it has only been detected at very low levels. XAY.2has mainly been detected in Denmark, where it is present at around 2% of sequences in recent weeks, but the growth of the variant is not quick, in proportion.</a:t>
            </a:r>
          </a:p>
          <a:p>
            <a:endParaRPr lang="de-DE" dirty="0"/>
          </a:p>
          <a:p>
            <a:r>
              <a:rPr lang="de-DE" dirty="0" err="1"/>
              <a:t>cov-lineages</a:t>
            </a:r>
            <a:r>
              <a:rPr lang="de-DE" dirty="0"/>
              <a:t>/</a:t>
            </a:r>
            <a:r>
              <a:rPr lang="de-DE" dirty="0" err="1"/>
              <a:t>pango</a:t>
            </a:r>
            <a:r>
              <a:rPr lang="de-DE" dirty="0"/>
              <a:t>-designation zu XAY:</a:t>
            </a:r>
          </a:p>
          <a:p>
            <a:r>
              <a:rPr lang="de-DE" dirty="0"/>
              <a:t>These </a:t>
            </a:r>
            <a:r>
              <a:rPr lang="de-DE" dirty="0" err="1"/>
              <a:t>look</a:t>
            </a:r>
            <a:r>
              <a:rPr lang="de-DE" dirty="0"/>
              <a:t> like </a:t>
            </a:r>
            <a:r>
              <a:rPr lang="de-DE" dirty="0" err="1"/>
              <a:t>some</a:t>
            </a:r>
            <a:r>
              <a:rPr lang="de-DE" dirty="0"/>
              <a:t> </a:t>
            </a:r>
            <a:r>
              <a:rPr lang="de-DE" dirty="0" err="1"/>
              <a:t>weird</a:t>
            </a:r>
            <a:r>
              <a:rPr lang="de-DE" dirty="0"/>
              <a:t> </a:t>
            </a:r>
            <a:r>
              <a:rPr lang="de-DE" dirty="0" err="1"/>
              <a:t>combination</a:t>
            </a:r>
            <a:r>
              <a:rPr lang="de-DE" dirty="0"/>
              <a:t> </a:t>
            </a:r>
            <a:r>
              <a:rPr lang="de-DE" dirty="0" err="1"/>
              <a:t>of</a:t>
            </a:r>
            <a:r>
              <a:rPr lang="de-DE" dirty="0"/>
              <a:t> </a:t>
            </a:r>
            <a:r>
              <a:rPr lang="de-DE" dirty="0" err="1"/>
              <a:t>three</a:t>
            </a:r>
            <a:r>
              <a:rPr lang="de-DE" dirty="0"/>
              <a:t> different </a:t>
            </a:r>
            <a:r>
              <a:rPr lang="de-DE" dirty="0" err="1"/>
              <a:t>lineages</a:t>
            </a:r>
            <a:r>
              <a:rPr lang="de-DE" dirty="0"/>
              <a:t>: AY.45, a divergent BA.4/5, and BA.2 (</a:t>
            </a:r>
            <a:r>
              <a:rPr lang="de-DE" dirty="0" err="1"/>
              <a:t>seen</a:t>
            </a:r>
            <a:r>
              <a:rPr lang="de-DE" dirty="0"/>
              <a:t> </a:t>
            </a:r>
            <a:r>
              <a:rPr lang="de-DE" dirty="0" err="1"/>
              <a:t>near</a:t>
            </a:r>
            <a:r>
              <a:rPr lang="de-DE" dirty="0"/>
              <a:t> </a:t>
            </a:r>
            <a:r>
              <a:rPr lang="de-DE" dirty="0" err="1"/>
              <a:t>the</a:t>
            </a:r>
            <a:r>
              <a:rPr lang="de-DE" dirty="0"/>
              <a:t> 3' end </a:t>
            </a:r>
            <a:r>
              <a:rPr lang="de-DE" dirty="0" err="1"/>
              <a:t>where</a:t>
            </a:r>
            <a:r>
              <a:rPr lang="de-DE" dirty="0"/>
              <a:t> BA.4/5 </a:t>
            </a:r>
            <a:r>
              <a:rPr lang="de-DE" dirty="0" err="1"/>
              <a:t>mutations</a:t>
            </a:r>
            <a:r>
              <a:rPr lang="de-DE" dirty="0"/>
              <a:t> </a:t>
            </a:r>
            <a:r>
              <a:rPr lang="de-DE" dirty="0" err="1"/>
              <a:t>are</a:t>
            </a:r>
            <a:r>
              <a:rPr lang="de-DE" dirty="0"/>
              <a:t> absent </a:t>
            </a:r>
            <a:r>
              <a:rPr lang="de-DE" dirty="0" err="1"/>
              <a:t>from</a:t>
            </a:r>
            <a:r>
              <a:rPr lang="de-DE" dirty="0"/>
              <a:t> </a:t>
            </a:r>
            <a:r>
              <a:rPr lang="de-DE" dirty="0" err="1"/>
              <a:t>the</a:t>
            </a:r>
            <a:r>
              <a:rPr lang="de-DE" dirty="0"/>
              <a:t> </a:t>
            </a:r>
            <a:r>
              <a:rPr lang="de-DE" dirty="0" err="1"/>
              <a:t>Omicron-derived</a:t>
            </a:r>
            <a:r>
              <a:rPr lang="de-DE" dirty="0"/>
              <a:t> </a:t>
            </a:r>
            <a:r>
              <a:rPr lang="de-DE" dirty="0" err="1"/>
              <a:t>sections</a:t>
            </a:r>
            <a:r>
              <a:rPr lang="de-DE" dirty="0"/>
              <a:t>). Both </a:t>
            </a:r>
            <a:r>
              <a:rPr lang="de-DE" dirty="0" err="1"/>
              <a:t>have</a:t>
            </a:r>
            <a:r>
              <a:rPr lang="de-DE" dirty="0"/>
              <a:t> lots </a:t>
            </a:r>
            <a:r>
              <a:rPr lang="de-DE" dirty="0" err="1"/>
              <a:t>of</a:t>
            </a:r>
            <a:r>
              <a:rPr lang="de-DE" dirty="0"/>
              <a:t> apparent </a:t>
            </a:r>
            <a:r>
              <a:rPr lang="de-DE" dirty="0" err="1"/>
              <a:t>breakpoints</a:t>
            </a:r>
            <a:r>
              <a:rPr lang="de-DE" dirty="0"/>
              <a:t> but </a:t>
            </a:r>
            <a:r>
              <a:rPr lang="de-DE" dirty="0" err="1"/>
              <a:t>the</a:t>
            </a:r>
            <a:r>
              <a:rPr lang="de-DE" dirty="0"/>
              <a:t> 3' end </a:t>
            </a:r>
            <a:r>
              <a:rPr lang="de-DE" dirty="0" err="1"/>
              <a:t>of</a:t>
            </a:r>
            <a:r>
              <a:rPr lang="de-DE" dirty="0"/>
              <a:t> </a:t>
            </a:r>
            <a:r>
              <a:rPr lang="de-DE" dirty="0" err="1"/>
              <a:t>constellation</a:t>
            </a:r>
            <a:r>
              <a:rPr lang="de-DE" dirty="0"/>
              <a:t> 2 </a:t>
            </a:r>
            <a:r>
              <a:rPr lang="de-DE" dirty="0" err="1"/>
              <a:t>is</a:t>
            </a:r>
            <a:r>
              <a:rPr lang="de-DE" dirty="0"/>
              <a:t> </a:t>
            </a:r>
            <a:r>
              <a:rPr lang="de-DE" dirty="0" err="1"/>
              <a:t>particularly</a:t>
            </a:r>
            <a:r>
              <a:rPr lang="de-DE" dirty="0"/>
              <a:t> </a:t>
            </a:r>
            <a:r>
              <a:rPr lang="de-DE" dirty="0" err="1"/>
              <a:t>messy</a:t>
            </a:r>
            <a:r>
              <a:rPr lang="de-DE" dirty="0"/>
              <a:t> and </a:t>
            </a:r>
            <a:r>
              <a:rPr lang="de-DE" dirty="0" err="1"/>
              <a:t>seems</a:t>
            </a:r>
            <a:r>
              <a:rPr lang="de-DE" dirty="0"/>
              <a:t> </a:t>
            </a:r>
            <a:r>
              <a:rPr lang="de-DE" dirty="0" err="1"/>
              <a:t>to</a:t>
            </a:r>
            <a:r>
              <a:rPr lang="de-DE" dirty="0"/>
              <a:t> switch back and </a:t>
            </a:r>
            <a:r>
              <a:rPr lang="de-DE" dirty="0" err="1"/>
              <a:t>forth</a:t>
            </a:r>
            <a:r>
              <a:rPr lang="de-DE" dirty="0"/>
              <a:t> </a:t>
            </a:r>
            <a:r>
              <a:rPr lang="de-DE" dirty="0" err="1"/>
              <a:t>almost</a:t>
            </a:r>
            <a:r>
              <a:rPr lang="de-DE" dirty="0"/>
              <a:t> </a:t>
            </a:r>
            <a:r>
              <a:rPr lang="de-DE" dirty="0" err="1"/>
              <a:t>every</a:t>
            </a:r>
            <a:r>
              <a:rPr lang="de-DE" dirty="0"/>
              <a:t> </a:t>
            </a:r>
            <a:r>
              <a:rPr lang="de-DE" dirty="0" err="1"/>
              <a:t>mutation</a:t>
            </a:r>
            <a:r>
              <a:rPr lang="de-DE" dirty="0"/>
              <a:t> - </a:t>
            </a:r>
            <a:r>
              <a:rPr lang="de-DE" dirty="0" err="1"/>
              <a:t>the</a:t>
            </a:r>
            <a:r>
              <a:rPr lang="de-DE" dirty="0"/>
              <a:t> N </a:t>
            </a:r>
            <a:r>
              <a:rPr lang="de-DE" dirty="0" err="1"/>
              <a:t>protein</a:t>
            </a:r>
            <a:r>
              <a:rPr lang="de-DE" dirty="0"/>
              <a:t> </a:t>
            </a:r>
            <a:r>
              <a:rPr lang="de-DE" dirty="0" err="1"/>
              <a:t>alone</a:t>
            </a:r>
            <a:r>
              <a:rPr lang="de-DE" dirty="0"/>
              <a:t> </a:t>
            </a:r>
            <a:r>
              <a:rPr lang="de-DE" dirty="0" err="1"/>
              <a:t>goes</a:t>
            </a:r>
            <a:r>
              <a:rPr lang="de-DE" dirty="0"/>
              <a:t> </a:t>
            </a:r>
            <a:r>
              <a:rPr lang="de-DE" dirty="0" err="1"/>
              <a:t>Omicron</a:t>
            </a:r>
            <a:r>
              <a:rPr lang="de-DE" dirty="0"/>
              <a:t>/Delta/</a:t>
            </a:r>
            <a:r>
              <a:rPr lang="de-DE" dirty="0" err="1"/>
              <a:t>Omicron</a:t>
            </a:r>
            <a:r>
              <a:rPr lang="de-DE" dirty="0"/>
              <a:t>/Delta.</a:t>
            </a:r>
            <a:br>
              <a:rPr lang="de-DE" dirty="0"/>
            </a:br>
            <a:r>
              <a:rPr lang="de-DE" dirty="0"/>
              <a:t>https://github.com/cov-lineages/pango-designation/issues/844</a:t>
            </a:r>
          </a:p>
          <a:p>
            <a:endParaRPr lang="de-DE" dirty="0"/>
          </a:p>
          <a:p>
            <a:r>
              <a:rPr lang="de-DE" dirty="0" err="1"/>
              <a:t>Concerning</a:t>
            </a:r>
            <a:r>
              <a:rPr lang="de-DE" dirty="0"/>
              <a:t> </a:t>
            </a:r>
            <a:r>
              <a:rPr lang="de-DE" dirty="0" err="1"/>
              <a:t>mutation</a:t>
            </a:r>
            <a:r>
              <a:rPr lang="de-DE" dirty="0"/>
              <a:t>: F486P</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116151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covSPECTRUM</a:t>
            </a:r>
            <a:r>
              <a:rPr lang="de-DE" dirty="0"/>
              <a:t>: </a:t>
            </a:r>
            <a:r>
              <a:rPr lang="en-US" sz="1200" kern="1200" dirty="0">
                <a:solidFill>
                  <a:schemeClr val="tx1"/>
                </a:solidFill>
                <a:effectLst/>
                <a:latin typeface="+mn-lt"/>
                <a:ea typeface="+mn-ea"/>
                <a:cs typeface="+mn-cs"/>
              </a:rPr>
              <a:t>The XBB.1.5 variant above) currently exhibits a daily growth advantage of 12% (95%CI 11-13%) in the US compared to other circulating variants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difference in observed growth rate would be completely explained by an increase in inherent transmissibility, it would correspond to an increase of between 27% and 62% in the basic reproduction number (R0) compared to</a:t>
            </a:r>
            <a:br>
              <a:rPr lang="en-US" dirty="0"/>
            </a:br>
            <a:r>
              <a:rPr lang="en-US" sz="1200" kern="1200" dirty="0">
                <a:solidFill>
                  <a:schemeClr val="tx1"/>
                </a:solidFill>
                <a:effectLst/>
                <a:latin typeface="+mn-lt"/>
                <a:ea typeface="+mn-ea"/>
                <a:cs typeface="+mn-cs"/>
              </a:rPr>
              <a:t>other XBB variants circulating in the US, using an assumed generation time range between two published estimates of 3.3 and 6.8 days [14,15].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Zusatz</a:t>
            </a:r>
            <a:r>
              <a:rPr lang="en-US" sz="1200" kern="1200" dirty="0">
                <a:solidFill>
                  <a:schemeClr val="tx1"/>
                </a:solidFill>
                <a:effectLst/>
                <a:latin typeface="+mn-lt"/>
                <a:ea typeface="+mn-ea"/>
                <a:cs typeface="+mn-cs"/>
              </a:rPr>
              <a:t>:  According to a preliminary study, XBB and XBB.1.5 have very similar antigenic properties, while XBB.1.5 exhibits significantly stronger binding to the human ACE2 receptor, similar to that of BA.2.75 [13]. It is therefore plausible that the difference in growth rate between XBB and XBB.1.5 is mainly explained by a difference in transmissibility (Quelle: https://www.ecdc.europa.eu/sites/default/files/documents/TAB-Implications%20for%20the%20EU-EEA%20of%20the%20spread%20of%20the%20SARS-CoV-2%20Omicron%20XBB.1.5%20sub-lineage.pdf)</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42259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Abb</a:t>
            </a:r>
            <a:r>
              <a:rPr lang="de-DE" dirty="0"/>
              <a:t>: https://ourworldindata.org/</a:t>
            </a:r>
            <a:r>
              <a:rPr lang="de-DE" dirty="0" err="1"/>
              <a:t>explorers</a:t>
            </a:r>
            <a:r>
              <a:rPr lang="de-DE" dirty="0"/>
              <a:t>/</a:t>
            </a:r>
            <a:r>
              <a:rPr lang="de-DE" dirty="0" err="1"/>
              <a:t>coronavirus-data-explorer?time</a:t>
            </a:r>
            <a:r>
              <a:rPr lang="de-DE" dirty="0"/>
              <a:t>=2022-02-18..latest&amp;uniformYAxis=0&amp;Metric=Cases%2C+hospital+admissions%2C+ICU+patients%2C+and+deaths&amp;Interval=7-day+rolling+average&amp;Relative+to+Population=</a:t>
            </a:r>
            <a:r>
              <a:rPr lang="de-DE" dirty="0" err="1"/>
              <a:t>true&amp;Color+by+test+positivity</a:t>
            </a:r>
            <a:r>
              <a:rPr lang="de-DE" dirty="0"/>
              <a:t>=</a:t>
            </a:r>
            <a:r>
              <a:rPr lang="de-DE" dirty="0" err="1"/>
              <a:t>false&amp;country</a:t>
            </a:r>
            <a:r>
              <a:rPr lang="de-DE" dirty="0"/>
              <a:t>=USA~DEU </a:t>
            </a: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03448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18B83FE8-4B02-4CBF-9521-1B09CE06F88E}" type="datetime1">
              <a:rPr lang="de-DE" smtClean="0"/>
              <a:t>01.02.2023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E2C06A82-A7F1-44DD-839C-F9AB04A73D21}" type="datetime1">
              <a:rPr lang="de-DE" smtClean="0"/>
              <a:t>01.02.2023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0F70641-6EC3-4EA1-8497-1EE42951C0FF}" type="datetime1">
              <a:rPr lang="de-DE" smtClean="0"/>
              <a:t>01.02.2023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830DE80-2F05-4993-BA4A-14EE98A12795}" type="datetime1">
              <a:rPr lang="de-DE" smtClean="0"/>
              <a:t>01.02.2023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CCE08A5-3FC3-4210-9364-31B1B4937A08}" type="datetime1">
              <a:rPr lang="de-DE" smtClean="0"/>
              <a:t>01.02.2023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267784-4690-4CA0-B6B7-A5F14A5AF568}" type="datetime1">
              <a:rPr lang="de-DE" smtClean="0"/>
              <a:t>01.02.2023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E8E21374-0499-446B-A600-09E999DF27C5}" type="datetime1">
              <a:rPr lang="de-DE" smtClean="0"/>
              <a:t>01.02.2023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A862653F-D359-4AD7-83B8-D437D0EC2716}" type="datetime1">
              <a:rPr lang="de-DE" smtClean="0"/>
              <a:t>01.02.2023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MF2, MF4, AG Evo, FG17</a:t>
            </a:r>
            <a:br>
              <a:rPr lang="de-DE" dirty="0"/>
            </a:br>
            <a:r>
              <a:rPr lang="de-DE" dirty="0"/>
              <a:t>Berlin, 01.02.2023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149427CD-9280-441A-931E-CA5F67083196}" type="datetime1">
              <a:rPr lang="de-DE" smtClean="0"/>
              <a:t>01.02.2023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1459759" cy="400110"/>
          </a:xfrm>
          <a:prstGeom prst="rect">
            <a:avLst/>
          </a:prstGeom>
          <a:noFill/>
        </p:spPr>
        <p:txBody>
          <a:bodyPr wrap="none" rtlCol="0">
            <a:spAutoFit/>
          </a:bodyPr>
          <a:lstStyle/>
          <a:p>
            <a:r>
              <a:rPr lang="de-DE" sz="2000" b="1" dirty="0">
                <a:solidFill>
                  <a:srgbClr val="006EC7"/>
                </a:solidFill>
                <a:latin typeface="+mj-lt"/>
                <a:ea typeface="+mj-ea"/>
                <a:cs typeface="+mj-cs"/>
              </a:rPr>
              <a:t>VOC Anteile</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fld id="{425B3E14-763D-4554-8C96-A67A3035A496}" type="datetime1">
              <a:rPr lang="de-DE" smtClean="0"/>
              <a:pPr/>
              <a:t>01.02.2023</a:t>
            </a:fld>
            <a:endParaRPr lang="de-DE" dirty="0"/>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2</a:t>
            </a:fld>
            <a:endParaRPr lang="de-DE" dirty="0"/>
          </a:p>
        </p:txBody>
      </p:sp>
      <p:graphicFrame>
        <p:nvGraphicFramePr>
          <p:cNvPr id="2" name="Tabelle 1">
            <a:extLst>
              <a:ext uri="{FF2B5EF4-FFF2-40B4-BE49-F238E27FC236}">
                <a16:creationId xmlns:a16="http://schemas.microsoft.com/office/drawing/2014/main" id="{BFF37F6C-398D-46D8-9E1A-785C95DBD9EF}"/>
              </a:ext>
            </a:extLst>
          </p:cNvPr>
          <p:cNvGraphicFramePr>
            <a:graphicFrameLocks noGrp="1"/>
          </p:cNvGraphicFramePr>
          <p:nvPr>
            <p:extLst>
              <p:ext uri="{D42A27DB-BD31-4B8C-83A1-F6EECF244321}">
                <p14:modId xmlns:p14="http://schemas.microsoft.com/office/powerpoint/2010/main" val="1685258088"/>
              </p:ext>
            </p:extLst>
          </p:nvPr>
        </p:nvGraphicFramePr>
        <p:xfrm>
          <a:off x="317021" y="1032827"/>
          <a:ext cx="4454525" cy="2200148"/>
        </p:xfrm>
        <a:graphic>
          <a:graphicData uri="http://schemas.openxmlformats.org/drawingml/2006/table">
            <a:tbl>
              <a:tblPr firstRow="1" firstCol="1" bandRow="1">
                <a:tableStyleId>{5C22544A-7EE6-4342-B048-85BDC9FD1C3A}</a:tableStyleId>
              </a:tblPr>
              <a:tblGrid>
                <a:gridCol w="1146875">
                  <a:extLst>
                    <a:ext uri="{9D8B030D-6E8A-4147-A177-3AD203B41FA5}">
                      <a16:colId xmlns:a16="http://schemas.microsoft.com/office/drawing/2014/main" val="1826765989"/>
                    </a:ext>
                  </a:extLst>
                </a:gridCol>
                <a:gridCol w="661530">
                  <a:extLst>
                    <a:ext uri="{9D8B030D-6E8A-4147-A177-3AD203B41FA5}">
                      <a16:colId xmlns:a16="http://schemas.microsoft.com/office/drawing/2014/main" val="428551575"/>
                    </a:ext>
                  </a:extLst>
                </a:gridCol>
                <a:gridCol w="661530">
                  <a:extLst>
                    <a:ext uri="{9D8B030D-6E8A-4147-A177-3AD203B41FA5}">
                      <a16:colId xmlns:a16="http://schemas.microsoft.com/office/drawing/2014/main" val="401384737"/>
                    </a:ext>
                  </a:extLst>
                </a:gridCol>
                <a:gridCol w="661530">
                  <a:extLst>
                    <a:ext uri="{9D8B030D-6E8A-4147-A177-3AD203B41FA5}">
                      <a16:colId xmlns:a16="http://schemas.microsoft.com/office/drawing/2014/main" val="683683508"/>
                    </a:ext>
                  </a:extLst>
                </a:gridCol>
                <a:gridCol w="661530">
                  <a:extLst>
                    <a:ext uri="{9D8B030D-6E8A-4147-A177-3AD203B41FA5}">
                      <a16:colId xmlns:a16="http://schemas.microsoft.com/office/drawing/2014/main" val="2080749540"/>
                    </a:ext>
                  </a:extLst>
                </a:gridCol>
                <a:gridCol w="661530">
                  <a:extLst>
                    <a:ext uri="{9D8B030D-6E8A-4147-A177-3AD203B41FA5}">
                      <a16:colId xmlns:a16="http://schemas.microsoft.com/office/drawing/2014/main" val="2000568511"/>
                    </a:ext>
                  </a:extLst>
                </a:gridCol>
              </a:tblGrid>
              <a:tr h="220345">
                <a:tc rowSpan="2">
                  <a:txBody>
                    <a:bodyPr/>
                    <a:lstStyle/>
                    <a:p>
                      <a:pPr algn="ctr">
                        <a:lnSpc>
                          <a:spcPct val="115000"/>
                        </a:lnSpc>
                        <a:spcAft>
                          <a:spcPts val="0"/>
                        </a:spcAft>
                      </a:pPr>
                      <a:r>
                        <a:rPr lang="de-DE" sz="1000">
                          <a:effectLst/>
                        </a:rPr>
                        <a:t>KW /Jahr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15000"/>
                        </a:lnSpc>
                        <a:spcAft>
                          <a:spcPts val="0"/>
                        </a:spcAft>
                      </a:pPr>
                      <a:r>
                        <a:rPr lang="de-DE" sz="1000" dirty="0">
                          <a:effectLst/>
                        </a:rPr>
                        <a:t>Omikron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6813257"/>
                  </a:ext>
                </a:extLst>
              </a:tr>
              <a:tr h="61595">
                <a:tc vMerge="1">
                  <a:txBody>
                    <a:bodyPr/>
                    <a:lstStyle/>
                    <a:p>
                      <a:endParaRPr lang="de-DE"/>
                    </a:p>
                  </a:txBody>
                  <a:tcPr/>
                </a:tc>
                <a:tc>
                  <a:txBody>
                    <a:bodyPr/>
                    <a:lstStyle/>
                    <a:p>
                      <a:pPr algn="ctr">
                        <a:lnSpc>
                          <a:spcPct val="115000"/>
                        </a:lnSpc>
                        <a:spcAft>
                          <a:spcPts val="0"/>
                        </a:spcAft>
                      </a:pPr>
                      <a:r>
                        <a:rPr lang="de-DE" sz="1000" dirty="0">
                          <a:effectLst/>
                        </a:rPr>
                        <a:t>BA.2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BA.4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BA.5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XBB.1.5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2">
                        <a:lumMod val="90000"/>
                      </a:schemeClr>
                    </a:solidFill>
                  </a:tcPr>
                </a:tc>
                <a:tc>
                  <a:txBody>
                    <a:bodyPr/>
                    <a:lstStyle/>
                    <a:p>
                      <a:pPr algn="ctr">
                        <a:lnSpc>
                          <a:spcPct val="115000"/>
                        </a:lnSpc>
                        <a:spcAft>
                          <a:spcPts val="0"/>
                        </a:spcAft>
                      </a:pPr>
                      <a:r>
                        <a:rPr lang="de-DE" sz="1000" dirty="0">
                          <a:effectLst/>
                        </a:rPr>
                        <a:t>XAY</a:t>
                      </a:r>
                    </a:p>
                  </a:txBody>
                  <a:tcPr marL="44450" marR="44450" marT="0" marB="0" anchor="ctr">
                    <a:solidFill>
                      <a:schemeClr val="bg2">
                        <a:lumMod val="90000"/>
                      </a:schemeClr>
                    </a:solidFill>
                  </a:tcPr>
                </a:tc>
                <a:extLst>
                  <a:ext uri="{0D108BD9-81ED-4DB2-BD59-A6C34878D82A}">
                    <a16:rowId xmlns:a16="http://schemas.microsoft.com/office/drawing/2014/main" val="379345126"/>
                  </a:ext>
                </a:extLst>
              </a:tr>
              <a:tr h="176530">
                <a:tc>
                  <a:txBody>
                    <a:bodyPr/>
                    <a:lstStyle/>
                    <a:p>
                      <a:pPr marR="222250" algn="r">
                        <a:lnSpc>
                          <a:spcPct val="115000"/>
                        </a:lnSpc>
                        <a:spcAft>
                          <a:spcPts val="600"/>
                        </a:spcAft>
                      </a:pPr>
                      <a:r>
                        <a:rPr lang="de-DE" sz="1100">
                          <a:effectLst/>
                        </a:rPr>
                        <a:t>46/2022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5,3 %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1,5 %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91,3 %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extLst>
                  <a:ext uri="{0D108BD9-81ED-4DB2-BD59-A6C34878D82A}">
                    <a16:rowId xmlns:a16="http://schemas.microsoft.com/office/drawing/2014/main" val="2238905435"/>
                  </a:ext>
                </a:extLst>
              </a:tr>
              <a:tr h="176530">
                <a:tc>
                  <a:txBody>
                    <a:bodyPr/>
                    <a:lstStyle/>
                    <a:p>
                      <a:pPr marR="222250" algn="r">
                        <a:lnSpc>
                          <a:spcPct val="115000"/>
                        </a:lnSpc>
                        <a:spcAft>
                          <a:spcPts val="600"/>
                        </a:spcAft>
                      </a:pPr>
                      <a:r>
                        <a:rPr lang="de-DE" sz="1100">
                          <a:effectLst/>
                        </a:rPr>
                        <a:t>47/2022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6,3 %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1 %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91,2 %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1063577551"/>
                  </a:ext>
                </a:extLst>
              </a:tr>
              <a:tr h="176530">
                <a:tc>
                  <a:txBody>
                    <a:bodyPr/>
                    <a:lstStyle/>
                    <a:p>
                      <a:pPr marR="222250" algn="r">
                        <a:lnSpc>
                          <a:spcPct val="115000"/>
                        </a:lnSpc>
                        <a:spcAft>
                          <a:spcPts val="600"/>
                        </a:spcAft>
                      </a:pPr>
                      <a:r>
                        <a:rPr lang="de-DE" sz="1100">
                          <a:effectLst/>
                        </a:rPr>
                        <a:t>48/2022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7,9 %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0,6 %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89,5 %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extLst>
                  <a:ext uri="{0D108BD9-81ED-4DB2-BD59-A6C34878D82A}">
                    <a16:rowId xmlns:a16="http://schemas.microsoft.com/office/drawing/2014/main" val="483241337"/>
                  </a:ext>
                </a:extLst>
              </a:tr>
              <a:tr h="176530">
                <a:tc>
                  <a:txBody>
                    <a:bodyPr/>
                    <a:lstStyle/>
                    <a:p>
                      <a:pPr marR="222250" algn="r">
                        <a:lnSpc>
                          <a:spcPct val="115000"/>
                        </a:lnSpc>
                        <a:spcAft>
                          <a:spcPts val="600"/>
                        </a:spcAft>
                      </a:pPr>
                      <a:r>
                        <a:rPr lang="de-DE" sz="1100">
                          <a:effectLst/>
                        </a:rPr>
                        <a:t>49/2022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9 %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0,6 %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88,3 %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0 %</a:t>
                      </a:r>
                    </a:p>
                  </a:txBody>
                  <a:tcPr marL="9525" marR="9525" marT="9525" marB="0" anchor="b">
                    <a:solidFill>
                      <a:schemeClr val="bg2">
                        <a:lumMod val="90000"/>
                      </a:schemeClr>
                    </a:solidFill>
                  </a:tcPr>
                </a:tc>
                <a:extLst>
                  <a:ext uri="{0D108BD9-81ED-4DB2-BD59-A6C34878D82A}">
                    <a16:rowId xmlns:a16="http://schemas.microsoft.com/office/drawing/2014/main" val="3205701533"/>
                  </a:ext>
                </a:extLst>
              </a:tr>
              <a:tr h="176530">
                <a:tc>
                  <a:txBody>
                    <a:bodyPr/>
                    <a:lstStyle/>
                    <a:p>
                      <a:pPr marR="222250" algn="r">
                        <a:lnSpc>
                          <a:spcPct val="115000"/>
                        </a:lnSpc>
                        <a:spcAft>
                          <a:spcPts val="600"/>
                        </a:spcAft>
                      </a:pPr>
                      <a:r>
                        <a:rPr lang="de-DE" sz="1100">
                          <a:effectLst/>
                        </a:rPr>
                        <a:t>50/2022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9,7 %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0,8 %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87,0 %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0,3 %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919017386"/>
                  </a:ext>
                </a:extLst>
              </a:tr>
              <a:tr h="176530">
                <a:tc>
                  <a:txBody>
                    <a:bodyPr/>
                    <a:lstStyle/>
                    <a:p>
                      <a:pPr marR="222250" algn="r">
                        <a:lnSpc>
                          <a:spcPct val="115000"/>
                        </a:lnSpc>
                        <a:spcAft>
                          <a:spcPts val="600"/>
                        </a:spcAft>
                      </a:pPr>
                      <a:r>
                        <a:rPr lang="de-DE" sz="1100">
                          <a:effectLst/>
                        </a:rPr>
                        <a:t>51/2022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10,1 %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0,4 %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87,2 %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0,3 %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100">
                          <a:effectLst/>
                        </a:rPr>
                        <a:t>52/2022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11,9 %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85,1 %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0,9 %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100" dirty="0">
                          <a:effectLst/>
                        </a:rPr>
                        <a:t>1/2023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15,8 %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0,2 %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79,4 %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2,4 %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100" dirty="0">
                          <a:effectLst/>
                        </a:rPr>
                        <a:t>2/2023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17,2 %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0,3 %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75,8 %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3,9 %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solidFill>
                      <a:schemeClr val="bg2">
                        <a:lumMod val="90000"/>
                      </a:schemeClr>
                    </a:solidFill>
                  </a:tcPr>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100" dirty="0">
                          <a:effectLst/>
                        </a:rPr>
                        <a:t>3/2023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19,5 %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0,1 %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70,1 %</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5,6 %</a:t>
                      </a:r>
                    </a:p>
                  </a:txBody>
                  <a:tcPr marL="9525" marR="9525" marT="9525" marB="0" anchor="b">
                    <a:solidFill>
                      <a:schemeClr val="bg2">
                        <a:lumMod val="90000"/>
                      </a:schemeClr>
                    </a:solidFill>
                  </a:tcPr>
                </a:tc>
                <a:tc>
                  <a:txBody>
                    <a:bodyPr/>
                    <a:lstStyle/>
                    <a:p>
                      <a:pPr algn="ctr" fontAlgn="b"/>
                      <a:r>
                        <a:rPr lang="de-DE" sz="1100" b="0" i="0" u="none" strike="noStrike" dirty="0">
                          <a:solidFill>
                            <a:srgbClr val="000000"/>
                          </a:solidFill>
                          <a:effectLst/>
                          <a:latin typeface="Calibri" panose="020F0502020204030204" pitchFamily="34" charset="0"/>
                        </a:rPr>
                        <a:t>0,2 %</a:t>
                      </a:r>
                    </a:p>
                  </a:txBody>
                  <a:tcPr marL="9525" marR="9525" marT="9525" marB="0" anchor="b">
                    <a:solidFill>
                      <a:schemeClr val="bg2">
                        <a:lumMod val="90000"/>
                      </a:schemeClr>
                    </a:solidFill>
                  </a:tcPr>
                </a:tc>
                <a:extLst>
                  <a:ext uri="{0D108BD9-81ED-4DB2-BD59-A6C34878D82A}">
                    <a16:rowId xmlns:a16="http://schemas.microsoft.com/office/drawing/2014/main" val="1600956268"/>
                  </a:ext>
                </a:extLst>
              </a:tr>
            </a:tbl>
          </a:graphicData>
        </a:graphic>
      </p:graphicFrame>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3919707558"/>
              </p:ext>
            </p:extLst>
          </p:nvPr>
        </p:nvGraphicFramePr>
        <p:xfrm>
          <a:off x="317021" y="3393809"/>
          <a:ext cx="4454525" cy="1189355"/>
        </p:xfrm>
        <a:graphic>
          <a:graphicData uri="http://schemas.openxmlformats.org/drawingml/2006/table">
            <a:tbl>
              <a:tblPr firstRow="1" firstCol="1" bandRow="1">
                <a:tableStyleId>{5C22544A-7EE6-4342-B048-85BDC9FD1C3A}</a:tableStyleId>
              </a:tblPr>
              <a:tblGrid>
                <a:gridCol w="1132957">
                  <a:extLst>
                    <a:ext uri="{9D8B030D-6E8A-4147-A177-3AD203B41FA5}">
                      <a16:colId xmlns:a16="http://schemas.microsoft.com/office/drawing/2014/main" val="1826765989"/>
                    </a:ext>
                  </a:extLst>
                </a:gridCol>
                <a:gridCol w="1376617">
                  <a:extLst>
                    <a:ext uri="{9D8B030D-6E8A-4147-A177-3AD203B41FA5}">
                      <a16:colId xmlns:a16="http://schemas.microsoft.com/office/drawing/2014/main" val="428551575"/>
                    </a:ext>
                  </a:extLst>
                </a:gridCol>
                <a:gridCol w="1944951">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1000" dirty="0">
                          <a:effectLst/>
                        </a:rPr>
                        <a:t>KW /Jahr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1100">
                          <a:effectLst/>
                        </a:rPr>
                        <a:t>51/2022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5000</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1100" dirty="0">
                          <a:effectLst/>
                        </a:rPr>
                        <a:t>52/2022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3110</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1100" dirty="0">
                          <a:effectLst/>
                        </a:rPr>
                        <a:t>1/2023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3335</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1100" dirty="0">
                          <a:effectLst/>
                        </a:rPr>
                        <a:t>2/2023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a:solidFill>
                            <a:srgbClr val="000000"/>
                          </a:solidFill>
                          <a:effectLst/>
                          <a:latin typeface="Calibri" panose="020F0502020204030204" pitchFamily="34" charset="0"/>
                        </a:rPr>
                        <a:t>2785</a:t>
                      </a:r>
                    </a:p>
                  </a:txBody>
                  <a:tcPr marL="9525" marR="9525" marT="9525" marB="0" anchor="b"/>
                </a:tc>
                <a:tc>
                  <a:txBody>
                    <a:bodyPr/>
                    <a:lstStyle/>
                    <a:p>
                      <a:pPr algn="ctr" fontAlgn="b"/>
                      <a:r>
                        <a:rPr lang="de-DE" sz="11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1100" dirty="0">
                          <a:effectLst/>
                        </a:rPr>
                        <a:t>3/2023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100" b="0" i="0" u="none" strike="noStrike" dirty="0">
                          <a:solidFill>
                            <a:srgbClr val="000000"/>
                          </a:solidFill>
                          <a:effectLst/>
                          <a:latin typeface="Calibri" panose="020F0502020204030204" pitchFamily="34" charset="0"/>
                        </a:rPr>
                        <a:t>1327</a:t>
                      </a:r>
                    </a:p>
                  </a:txBody>
                  <a:tcPr marL="9525" marR="9525" marT="9525" marB="0" anchor="b"/>
                </a:tc>
                <a:tc>
                  <a:txBody>
                    <a:bodyPr/>
                    <a:lstStyle/>
                    <a:p>
                      <a:pPr algn="ctr" fontAlgn="b"/>
                      <a:r>
                        <a:rPr lang="de-DE" sz="11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600956268"/>
                  </a:ext>
                </a:extLst>
              </a:tr>
            </a:tbl>
          </a:graphicData>
        </a:graphic>
      </p:graphicFrame>
      <p:pic>
        <p:nvPicPr>
          <p:cNvPr id="9" name="Grafik 8">
            <a:extLst>
              <a:ext uri="{FF2B5EF4-FFF2-40B4-BE49-F238E27FC236}">
                <a16:creationId xmlns:a16="http://schemas.microsoft.com/office/drawing/2014/main" id="{D8792B0A-F976-40DB-9643-B52EC20250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295" y="1032826"/>
            <a:ext cx="4372454" cy="3179847"/>
          </a:xfrm>
          <a:prstGeom prst="rect">
            <a:avLst/>
          </a:prstGeom>
          <a:noFill/>
          <a:ln>
            <a:noFill/>
          </a:ln>
        </p:spPr>
      </p:pic>
    </p:spTree>
    <p:extLst>
      <p:ext uri="{BB962C8B-B14F-4D97-AF65-F5344CB8AC3E}">
        <p14:creationId xmlns:p14="http://schemas.microsoft.com/office/powerpoint/2010/main" val="346690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2507097" cy="369332"/>
          </a:xfrm>
          <a:prstGeom prst="rect">
            <a:avLst/>
          </a:prstGeom>
          <a:noFill/>
        </p:spPr>
        <p:txBody>
          <a:bodyPr wrap="none" rtlCol="0">
            <a:spAutoFit/>
          </a:bodyPr>
          <a:lstStyle/>
          <a:p>
            <a:r>
              <a:rPr lang="de-DE" b="1" dirty="0">
                <a:solidFill>
                  <a:srgbClr val="045AA6"/>
                </a:solidFill>
              </a:rPr>
              <a:t>SARS-CoV-2 Varianten &gt; </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fld id="{9A21F0CD-AEA8-49D1-9CEE-C1690C6F4B89}" type="datetime1">
              <a:rPr lang="de-DE" smtClean="0"/>
              <a:t>01.02.2023</a:t>
            </a:fld>
            <a:endParaRPr lang="de-DE" dirty="0"/>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3</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416320"/>
          </a:xfrm>
          <a:prstGeom prst="rect">
            <a:avLst/>
          </a:prstGeom>
          <a:solidFill>
            <a:schemeClr val="tx2">
              <a:lumMod val="20000"/>
              <a:lumOff val="80000"/>
            </a:schemeClr>
          </a:solidFill>
        </p:spPr>
        <p:txBody>
          <a:bodyPr wrap="square" rtlCol="0">
            <a:spAutoFit/>
          </a:bodyPr>
          <a:lstStyle/>
          <a:p>
            <a:r>
              <a:rPr lang="de-DE" sz="1350" b="1" dirty="0"/>
              <a:t>KW1/2023 (Stichprobe)</a:t>
            </a:r>
          </a:p>
          <a:p>
            <a:endParaRPr lang="de-DE" sz="1350" b="1" dirty="0"/>
          </a:p>
          <a:p>
            <a:r>
              <a:rPr lang="de-DE" sz="1350" b="1" dirty="0"/>
              <a:t>Omikron		100%</a:t>
            </a:r>
          </a:p>
          <a:p>
            <a:r>
              <a:rPr lang="de-DE" sz="1350" dirty="0"/>
              <a:t>    BQ.1.1*	            26,3%</a:t>
            </a:r>
          </a:p>
          <a:p>
            <a:r>
              <a:rPr lang="de-DE" sz="1350" dirty="0"/>
              <a:t>    BF.7* 		15,1%       </a:t>
            </a:r>
            <a:r>
              <a:rPr lang="de-DE" sz="900" dirty="0"/>
              <a:t>(S:K444T, S:N460K)</a:t>
            </a:r>
          </a:p>
          <a:p>
            <a:r>
              <a:rPr lang="de-DE" sz="1350" dirty="0"/>
              <a:t>    BA.2.75* 		18,9%</a:t>
            </a:r>
          </a:p>
          <a:p>
            <a:r>
              <a:rPr lang="de-DE" sz="1350" dirty="0"/>
              <a:t>    XBB.1*		  8,1%</a:t>
            </a:r>
          </a:p>
          <a:p>
            <a:r>
              <a:rPr lang="de-DE" sz="1350" dirty="0"/>
              <a:t>    XBB.1.5 		  5,6%	       </a:t>
            </a:r>
            <a:r>
              <a:rPr lang="de-DE" sz="900" dirty="0"/>
              <a:t>(S:S486P)</a:t>
            </a:r>
          </a:p>
          <a:p>
            <a:r>
              <a:rPr lang="de-DE" sz="1350" dirty="0"/>
              <a:t>    BQ.1	              2,6%</a:t>
            </a:r>
          </a:p>
          <a:p>
            <a:endParaRPr lang="de-DE" sz="1350" dirty="0"/>
          </a:p>
          <a:p>
            <a:pPr marL="176213"/>
            <a:r>
              <a:rPr lang="de-DE" sz="1350" dirty="0"/>
              <a:t>BA.2.75 Sublinien </a:t>
            </a:r>
            <a:r>
              <a:rPr lang="de-DE" sz="1200" dirty="0"/>
              <a:t>(</a:t>
            </a:r>
            <a:r>
              <a:rPr lang="pt-BR" sz="1200" dirty="0"/>
              <a:t>S:K356T, S:R346T)</a:t>
            </a:r>
            <a:endParaRPr lang="de-DE" sz="1200" dirty="0"/>
          </a:p>
          <a:p>
            <a:pPr marL="176213"/>
            <a:r>
              <a:rPr lang="de-DE" sz="1350" dirty="0"/>
              <a:t>CH.1.1		7,0%	    </a:t>
            </a:r>
            <a:r>
              <a:rPr lang="de-DE" sz="900" dirty="0"/>
              <a:t>(S:K444T, S:F486S,S:L452R)</a:t>
            </a:r>
            <a:endParaRPr lang="de-DE" sz="1350" dirty="0"/>
          </a:p>
          <a:p>
            <a:pPr marL="176213"/>
            <a:r>
              <a:rPr lang="de-DE" sz="1350" dirty="0"/>
              <a:t>BN.1.3 		3,6%	    </a:t>
            </a:r>
            <a:r>
              <a:rPr lang="de-DE" sz="900" dirty="0"/>
              <a:t>(</a:t>
            </a:r>
            <a:r>
              <a:rPr lang="pt-BR" sz="900" dirty="0"/>
              <a:t>S:F490S)</a:t>
            </a:r>
            <a:endParaRPr lang="de-DE" sz="900" dirty="0"/>
          </a:p>
          <a:p>
            <a:pPr marL="176213" lvl="0"/>
            <a:r>
              <a:rPr lang="de-DE" sz="1350" dirty="0"/>
              <a:t>BN.1.3.1            	2,6%	    </a:t>
            </a:r>
            <a:r>
              <a:rPr lang="de-DE" sz="900" dirty="0">
                <a:solidFill>
                  <a:prstClr val="black"/>
                </a:solidFill>
              </a:rPr>
              <a:t>(</a:t>
            </a:r>
            <a:r>
              <a:rPr lang="pt-BR" sz="900" dirty="0">
                <a:solidFill>
                  <a:prstClr val="black"/>
                </a:solidFill>
              </a:rPr>
              <a:t>S:F490S)</a:t>
            </a:r>
            <a:endParaRPr lang="de-DE" sz="900" dirty="0">
              <a:solidFill>
                <a:prstClr val="black"/>
              </a:solidFill>
            </a:endParaRPr>
          </a:p>
          <a:p>
            <a:pPr marL="176213"/>
            <a:endParaRPr lang="de-DE" sz="1350" dirty="0"/>
          </a:p>
          <a:p>
            <a:r>
              <a:rPr lang="de-DE" sz="1350" dirty="0"/>
              <a:t>* inkl. Sublinien</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423862" y="4200411"/>
            <a:ext cx="3533154" cy="646331"/>
          </a:xfrm>
          <a:prstGeom prst="rect">
            <a:avLst/>
          </a:prstGeom>
          <a:solidFill>
            <a:schemeClr val="bg2">
              <a:lumMod val="90000"/>
            </a:schemeClr>
          </a:solidFill>
        </p:spPr>
        <p:txBody>
          <a:bodyPr wrap="square" rtlCol="0">
            <a:spAutoFit/>
          </a:bodyPr>
          <a:lstStyle/>
          <a:p>
            <a:r>
              <a:rPr lang="de-DE" sz="1200" i="1" dirty="0"/>
              <a:t>Hinweis: Anteil der Sequenzen der Stichprobe an übermittelten Fällen beträgt für KW 3/2023 nur 2,1% (Gesamt 2,2 %). </a:t>
            </a:r>
          </a:p>
        </p:txBody>
      </p:sp>
      <p:cxnSp>
        <p:nvCxnSpPr>
          <p:cNvPr id="25" name="Gerade Verbindung mit Pfeil 24">
            <a:extLst>
              <a:ext uri="{FF2B5EF4-FFF2-40B4-BE49-F238E27FC236}">
                <a16:creationId xmlns:a16="http://schemas.microsoft.com/office/drawing/2014/main" id="{892E0455-17A7-4673-80F6-D73FBDD6F82C}"/>
              </a:ext>
            </a:extLst>
          </p:cNvPr>
          <p:cNvCxnSpPr>
            <a:cxnSpLocks/>
          </p:cNvCxnSpPr>
          <p:nvPr/>
        </p:nvCxnSpPr>
        <p:spPr>
          <a:xfrm flipV="1">
            <a:off x="7338450" y="1695880"/>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36E24F61-9316-4596-B184-FD489F86B359}"/>
              </a:ext>
            </a:extLst>
          </p:cNvPr>
          <p:cNvCxnSpPr>
            <a:cxnSpLocks/>
          </p:cNvCxnSpPr>
          <p:nvPr/>
        </p:nvCxnSpPr>
        <p:spPr>
          <a:xfrm flipH="1" flipV="1">
            <a:off x="7393807" y="18082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7393807" y="2220169"/>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7393807" y="202904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7393807" y="2462910"/>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393807" y="3063926"/>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E91856A1-702A-4E79-9258-DF29619F33F8}"/>
              </a:ext>
            </a:extLst>
          </p:cNvPr>
          <p:cNvCxnSpPr>
            <a:cxnSpLocks/>
          </p:cNvCxnSpPr>
          <p:nvPr/>
        </p:nvCxnSpPr>
        <p:spPr>
          <a:xfrm flipH="1" flipV="1">
            <a:off x="7393807" y="3262920"/>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005FCFAA-2BAA-4CC6-8516-A822FC55E5AB}"/>
              </a:ext>
            </a:extLst>
          </p:cNvPr>
          <p:cNvCxnSpPr>
            <a:cxnSpLocks/>
          </p:cNvCxnSpPr>
          <p:nvPr/>
        </p:nvCxnSpPr>
        <p:spPr>
          <a:xfrm flipH="1" flipV="1">
            <a:off x="7393807" y="3477898"/>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64825" y="4320579"/>
            <a:ext cx="4671239" cy="276999"/>
          </a:xfrm>
          <a:prstGeom prst="rect">
            <a:avLst/>
          </a:prstGeom>
          <a:solidFill>
            <a:schemeClr val="accent2">
              <a:lumMod val="20000"/>
              <a:lumOff val="80000"/>
            </a:schemeClr>
          </a:solidFill>
        </p:spPr>
        <p:txBody>
          <a:bodyPr wrap="square" rtlCol="0">
            <a:spAutoFit/>
          </a:bodyPr>
          <a:lstStyle/>
          <a:p>
            <a:r>
              <a:rPr lang="de-DE" sz="1200" dirty="0"/>
              <a:t>ECDC: XAY* </a:t>
            </a:r>
            <a:r>
              <a:rPr lang="de-DE" sz="1200" dirty="0">
                <a:sym typeface="Wingdings" panose="05000000000000000000" pitchFamily="2" charset="2"/>
              </a:rPr>
              <a:t> </a:t>
            </a:r>
            <a:r>
              <a:rPr lang="de-DE" sz="1200" i="1" dirty="0">
                <a:sym typeface="Wingdings" panose="05000000000000000000" pitchFamily="2" charset="2"/>
              </a:rPr>
              <a:t>Variant </a:t>
            </a:r>
            <a:r>
              <a:rPr lang="de-DE" sz="1200" i="1" dirty="0" err="1">
                <a:sym typeface="Wingdings" panose="05000000000000000000" pitchFamily="2" charset="2"/>
              </a:rPr>
              <a:t>Under</a:t>
            </a:r>
            <a:r>
              <a:rPr lang="de-DE" sz="1200" i="1" dirty="0">
                <a:sym typeface="Wingdings" panose="05000000000000000000" pitchFamily="2" charset="2"/>
              </a:rPr>
              <a:t> Monitoring </a:t>
            </a:r>
            <a:r>
              <a:rPr lang="de-DE" sz="1200" dirty="0">
                <a:sym typeface="Wingdings" panose="05000000000000000000" pitchFamily="2" charset="2"/>
              </a:rPr>
              <a:t>(26/01/2023)</a:t>
            </a:r>
            <a:endParaRPr lang="de-DE" sz="1200" dirty="0"/>
          </a:p>
        </p:txBody>
      </p:sp>
      <p:pic>
        <p:nvPicPr>
          <p:cNvPr id="18" name="Grafik 17">
            <a:extLst>
              <a:ext uri="{FF2B5EF4-FFF2-40B4-BE49-F238E27FC236}">
                <a16:creationId xmlns:a16="http://schemas.microsoft.com/office/drawing/2014/main" id="{C01AE71A-8B78-4C0B-8390-D960D0E7E2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6" y="706138"/>
            <a:ext cx="4930824" cy="3586400"/>
          </a:xfrm>
          <a:prstGeom prst="rect">
            <a:avLst/>
          </a:prstGeom>
          <a:noFill/>
          <a:ln>
            <a:noFill/>
          </a:ln>
        </p:spPr>
      </p:pic>
      <p:cxnSp>
        <p:nvCxnSpPr>
          <p:cNvPr id="19" name="Gerade Verbindung mit Pfeil 18">
            <a:extLst>
              <a:ext uri="{FF2B5EF4-FFF2-40B4-BE49-F238E27FC236}">
                <a16:creationId xmlns:a16="http://schemas.microsoft.com/office/drawing/2014/main" id="{D7B08F15-C229-4B77-8A3D-2F833DDBA6DD}"/>
              </a:ext>
            </a:extLst>
          </p:cNvPr>
          <p:cNvCxnSpPr>
            <a:cxnSpLocks/>
          </p:cNvCxnSpPr>
          <p:nvPr/>
        </p:nvCxnSpPr>
        <p:spPr>
          <a:xfrm flipV="1">
            <a:off x="7338450" y="1460033"/>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4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4E1ABB75-45EB-4FF7-AC06-D88F4B0E2840}"/>
              </a:ext>
            </a:extLst>
          </p:cNvPr>
          <p:cNvPicPr>
            <a:picLocks noChangeAspect="1"/>
          </p:cNvPicPr>
          <p:nvPr/>
        </p:nvPicPr>
        <p:blipFill>
          <a:blip r:embed="rId3"/>
          <a:stretch>
            <a:fillRect/>
          </a:stretch>
        </p:blipFill>
        <p:spPr>
          <a:xfrm>
            <a:off x="4102185" y="2268038"/>
            <a:ext cx="4925224" cy="2875462"/>
          </a:xfrm>
          <a:prstGeom prst="rect">
            <a:avLst/>
          </a:prstGeom>
          <a:ln>
            <a:noFill/>
          </a:ln>
          <a:effectLst>
            <a:outerShdw blurRad="190500" algn="tl" rotWithShape="0">
              <a:srgbClr val="000000">
                <a:alpha val="70000"/>
              </a:srgbClr>
            </a:outerShdw>
          </a:effectLst>
        </p:spPr>
      </p:pic>
      <p:pic>
        <p:nvPicPr>
          <p:cNvPr id="8" name="Grafik 7">
            <a:extLst>
              <a:ext uri="{FF2B5EF4-FFF2-40B4-BE49-F238E27FC236}">
                <a16:creationId xmlns:a16="http://schemas.microsoft.com/office/drawing/2014/main" id="{1581FB8B-71F9-4C27-ABF8-392092F65300}"/>
              </a:ext>
            </a:extLst>
          </p:cNvPr>
          <p:cNvPicPr>
            <a:picLocks noChangeAspect="1"/>
          </p:cNvPicPr>
          <p:nvPr/>
        </p:nvPicPr>
        <p:blipFill>
          <a:blip r:embed="rId4"/>
          <a:stretch>
            <a:fillRect/>
          </a:stretch>
        </p:blipFill>
        <p:spPr>
          <a:xfrm>
            <a:off x="-50070" y="568508"/>
            <a:ext cx="2638549" cy="4183200"/>
          </a:xfrm>
          <a:prstGeom prst="rect">
            <a:avLst/>
          </a:prstGeom>
          <a:ln>
            <a:noFill/>
          </a:ln>
          <a:effectLst>
            <a:outerShdw blurRad="190500" algn="tl" rotWithShape="0">
              <a:srgbClr val="000000">
                <a:alpha val="70000"/>
              </a:srgbClr>
            </a:outerShdw>
          </a:effectLst>
        </p:spPr>
      </p:pic>
      <p:sp>
        <p:nvSpPr>
          <p:cNvPr id="7" name="Inhaltsplatzhalter 6">
            <a:extLst>
              <a:ext uri="{FF2B5EF4-FFF2-40B4-BE49-F238E27FC236}">
                <a16:creationId xmlns:a16="http://schemas.microsoft.com/office/drawing/2014/main" id="{2A2A4AA6-427E-4FF2-9AE5-A59BFF8FB7C2}"/>
              </a:ext>
            </a:extLst>
          </p:cNvPr>
          <p:cNvSpPr>
            <a:spLocks noGrp="1"/>
          </p:cNvSpPr>
          <p:nvPr>
            <p:ph sz="quarter" idx="13"/>
          </p:nvPr>
        </p:nvSpPr>
        <p:spPr>
          <a:xfrm>
            <a:off x="2976858" y="659103"/>
            <a:ext cx="5833927" cy="3766417"/>
          </a:xfrm>
        </p:spPr>
        <p:txBody>
          <a:bodyPr>
            <a:normAutofit/>
          </a:bodyPr>
          <a:lstStyle/>
          <a:p>
            <a:pPr indent="-165100"/>
            <a:r>
              <a:rPr lang="de-DE" sz="1800" dirty="0"/>
              <a:t>S:R346T, S:K444T, S:N460K (BQ.1.1) </a:t>
            </a:r>
            <a:r>
              <a:rPr lang="de-DE" sz="1800" dirty="0">
                <a:sym typeface="Wingdings" panose="05000000000000000000" pitchFamily="2" charset="2"/>
              </a:rPr>
              <a:t></a:t>
            </a:r>
            <a:r>
              <a:rPr lang="de-DE" sz="1800" dirty="0"/>
              <a:t> </a:t>
            </a:r>
            <a:r>
              <a:rPr lang="de-DE" sz="1800" dirty="0" err="1"/>
              <a:t>antibody</a:t>
            </a:r>
            <a:r>
              <a:rPr lang="de-DE" sz="1800" dirty="0"/>
              <a:t> </a:t>
            </a:r>
            <a:r>
              <a:rPr lang="de-DE" sz="1800" dirty="0" err="1"/>
              <a:t>escape</a:t>
            </a:r>
            <a:r>
              <a:rPr lang="de-DE" sz="1800" dirty="0"/>
              <a:t> /</a:t>
            </a:r>
            <a:r>
              <a:rPr lang="de-DE" sz="1800" dirty="0" err="1"/>
              <a:t>enhanced</a:t>
            </a:r>
            <a:r>
              <a:rPr lang="de-DE" sz="1800" dirty="0"/>
              <a:t> </a:t>
            </a:r>
            <a:r>
              <a:rPr lang="de-DE" sz="1800" dirty="0" err="1"/>
              <a:t>neutralization</a:t>
            </a:r>
            <a:r>
              <a:rPr lang="de-DE" sz="1800" dirty="0"/>
              <a:t> </a:t>
            </a:r>
            <a:r>
              <a:rPr lang="de-DE" sz="1800" dirty="0" err="1"/>
              <a:t>resistance</a:t>
            </a:r>
            <a:endParaRPr lang="de-DE" sz="1800" dirty="0"/>
          </a:p>
          <a:p>
            <a:pPr indent="-165100"/>
            <a:r>
              <a:rPr lang="de-DE" sz="1800" dirty="0"/>
              <a:t>S:F486P (XBB.1.5, XAY)</a:t>
            </a:r>
            <a:r>
              <a:rPr lang="de-DE" sz="1800" dirty="0">
                <a:sym typeface="Wingdings" panose="05000000000000000000" pitchFamily="2" charset="2"/>
              </a:rPr>
              <a:t> immune </a:t>
            </a:r>
            <a:r>
              <a:rPr lang="de-DE" sz="1800" dirty="0" err="1">
                <a:sym typeface="Wingdings" panose="05000000000000000000" pitchFamily="2" charset="2"/>
              </a:rPr>
              <a:t>escape</a:t>
            </a:r>
            <a:r>
              <a:rPr lang="de-DE" sz="1800" dirty="0">
                <a:sym typeface="Wingdings" panose="05000000000000000000" pitchFamily="2" charset="2"/>
              </a:rPr>
              <a:t>, </a:t>
            </a:r>
            <a:r>
              <a:rPr lang="de-DE" sz="1800" dirty="0" err="1"/>
              <a:t>enhanced</a:t>
            </a:r>
            <a:r>
              <a:rPr lang="de-DE" sz="1800" dirty="0"/>
              <a:t> ACE2 </a:t>
            </a:r>
            <a:r>
              <a:rPr lang="de-DE" sz="1800" dirty="0" err="1"/>
              <a:t>receptor</a:t>
            </a:r>
            <a:r>
              <a:rPr lang="de-DE" sz="1800" dirty="0"/>
              <a:t> </a:t>
            </a:r>
            <a:r>
              <a:rPr lang="de-DE" sz="1800" dirty="0" err="1"/>
              <a:t>binding</a:t>
            </a:r>
            <a:endParaRPr lang="de-DE" sz="1800" dirty="0">
              <a:sym typeface="Wingdings" panose="05000000000000000000" pitchFamily="2" charset="2"/>
            </a:endParaRPr>
          </a:p>
          <a:p>
            <a:pPr indent="-165100"/>
            <a:r>
              <a:rPr lang="de-DE" sz="1800" dirty="0">
                <a:sym typeface="Wingdings" panose="05000000000000000000" pitchFamily="2" charset="2"/>
              </a:rPr>
              <a:t>S:F490S (BN.1*, BN.1.3*)</a:t>
            </a:r>
            <a:endParaRPr lang="de-DE" sz="1800" dirty="0"/>
          </a:p>
          <a:p>
            <a:endParaRPr lang="de-DE" sz="1800" dirty="0"/>
          </a:p>
          <a:p>
            <a:endParaRPr lang="de-DE" sz="1800" dirty="0"/>
          </a:p>
        </p:txBody>
      </p:sp>
      <p:sp>
        <p:nvSpPr>
          <p:cNvPr id="6" name="Titel 5">
            <a:extLst>
              <a:ext uri="{FF2B5EF4-FFF2-40B4-BE49-F238E27FC236}">
                <a16:creationId xmlns:a16="http://schemas.microsoft.com/office/drawing/2014/main" id="{774E5153-AE50-4E10-958E-8A3A338DCFA1}"/>
              </a:ext>
            </a:extLst>
          </p:cNvPr>
          <p:cNvSpPr>
            <a:spLocks noGrp="1"/>
          </p:cNvSpPr>
          <p:nvPr>
            <p:ph type="title"/>
          </p:nvPr>
        </p:nvSpPr>
        <p:spPr>
          <a:xfrm>
            <a:off x="564826" y="229517"/>
            <a:ext cx="7983646" cy="281060"/>
          </a:xfrm>
        </p:spPr>
        <p:txBody>
          <a:bodyPr/>
          <a:lstStyle/>
          <a:p>
            <a:r>
              <a:rPr lang="de-DE" dirty="0"/>
              <a:t>MOCs</a:t>
            </a:r>
          </a:p>
        </p:txBody>
      </p:sp>
      <p:sp>
        <p:nvSpPr>
          <p:cNvPr id="2" name="Datumsplatzhalter 1">
            <a:extLst>
              <a:ext uri="{FF2B5EF4-FFF2-40B4-BE49-F238E27FC236}">
                <a16:creationId xmlns:a16="http://schemas.microsoft.com/office/drawing/2014/main" id="{41925CB1-4E92-40EA-ACA6-D32A2770BDF7}"/>
              </a:ext>
            </a:extLst>
          </p:cNvPr>
          <p:cNvSpPr>
            <a:spLocks noGrp="1"/>
          </p:cNvSpPr>
          <p:nvPr>
            <p:ph type="dt" sz="half" idx="10"/>
          </p:nvPr>
        </p:nvSpPr>
        <p:spPr/>
        <p:txBody>
          <a:bodyPr/>
          <a:lstStyle/>
          <a:p>
            <a:fld id="{0F174DB1-509E-42B0-8A6E-A0411794C4CE}" type="datetime1">
              <a:rPr lang="de-DE" smtClean="0"/>
              <a:t>01.02.2023</a:t>
            </a:fld>
            <a:endParaRPr lang="de-DE"/>
          </a:p>
        </p:txBody>
      </p:sp>
      <p:sp>
        <p:nvSpPr>
          <p:cNvPr id="9" name="Pfeil: nach links 8">
            <a:extLst>
              <a:ext uri="{FF2B5EF4-FFF2-40B4-BE49-F238E27FC236}">
                <a16:creationId xmlns:a16="http://schemas.microsoft.com/office/drawing/2014/main" id="{0A1939E7-ED2B-48E0-A454-9018416FDD6E}"/>
              </a:ext>
            </a:extLst>
          </p:cNvPr>
          <p:cNvSpPr/>
          <p:nvPr/>
        </p:nvSpPr>
        <p:spPr>
          <a:xfrm>
            <a:off x="2146514" y="3014418"/>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E0E1FC93-FB09-4F61-B72D-E9FC9311A165}"/>
              </a:ext>
            </a:extLst>
          </p:cNvPr>
          <p:cNvSpPr/>
          <p:nvPr/>
        </p:nvSpPr>
        <p:spPr>
          <a:xfrm>
            <a:off x="2538913" y="2952587"/>
            <a:ext cx="881973" cy="246221"/>
          </a:xfrm>
          <a:prstGeom prst="rect">
            <a:avLst/>
          </a:prstGeom>
        </p:spPr>
        <p:txBody>
          <a:bodyPr wrap="none">
            <a:spAutoFit/>
          </a:bodyPr>
          <a:lstStyle/>
          <a:p>
            <a:r>
              <a:rPr lang="de-DE" sz="1000" dirty="0">
                <a:solidFill>
                  <a:schemeClr val="accent1"/>
                </a:solidFill>
              </a:rPr>
              <a:t>XBB.1.5 , XAY</a:t>
            </a:r>
          </a:p>
        </p:txBody>
      </p:sp>
      <p:sp>
        <p:nvSpPr>
          <p:cNvPr id="13" name="Pfeil: nach links 12">
            <a:extLst>
              <a:ext uri="{FF2B5EF4-FFF2-40B4-BE49-F238E27FC236}">
                <a16:creationId xmlns:a16="http://schemas.microsoft.com/office/drawing/2014/main" id="{31EBA5AB-A29D-444E-BB27-F15A543A7DD2}"/>
              </a:ext>
            </a:extLst>
          </p:cNvPr>
          <p:cNvSpPr/>
          <p:nvPr/>
        </p:nvSpPr>
        <p:spPr>
          <a:xfrm>
            <a:off x="2146514" y="3112694"/>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A5DFA2B-DE28-4611-97F8-1F3C5B30E827}"/>
              </a:ext>
            </a:extLst>
          </p:cNvPr>
          <p:cNvSpPr/>
          <p:nvPr/>
        </p:nvSpPr>
        <p:spPr>
          <a:xfrm>
            <a:off x="2538913" y="3050863"/>
            <a:ext cx="598241" cy="246221"/>
          </a:xfrm>
          <a:prstGeom prst="rect">
            <a:avLst/>
          </a:prstGeom>
        </p:spPr>
        <p:txBody>
          <a:bodyPr wrap="none">
            <a:spAutoFit/>
          </a:bodyPr>
          <a:lstStyle/>
          <a:p>
            <a:r>
              <a:rPr lang="de-DE" sz="1000" dirty="0">
                <a:solidFill>
                  <a:schemeClr val="accent1"/>
                </a:solidFill>
              </a:rPr>
              <a:t>BN.1.3*</a:t>
            </a:r>
          </a:p>
        </p:txBody>
      </p:sp>
      <p:sp>
        <p:nvSpPr>
          <p:cNvPr id="12" name="Rechteck 11">
            <a:extLst>
              <a:ext uri="{FF2B5EF4-FFF2-40B4-BE49-F238E27FC236}">
                <a16:creationId xmlns:a16="http://schemas.microsoft.com/office/drawing/2014/main" id="{72561A45-2090-4AB8-AD03-70E864B21986}"/>
              </a:ext>
            </a:extLst>
          </p:cNvPr>
          <p:cNvSpPr/>
          <p:nvPr/>
        </p:nvSpPr>
        <p:spPr>
          <a:xfrm>
            <a:off x="5704810" y="2232470"/>
            <a:ext cx="1949316" cy="307777"/>
          </a:xfrm>
          <a:prstGeom prst="rect">
            <a:avLst/>
          </a:prstGeom>
        </p:spPr>
        <p:txBody>
          <a:bodyPr wrap="none">
            <a:spAutoFit/>
          </a:bodyPr>
          <a:lstStyle/>
          <a:p>
            <a:r>
              <a:rPr lang="de-DE" sz="1400" dirty="0">
                <a:latin typeface="Arial Black" panose="020B0A04020102020204" pitchFamily="34" charset="0"/>
              </a:rPr>
              <a:t>Wachstumsvorteil</a:t>
            </a:r>
          </a:p>
        </p:txBody>
      </p:sp>
      <p:sp>
        <p:nvSpPr>
          <p:cNvPr id="16" name="Rechteck 15">
            <a:extLst>
              <a:ext uri="{FF2B5EF4-FFF2-40B4-BE49-F238E27FC236}">
                <a16:creationId xmlns:a16="http://schemas.microsoft.com/office/drawing/2014/main" id="{5834F2C9-72A5-45E7-B097-ECF6A039C0B0}"/>
              </a:ext>
            </a:extLst>
          </p:cNvPr>
          <p:cNvSpPr/>
          <p:nvPr/>
        </p:nvSpPr>
        <p:spPr>
          <a:xfrm>
            <a:off x="2534893" y="2847699"/>
            <a:ext cx="184731" cy="246221"/>
          </a:xfrm>
          <a:prstGeom prst="rect">
            <a:avLst/>
          </a:prstGeom>
        </p:spPr>
        <p:txBody>
          <a:bodyPr wrap="none">
            <a:spAutoFit/>
          </a:bodyPr>
          <a:lstStyle/>
          <a:p>
            <a:endParaRPr lang="de-DE" sz="1000" dirty="0">
              <a:solidFill>
                <a:schemeClr val="accent1"/>
              </a:solidFill>
            </a:endParaRPr>
          </a:p>
        </p:txBody>
      </p:sp>
      <p:sp>
        <p:nvSpPr>
          <p:cNvPr id="19" name="Pfeil: nach links 18">
            <a:extLst>
              <a:ext uri="{FF2B5EF4-FFF2-40B4-BE49-F238E27FC236}">
                <a16:creationId xmlns:a16="http://schemas.microsoft.com/office/drawing/2014/main" id="{189900A0-217E-4C60-BF94-508DB763F23C}"/>
              </a:ext>
            </a:extLst>
          </p:cNvPr>
          <p:cNvSpPr/>
          <p:nvPr/>
        </p:nvSpPr>
        <p:spPr>
          <a:xfrm>
            <a:off x="2151683" y="1947744"/>
            <a:ext cx="452321" cy="100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180118F-ED31-49FA-91AC-E7869E58C7DD}"/>
              </a:ext>
            </a:extLst>
          </p:cNvPr>
          <p:cNvSpPr/>
          <p:nvPr/>
        </p:nvSpPr>
        <p:spPr>
          <a:xfrm>
            <a:off x="2544082" y="1885913"/>
            <a:ext cx="436338" cy="246221"/>
          </a:xfrm>
          <a:prstGeom prst="rect">
            <a:avLst/>
          </a:prstGeom>
        </p:spPr>
        <p:txBody>
          <a:bodyPr wrap="none">
            <a:spAutoFit/>
          </a:bodyPr>
          <a:lstStyle/>
          <a:p>
            <a:r>
              <a:rPr lang="de-DE" sz="1000" dirty="0">
                <a:solidFill>
                  <a:schemeClr val="accent1"/>
                </a:solidFill>
              </a:rPr>
              <a:t>BN.1</a:t>
            </a:r>
          </a:p>
        </p:txBody>
      </p:sp>
    </p:spTree>
    <p:extLst>
      <p:ext uri="{BB962C8B-B14F-4D97-AF65-F5344CB8AC3E}">
        <p14:creationId xmlns:p14="http://schemas.microsoft.com/office/powerpoint/2010/main" val="284898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F12D9B-A87D-4E75-9BCB-08BC7DE2D5F8}"/>
              </a:ext>
            </a:extLst>
          </p:cNvPr>
          <p:cNvSpPr>
            <a:spLocks noGrp="1"/>
          </p:cNvSpPr>
          <p:nvPr>
            <p:ph type="dt" sz="half" idx="10"/>
          </p:nvPr>
        </p:nvSpPr>
        <p:spPr/>
        <p:txBody>
          <a:bodyPr/>
          <a:lstStyle/>
          <a:p>
            <a:fld id="{00F70641-6EC3-4EA1-8497-1EE42951C0FF}" type="datetime1">
              <a:rPr lang="de-DE" smtClean="0"/>
              <a:t>01.02.2023</a:t>
            </a:fld>
            <a:endParaRPr lang="de-DE"/>
          </a:p>
        </p:txBody>
      </p:sp>
      <p:sp>
        <p:nvSpPr>
          <p:cNvPr id="3" name="Foliennummernplatzhalter 2">
            <a:extLst>
              <a:ext uri="{FF2B5EF4-FFF2-40B4-BE49-F238E27FC236}">
                <a16:creationId xmlns:a16="http://schemas.microsoft.com/office/drawing/2014/main" id="{9FEC1B33-C6B2-44B0-ACF8-CF060ED61FDE}"/>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4" name="Inhaltsplatzhalter 3">
            <a:extLst>
              <a:ext uri="{FF2B5EF4-FFF2-40B4-BE49-F238E27FC236}">
                <a16:creationId xmlns:a16="http://schemas.microsoft.com/office/drawing/2014/main" id="{4B068D11-BDD3-4BCF-AAFB-BE5341DBC01E}"/>
              </a:ext>
            </a:extLst>
          </p:cNvPr>
          <p:cNvSpPr>
            <a:spLocks noGrp="1"/>
          </p:cNvSpPr>
          <p:nvPr>
            <p:ph sz="quarter" idx="13"/>
          </p:nvPr>
        </p:nvSpPr>
        <p:spPr>
          <a:xfrm>
            <a:off x="457200" y="633387"/>
            <a:ext cx="7983646" cy="3766417"/>
          </a:xfrm>
        </p:spPr>
        <p:txBody>
          <a:bodyPr>
            <a:normAutofit/>
          </a:bodyPr>
          <a:lstStyle/>
          <a:p>
            <a:r>
              <a:rPr lang="en-US" sz="1800" dirty="0"/>
              <a:t>WHO (25.1.23): </a:t>
            </a:r>
          </a:p>
          <a:p>
            <a:pPr lvl="1"/>
            <a:r>
              <a:rPr lang="en-US" sz="1600" dirty="0"/>
              <a:t>revised the confidence level of the risk assessment for XBB.1.5 from “Low” (assessed on 11 January 2023) to “Moderate” </a:t>
            </a:r>
          </a:p>
          <a:p>
            <a:pPr lvl="1"/>
            <a:r>
              <a:rPr lang="en-US" sz="1600" dirty="0"/>
              <a:t>“XBB.1.5 does not appear to have additional public health risk relative to the other Omicron descendent lineages”</a:t>
            </a:r>
          </a:p>
          <a:p>
            <a:r>
              <a:rPr lang="en-US" sz="1800" dirty="0"/>
              <a:t>US: 61.3% of U.S. COVID cases in week 4/2023 (50 % in week 3/2023)</a:t>
            </a:r>
          </a:p>
          <a:p>
            <a:r>
              <a:rPr lang="de-DE" sz="1800" dirty="0"/>
              <a:t>Europe: </a:t>
            </a:r>
            <a:r>
              <a:rPr lang="en-US" sz="1800" dirty="0"/>
              <a:t>XBB.1.5, 2.4% (0.9–6.5% from seven countries) in week 3/2023</a:t>
            </a:r>
          </a:p>
          <a:p>
            <a:pPr lvl="1"/>
            <a:r>
              <a:rPr lang="en-US" sz="1600" dirty="0"/>
              <a:t>Non of 28 countries reporting case notification data up to week 3 reported increasing trends. </a:t>
            </a:r>
            <a:endParaRPr lang="de-DE" sz="1600" dirty="0"/>
          </a:p>
        </p:txBody>
      </p:sp>
      <p:sp>
        <p:nvSpPr>
          <p:cNvPr id="5" name="Titel 4">
            <a:extLst>
              <a:ext uri="{FF2B5EF4-FFF2-40B4-BE49-F238E27FC236}">
                <a16:creationId xmlns:a16="http://schemas.microsoft.com/office/drawing/2014/main" id="{D68A56F6-7427-4245-A327-5B1E5658CE6B}"/>
              </a:ext>
            </a:extLst>
          </p:cNvPr>
          <p:cNvSpPr>
            <a:spLocks noGrp="1"/>
          </p:cNvSpPr>
          <p:nvPr>
            <p:ph type="title"/>
          </p:nvPr>
        </p:nvSpPr>
        <p:spPr>
          <a:xfrm>
            <a:off x="457200" y="263012"/>
            <a:ext cx="7983646" cy="281060"/>
          </a:xfrm>
        </p:spPr>
        <p:txBody>
          <a:bodyPr/>
          <a:lstStyle/>
          <a:p>
            <a:r>
              <a:rPr lang="de-DE" dirty="0"/>
              <a:t>XBB.1.5 	</a:t>
            </a:r>
          </a:p>
        </p:txBody>
      </p:sp>
      <p:pic>
        <p:nvPicPr>
          <p:cNvPr id="7" name="Grafik 6">
            <a:extLst>
              <a:ext uri="{FF2B5EF4-FFF2-40B4-BE49-F238E27FC236}">
                <a16:creationId xmlns:a16="http://schemas.microsoft.com/office/drawing/2014/main" id="{A7CC09E0-1D9D-4343-BD29-3CD4D44324AC}"/>
              </a:ext>
            </a:extLst>
          </p:cNvPr>
          <p:cNvPicPr>
            <a:picLocks noChangeAspect="1"/>
          </p:cNvPicPr>
          <p:nvPr/>
        </p:nvPicPr>
        <p:blipFill>
          <a:blip r:embed="rId3"/>
          <a:stretch>
            <a:fillRect/>
          </a:stretch>
        </p:blipFill>
        <p:spPr>
          <a:xfrm>
            <a:off x="4037735" y="3053757"/>
            <a:ext cx="4997778" cy="21068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895340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Bildschirmpräsentation (16:9)</PresentationFormat>
  <Paragraphs>147</Paragraphs>
  <Slides>5</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Arial</vt:lpstr>
      <vt:lpstr>Arial Black</vt:lpstr>
      <vt:lpstr>Calibri</vt:lpstr>
      <vt:lpstr>ＭＳ 明朝</vt:lpstr>
      <vt:lpstr>Times New Roman</vt:lpstr>
      <vt:lpstr>Wingdings</vt:lpstr>
      <vt:lpstr>Office-Design</vt:lpstr>
      <vt:lpstr>VOC/VOI in Deutschland  aktuelle Situation  </vt:lpstr>
      <vt:lpstr>PowerPoint-Präsentation</vt:lpstr>
      <vt:lpstr>PowerPoint-Präsentation</vt:lpstr>
      <vt:lpstr>MOCs</vt:lpstr>
      <vt:lpstr>XBB.1.5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289</cp:revision>
  <dcterms:created xsi:type="dcterms:W3CDTF">2015-11-02T12:29:13Z</dcterms:created>
  <dcterms:modified xsi:type="dcterms:W3CDTF">2023-02-01T10:27:16Z</dcterms:modified>
</cp:coreProperties>
</file>