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868" r:id="rId2"/>
    <p:sldId id="873" r:id="rId3"/>
    <p:sldId id="877" r:id="rId4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5351" autoAdjust="0"/>
  </p:normalViewPr>
  <p:slideViewPr>
    <p:cSldViewPr snapToGrid="0" snapToObjects="1">
      <p:cViewPr varScale="1">
        <p:scale>
          <a:sx n="54" d="100"/>
          <a:sy n="54" d="100"/>
        </p:scale>
        <p:origin x="1260" y="60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Ozeanien: Anstieg der Todesfälle aufgrund von Nachmeldungen aus Australien; Todesfälle seit dem 05.01.23 dort sinkend (https://www.health.gov.au/health-alerts/covid-19/case-numbers-and-statistics#covid19-associated-deaths)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Afrika: geringe Fallzahlen im Januar wahrscheinlich aufgrund geringer Testzahlen; allerdings Hospitalisierungs- und Todeszahlen ebenso gering, WHO AFRO schätzt die Lage als positiv ein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Europa: Insgesamt sinkende Fallzahlen, Hospitalisierungen und Todesfälle. Steigende Fallzahlen in Russland, Österreich.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Amerika: insgesamt sinkende Fallzahlen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i="0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0" i="0" dirty="0">
                <a:solidFill>
                  <a:prstClr val="black"/>
                </a:solidFill>
              </a:rPr>
              <a:t>https://covid.cdc.gov/covid-data-tracker/#variant-proportions</a:t>
            </a:r>
          </a:p>
          <a:p>
            <a:r>
              <a:rPr lang="de-DE" sz="1400" b="0" i="0" dirty="0">
                <a:solidFill>
                  <a:prstClr val="black"/>
                </a:solidFill>
              </a:rPr>
              <a:t>https://www.spiegel.de/ausland/corona-in-usa-joe-biden-will-notstandsregeln-im-mai-aufheben-a-322fd75c-fde3-4643-b2ef-537413b02bd5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3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02/01/2023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02/01/2023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02/01/2023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02/01/2023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02/01/2023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02/01/2023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02/01/2023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02/01/2023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02/01/2023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02/01/2023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6473729" y="1458282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590239"/>
              </p:ext>
            </p:extLst>
          </p:nvPr>
        </p:nvGraphicFramePr>
        <p:xfrm>
          <a:off x="90764" y="1914732"/>
          <a:ext cx="5110632" cy="4377336"/>
        </p:xfrm>
        <a:graphic>
          <a:graphicData uri="http://schemas.openxmlformats.org/drawingml/2006/table">
            <a:tbl>
              <a:tblPr/>
              <a:tblGrid>
                <a:gridCol w="954266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109888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1005982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972225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1079279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</a:tblGrid>
              <a:tr h="76241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Fälle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 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(%)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Todesfälle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 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(%)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5942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-87,41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5942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434.515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-15,81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5.076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-13,61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5942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734.556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-45,89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-76,17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643769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226.463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-19,6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-57,51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5942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31.690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-26,13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5942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1.428.562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-35,32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10.061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-54,25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WHO-Dashboard, Zugriff 01.02.2023, Datenstand 31.01.2023; Karte und Tabelle PHI-Auswertung von </a:t>
            </a:r>
            <a:r>
              <a:rPr lang="de-DE" sz="1200" i="1" dirty="0"/>
              <a:t>WHO-Daten, Datenstand 31.01.2023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4E38714-3234-4FD9-909D-9C83A7B57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93" b="16241"/>
          <a:stretch/>
        </p:blipFill>
        <p:spPr>
          <a:xfrm>
            <a:off x="5320419" y="1796836"/>
            <a:ext cx="6871581" cy="46131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3D7BE6E-3A09-49F1-9984-E36E2B557B88}"/>
              </a:ext>
            </a:extLst>
          </p:cNvPr>
          <p:cNvSpPr txBox="1"/>
          <p:nvPr/>
        </p:nvSpPr>
        <p:spPr>
          <a:xfrm>
            <a:off x="0" y="843265"/>
            <a:ext cx="11715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625475"/>
            <a:r>
              <a:rPr lang="de-DE" sz="2000" b="1" i="1" dirty="0"/>
              <a:t>IHR Emergency Committee, 27.01.2023: COVID-19 gilt weiterhin als </a:t>
            </a:r>
            <a:r>
              <a:rPr lang="de-DE" sz="2000" b="1" i="1" u="sng" dirty="0"/>
              <a:t>PHEIC</a:t>
            </a:r>
          </a:p>
        </p:txBody>
      </p:sp>
    </p:spTree>
    <p:extLst>
      <p:ext uri="{BB962C8B-B14F-4D97-AF65-F5344CB8AC3E}">
        <p14:creationId xmlns:p14="http://schemas.microsoft.com/office/powerpoint/2010/main" val="225256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6">
            <a:extLst>
              <a:ext uri="{FF2B5EF4-FFF2-40B4-BE49-F238E27FC236}">
                <a16:creationId xmlns:a16="http://schemas.microsoft.com/office/drawing/2014/main" id="{DFD70233-2296-4718-AA34-CBF1A72C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Lage in China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DD6164-C49A-468F-86B1-906E8F3B0A65}"/>
              </a:ext>
            </a:extLst>
          </p:cNvPr>
          <p:cNvSpPr txBox="1"/>
          <p:nvPr/>
        </p:nvSpPr>
        <p:spPr>
          <a:xfrm>
            <a:off x="238101" y="1384763"/>
            <a:ext cx="117157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Fall- und Todeszahlen: </a:t>
            </a:r>
            <a:r>
              <a:rPr lang="de-DE" sz="2000" b="1" dirty="0">
                <a:solidFill>
                  <a:srgbClr val="00B050"/>
                </a:solidFill>
              </a:rPr>
              <a:t>sinkend </a:t>
            </a:r>
            <a:r>
              <a:rPr lang="de-DE" sz="2000" dirty="0"/>
              <a:t>in Festland-China, Macau und Hong Kong.</a:t>
            </a:r>
          </a:p>
          <a:p>
            <a:pPr marL="0" lvl="1" indent="12700" defTabSz="625475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0" lvl="1" indent="12700" defTabSz="625475">
              <a:buFont typeface="Wingdings" panose="05000000000000000000" pitchFamily="2" charset="2"/>
              <a:buChar char="§"/>
            </a:pPr>
            <a:r>
              <a:rPr lang="de-DE" sz="2000"/>
              <a:t> Datenstand: </a:t>
            </a:r>
            <a:endParaRPr lang="de-DE" sz="2000" dirty="0"/>
          </a:p>
          <a:p>
            <a:pPr marL="457200" lvl="2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Festland: 26.01.23</a:t>
            </a:r>
          </a:p>
          <a:p>
            <a:pPr marL="457200" lvl="2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Hong Kong: 29.01.23</a:t>
            </a:r>
          </a:p>
          <a:p>
            <a:pPr marL="457200" lvl="2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Macau: 30.01.23</a:t>
            </a:r>
          </a:p>
          <a:p>
            <a:pPr marL="0" lvl="1" defTabSz="625475"/>
            <a:endParaRPr lang="de-DE" sz="2000" dirty="0"/>
          </a:p>
          <a:p>
            <a:pPr marL="0" lvl="1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China CDC (30.01.23):</a:t>
            </a:r>
          </a:p>
          <a:p>
            <a:pPr marL="457200" lvl="2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Infektionszahlen auf „niedrigem Niveau“ nach Neujahrsfest</a:t>
            </a:r>
          </a:p>
          <a:p>
            <a:pPr marL="457200" lvl="2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Keine neuen Varianten im Januar detektiert. BA.5.2 und BF.7 weiterhin vorherrschend.</a:t>
            </a:r>
          </a:p>
          <a:p>
            <a:pPr marL="457200" lvl="2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80% der Bevölkerung Beijings soll sich bereits infiziert haben.</a:t>
            </a:r>
          </a:p>
          <a:p>
            <a:pPr marL="0" lvl="1"/>
            <a:endParaRPr lang="de-DE" sz="2000" dirty="0">
              <a:solidFill>
                <a:srgbClr val="045AA6"/>
              </a:solidFill>
            </a:endParaRPr>
          </a:p>
          <a:p>
            <a:pPr marL="0" lvl="1"/>
            <a:endParaRPr lang="de-DE" sz="2000" dirty="0">
              <a:solidFill>
                <a:srgbClr val="045AA6"/>
              </a:solidFill>
            </a:endParaRPr>
          </a:p>
          <a:p>
            <a:pPr marL="0" lvl="1"/>
            <a:endParaRPr lang="de-DE" sz="2000" dirty="0">
              <a:solidFill>
                <a:srgbClr val="045A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6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00188F45-B746-4CEC-82D3-6FC5F5C330FE}"/>
              </a:ext>
            </a:extLst>
          </p:cNvPr>
          <p:cNvSpPr txBox="1"/>
          <p:nvPr/>
        </p:nvSpPr>
        <p:spPr>
          <a:xfrm>
            <a:off x="623455" y="6480816"/>
            <a:ext cx="94233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siehe Notizfeld.</a:t>
            </a:r>
            <a:endParaRPr lang="de-DE" sz="1200" i="1" dirty="0">
              <a:solidFill>
                <a:srgbClr val="FF0000"/>
              </a:solidFill>
            </a:endParaRP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DFD70233-2296-4718-AA34-CBF1A72C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Lage in den USA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DD6164-C49A-468F-86B1-906E8F3B0A65}"/>
              </a:ext>
            </a:extLst>
          </p:cNvPr>
          <p:cNvSpPr txBox="1"/>
          <p:nvPr/>
        </p:nvSpPr>
        <p:spPr>
          <a:xfrm>
            <a:off x="161777" y="836288"/>
            <a:ext cx="11715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Fallzahlen, Hospitalisierungen und Todesfälle </a:t>
            </a:r>
            <a:r>
              <a:rPr lang="de-DE" sz="2000" b="1" dirty="0">
                <a:solidFill>
                  <a:srgbClr val="00B050"/>
                </a:solidFill>
              </a:rPr>
              <a:t>sinkend.</a:t>
            </a:r>
            <a:endParaRPr lang="de-DE" sz="2000" dirty="0"/>
          </a:p>
          <a:p>
            <a:pPr marL="0" lvl="1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XBB.1.5: 61,3%; &gt;80% im Nordosten des Landes (</a:t>
            </a:r>
            <a:r>
              <a:rPr lang="de-DE" sz="2000" dirty="0" err="1"/>
              <a:t>Nowcast</a:t>
            </a:r>
            <a:r>
              <a:rPr lang="de-DE" sz="2000" dirty="0"/>
              <a:t>, Stand 28.01.2023)</a:t>
            </a:r>
          </a:p>
          <a:p>
            <a:pPr marL="0" lvl="1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Im Mai sollen die nationale Notlage und der Notstand für die öffentliche Gesundheit beendet werden.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91A782-3A07-4E1E-8C73-916198304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88" y="2248495"/>
            <a:ext cx="3208085" cy="371386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E388AC2-FD27-4BD6-B4D1-6F19AC4A5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884" y="2163512"/>
            <a:ext cx="6329054" cy="39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310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Breitbild</PresentationFormat>
  <Paragraphs>69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Calibri</vt:lpstr>
      <vt:lpstr>ＭＳ 明朝</vt:lpstr>
      <vt:lpstr>Scala Sans OT</vt:lpstr>
      <vt:lpstr>Symbol</vt:lpstr>
      <vt:lpstr>Wingdings</vt:lpstr>
      <vt:lpstr>1_Office-Design</vt:lpstr>
      <vt:lpstr>COVID-19 – Internationale Lage</vt:lpstr>
      <vt:lpstr>COVID-19 – Lage in China</vt:lpstr>
      <vt:lpstr>COVID-19 – Lage in den USA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1323</cp:revision>
  <dcterms:created xsi:type="dcterms:W3CDTF">2015-11-02T12:29:13Z</dcterms:created>
  <dcterms:modified xsi:type="dcterms:W3CDTF">2023-02-01T09:57:06Z</dcterms:modified>
</cp:coreProperties>
</file>