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37" r:id="rId4"/>
    <p:sldId id="331" r:id="rId5"/>
    <p:sldId id="330" r:id="rId6"/>
    <p:sldId id="323" r:id="rId7"/>
    <p:sldId id="336" r:id="rId8"/>
    <p:sldId id="270" r:id="rId9"/>
    <p:sldId id="286"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23" d="100"/>
          <a:sy n="123"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ki.local\daten\Projekte\FG37_Ausbruch\2022_Gruppe-A-Streptokokken\s-pyogenes-freq.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200" dirty="0"/>
              <a:t>Group A </a:t>
            </a:r>
            <a:r>
              <a:rPr lang="de-DE" sz="1200" dirty="0" err="1"/>
              <a:t>Streptococci</a:t>
            </a:r>
            <a:r>
              <a:rPr lang="de-DE" sz="1200" dirty="0"/>
              <a:t>, invasive (n=  5.849)</a:t>
            </a:r>
          </a:p>
        </c:rich>
      </c:tx>
      <c:layout>
        <c:manualLayout>
          <c:xMode val="edge"/>
          <c:yMode val="edge"/>
          <c:x val="0.19988188976377955"/>
          <c:y val="3.12293546097314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'bakt. Errger'!$A$79</c:f>
              <c:strCache>
                <c:ptCount val="1"/>
                <c:pt idx="0">
                  <c:v>Group A Streptococci, invasive (n=  5.849)</c:v>
                </c:pt>
              </c:strCache>
            </c:strRef>
          </c:tx>
          <c:spPr>
            <a:solidFill>
              <a:schemeClr val="accent1"/>
            </a:solidFill>
            <a:ln>
              <a:noFill/>
            </a:ln>
            <a:effectLst/>
          </c:spPr>
          <c:invertIfNegative val="0"/>
          <c:cat>
            <c:multiLvlStrRef>
              <c:f>'bakt. Errger'!$A$80:$X$81</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2017</c:v>
                  </c:pt>
                  <c:pt idx="4">
                    <c:v>2018</c:v>
                  </c:pt>
                  <c:pt idx="8">
                    <c:v>2019</c:v>
                  </c:pt>
                  <c:pt idx="12">
                    <c:v>2020</c:v>
                  </c:pt>
                  <c:pt idx="16">
                    <c:v>2021</c:v>
                  </c:pt>
                  <c:pt idx="20">
                    <c:v>2022</c:v>
                  </c:pt>
                </c:lvl>
              </c:multiLvlStrCache>
            </c:multiLvlStrRef>
          </c:cat>
          <c:val>
            <c:numRef>
              <c:f>'bakt. Errger'!$A$82:$X$82</c:f>
              <c:numCache>
                <c:formatCode>#,##0;\-#,##0</c:formatCode>
                <c:ptCount val="24"/>
                <c:pt idx="0">
                  <c:v>305</c:v>
                </c:pt>
                <c:pt idx="1">
                  <c:v>251</c:v>
                </c:pt>
                <c:pt idx="2">
                  <c:v>215</c:v>
                </c:pt>
                <c:pt idx="3">
                  <c:v>226</c:v>
                </c:pt>
                <c:pt idx="4">
                  <c:v>370</c:v>
                </c:pt>
                <c:pt idx="5">
                  <c:v>214</c:v>
                </c:pt>
                <c:pt idx="6">
                  <c:v>199</c:v>
                </c:pt>
                <c:pt idx="7">
                  <c:v>238</c:v>
                </c:pt>
                <c:pt idx="8">
                  <c:v>362</c:v>
                </c:pt>
                <c:pt idx="9">
                  <c:v>316</c:v>
                </c:pt>
                <c:pt idx="10">
                  <c:v>229</c:v>
                </c:pt>
                <c:pt idx="11">
                  <c:v>290</c:v>
                </c:pt>
                <c:pt idx="12">
                  <c:v>380</c:v>
                </c:pt>
                <c:pt idx="13">
                  <c:v>212</c:v>
                </c:pt>
                <c:pt idx="14">
                  <c:v>170</c:v>
                </c:pt>
                <c:pt idx="15">
                  <c:v>167</c:v>
                </c:pt>
                <c:pt idx="16">
                  <c:v>158</c:v>
                </c:pt>
                <c:pt idx="17">
                  <c:v>142</c:v>
                </c:pt>
                <c:pt idx="18">
                  <c:v>129</c:v>
                </c:pt>
                <c:pt idx="19">
                  <c:v>164</c:v>
                </c:pt>
                <c:pt idx="20">
                  <c:v>178</c:v>
                </c:pt>
                <c:pt idx="21">
                  <c:v>197</c:v>
                </c:pt>
                <c:pt idx="22">
                  <c:v>257</c:v>
                </c:pt>
                <c:pt idx="23">
                  <c:v>480</c:v>
                </c:pt>
              </c:numCache>
            </c:numRef>
          </c:val>
          <c:extLst>
            <c:ext xmlns:c16="http://schemas.microsoft.com/office/drawing/2014/chart" uri="{C3380CC4-5D6E-409C-BE32-E72D297353CC}">
              <c16:uniqueId val="{00000000-BE79-4064-958A-F06E68591C12}"/>
            </c:ext>
          </c:extLst>
        </c:ser>
        <c:dLbls>
          <c:showLegendKey val="0"/>
          <c:showVal val="0"/>
          <c:showCatName val="0"/>
          <c:showSerName val="0"/>
          <c:showPercent val="0"/>
          <c:showBubbleSize val="0"/>
        </c:dLbls>
        <c:gapWidth val="20"/>
        <c:overlap val="-27"/>
        <c:axId val="841520480"/>
        <c:axId val="841525072"/>
      </c:barChart>
      <c:catAx>
        <c:axId val="84152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1525072"/>
        <c:crosses val="autoZero"/>
        <c:auto val="1"/>
        <c:lblAlgn val="ctr"/>
        <c:lblOffset val="100"/>
        <c:noMultiLvlLbl val="0"/>
      </c:catAx>
      <c:valAx>
        <c:axId val="84152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Number of Isolates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152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dirty="0"/>
              <a:t>Haemophilus influenzae, invasive (n= 1.819)</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'bakt. Errger'!$A$85</c:f>
              <c:strCache>
                <c:ptCount val="1"/>
                <c:pt idx="0">
                  <c:v>Haemophilius influenzae, invasive (n= 1.819)</c:v>
                </c:pt>
              </c:strCache>
            </c:strRef>
          </c:tx>
          <c:spPr>
            <a:solidFill>
              <a:schemeClr val="bg1">
                <a:lumMod val="50000"/>
              </a:schemeClr>
            </a:solidFill>
            <a:ln>
              <a:noFill/>
            </a:ln>
            <a:effectLst/>
          </c:spPr>
          <c:invertIfNegative val="0"/>
          <c:cat>
            <c:multiLvlStrRef>
              <c:f>'bakt. Errger'!$A$86:$X$87</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2017</c:v>
                  </c:pt>
                  <c:pt idx="4">
                    <c:v>2018</c:v>
                  </c:pt>
                  <c:pt idx="8">
                    <c:v>2019</c:v>
                  </c:pt>
                  <c:pt idx="12">
                    <c:v>2020</c:v>
                  </c:pt>
                  <c:pt idx="16">
                    <c:v>2021</c:v>
                  </c:pt>
                  <c:pt idx="20">
                    <c:v>2022</c:v>
                  </c:pt>
                </c:lvl>
              </c:multiLvlStrCache>
            </c:multiLvlStrRef>
          </c:cat>
          <c:val>
            <c:numRef>
              <c:f>'bakt. Errger'!$A$88:$X$88</c:f>
              <c:numCache>
                <c:formatCode>#,##0;\-#,##0</c:formatCode>
                <c:ptCount val="24"/>
                <c:pt idx="0">
                  <c:v>104</c:v>
                </c:pt>
                <c:pt idx="1">
                  <c:v>84</c:v>
                </c:pt>
                <c:pt idx="2">
                  <c:v>64</c:v>
                </c:pt>
                <c:pt idx="3">
                  <c:v>108</c:v>
                </c:pt>
                <c:pt idx="4">
                  <c:v>125</c:v>
                </c:pt>
                <c:pt idx="5">
                  <c:v>78</c:v>
                </c:pt>
                <c:pt idx="6">
                  <c:v>52</c:v>
                </c:pt>
                <c:pt idx="7">
                  <c:v>94</c:v>
                </c:pt>
                <c:pt idx="8">
                  <c:v>96</c:v>
                </c:pt>
                <c:pt idx="9">
                  <c:v>102</c:v>
                </c:pt>
                <c:pt idx="10">
                  <c:v>62</c:v>
                </c:pt>
                <c:pt idx="11">
                  <c:v>89</c:v>
                </c:pt>
                <c:pt idx="12">
                  <c:v>114</c:v>
                </c:pt>
                <c:pt idx="13">
                  <c:v>26</c:v>
                </c:pt>
                <c:pt idx="14">
                  <c:v>32</c:v>
                </c:pt>
                <c:pt idx="15">
                  <c:v>33</c:v>
                </c:pt>
                <c:pt idx="16">
                  <c:v>30</c:v>
                </c:pt>
                <c:pt idx="17">
                  <c:v>27</c:v>
                </c:pt>
                <c:pt idx="18">
                  <c:v>44</c:v>
                </c:pt>
                <c:pt idx="19">
                  <c:v>86</c:v>
                </c:pt>
                <c:pt idx="20">
                  <c:v>50</c:v>
                </c:pt>
                <c:pt idx="21">
                  <c:v>67</c:v>
                </c:pt>
                <c:pt idx="22">
                  <c:v>82</c:v>
                </c:pt>
                <c:pt idx="23">
                  <c:v>170</c:v>
                </c:pt>
              </c:numCache>
            </c:numRef>
          </c:val>
          <c:extLst>
            <c:ext xmlns:c16="http://schemas.microsoft.com/office/drawing/2014/chart" uri="{C3380CC4-5D6E-409C-BE32-E72D297353CC}">
              <c16:uniqueId val="{00000000-7197-4E86-A298-67948171B4AE}"/>
            </c:ext>
          </c:extLst>
        </c:ser>
        <c:dLbls>
          <c:showLegendKey val="0"/>
          <c:showVal val="0"/>
          <c:showCatName val="0"/>
          <c:showSerName val="0"/>
          <c:showPercent val="0"/>
          <c:showBubbleSize val="0"/>
        </c:dLbls>
        <c:gapWidth val="20"/>
        <c:overlap val="-27"/>
        <c:axId val="832697920"/>
        <c:axId val="832703496"/>
      </c:barChart>
      <c:catAx>
        <c:axId val="83269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703496"/>
        <c:crosses val="autoZero"/>
        <c:auto val="1"/>
        <c:lblAlgn val="ctr"/>
        <c:lblOffset val="100"/>
        <c:noMultiLvlLbl val="0"/>
      </c:catAx>
      <c:valAx>
        <c:axId val="832703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Number of Isolates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697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Neisseria meningitidis, invasive (n= 309)</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4"/>
            </a:solidFill>
            <a:ln>
              <a:noFill/>
            </a:ln>
            <a:effectLst/>
          </c:spPr>
          <c:invertIfNegative val="0"/>
          <c:cat>
            <c:multiLvlStrRef>
              <c:f>'bakt. Errger'!$A$92:$X$93</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2017</c:v>
                  </c:pt>
                  <c:pt idx="4">
                    <c:v>2018</c:v>
                  </c:pt>
                  <c:pt idx="8">
                    <c:v>2019</c:v>
                  </c:pt>
                  <c:pt idx="12">
                    <c:v>2020</c:v>
                  </c:pt>
                  <c:pt idx="16">
                    <c:v>2021</c:v>
                  </c:pt>
                  <c:pt idx="20">
                    <c:v>2022</c:v>
                  </c:pt>
                </c:lvl>
              </c:multiLvlStrCache>
            </c:multiLvlStrRef>
          </c:cat>
          <c:val>
            <c:numRef>
              <c:f>'bakt. Errger'!$A$94:$X$94</c:f>
              <c:numCache>
                <c:formatCode>#,##0;\-#,##0</c:formatCode>
                <c:ptCount val="24"/>
                <c:pt idx="0">
                  <c:v>14</c:v>
                </c:pt>
                <c:pt idx="1">
                  <c:v>12</c:v>
                </c:pt>
                <c:pt idx="2">
                  <c:v>17</c:v>
                </c:pt>
                <c:pt idx="3">
                  <c:v>24</c:v>
                </c:pt>
                <c:pt idx="4">
                  <c:v>31</c:v>
                </c:pt>
                <c:pt idx="5">
                  <c:v>19</c:v>
                </c:pt>
                <c:pt idx="6">
                  <c:v>16</c:v>
                </c:pt>
                <c:pt idx="7">
                  <c:v>19</c:v>
                </c:pt>
                <c:pt idx="8">
                  <c:v>30</c:v>
                </c:pt>
                <c:pt idx="9">
                  <c:v>21</c:v>
                </c:pt>
                <c:pt idx="10">
                  <c:v>6</c:v>
                </c:pt>
                <c:pt idx="11">
                  <c:v>12</c:v>
                </c:pt>
                <c:pt idx="12">
                  <c:v>22</c:v>
                </c:pt>
                <c:pt idx="13">
                  <c:v>3</c:v>
                </c:pt>
                <c:pt idx="14">
                  <c:v>2</c:v>
                </c:pt>
                <c:pt idx="15">
                  <c:v>4</c:v>
                </c:pt>
                <c:pt idx="16">
                  <c:v>4</c:v>
                </c:pt>
                <c:pt idx="17">
                  <c:v>5</c:v>
                </c:pt>
                <c:pt idx="18">
                  <c:v>4</c:v>
                </c:pt>
                <c:pt idx="19">
                  <c:v>6</c:v>
                </c:pt>
                <c:pt idx="20">
                  <c:v>2</c:v>
                </c:pt>
                <c:pt idx="21">
                  <c:v>12</c:v>
                </c:pt>
                <c:pt idx="22">
                  <c:v>10</c:v>
                </c:pt>
                <c:pt idx="23">
                  <c:v>14</c:v>
                </c:pt>
              </c:numCache>
            </c:numRef>
          </c:val>
          <c:extLst>
            <c:ext xmlns:c16="http://schemas.microsoft.com/office/drawing/2014/chart" uri="{C3380CC4-5D6E-409C-BE32-E72D297353CC}">
              <c16:uniqueId val="{00000000-2223-4319-ABDD-AED4D99FE119}"/>
            </c:ext>
          </c:extLst>
        </c:ser>
        <c:dLbls>
          <c:showLegendKey val="0"/>
          <c:showVal val="0"/>
          <c:showCatName val="0"/>
          <c:showSerName val="0"/>
          <c:showPercent val="0"/>
          <c:showBubbleSize val="0"/>
        </c:dLbls>
        <c:gapWidth val="20"/>
        <c:overlap val="-27"/>
        <c:axId val="841522776"/>
        <c:axId val="841523104"/>
      </c:barChart>
      <c:catAx>
        <c:axId val="84152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1523104"/>
        <c:crosses val="autoZero"/>
        <c:auto val="1"/>
        <c:lblAlgn val="ctr"/>
        <c:lblOffset val="100"/>
        <c:noMultiLvlLbl val="0"/>
      </c:catAx>
      <c:valAx>
        <c:axId val="84152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Number</a:t>
                </a:r>
                <a:r>
                  <a:rPr lang="de-DE" baseline="0"/>
                  <a:t> of isolates</a:t>
                </a:r>
                <a:endParaRPr lang="de-D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1522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de-DE" sz="1100" b="0" i="0" u="none" strike="noStrike" baseline="0">
                <a:effectLst/>
              </a:rPr>
              <a:t>Streptococcus pneumoniae, invasive (n= 11.584)</a:t>
            </a:r>
            <a:r>
              <a:rPr lang="de-DE" sz="1100" b="0" i="0" u="none" strike="noStrike" baseline="0"/>
              <a:t> </a:t>
            </a:r>
            <a:endParaRPr lang="de-DE"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2"/>
            </a:solidFill>
            <a:ln>
              <a:noFill/>
            </a:ln>
            <a:effectLst/>
          </c:spPr>
          <c:invertIfNegative val="0"/>
          <c:cat>
            <c:multiLvlStrRef>
              <c:f>'bakt. Errger'!$A$98:$X$99</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2017</c:v>
                  </c:pt>
                  <c:pt idx="4">
                    <c:v>2018</c:v>
                  </c:pt>
                  <c:pt idx="8">
                    <c:v>2019</c:v>
                  </c:pt>
                  <c:pt idx="12">
                    <c:v>2020</c:v>
                  </c:pt>
                  <c:pt idx="16">
                    <c:v>2021</c:v>
                  </c:pt>
                  <c:pt idx="20">
                    <c:v>2022</c:v>
                  </c:pt>
                </c:lvl>
              </c:multiLvlStrCache>
            </c:multiLvlStrRef>
          </c:cat>
          <c:val>
            <c:numRef>
              <c:f>'bakt. Errger'!$A$100:$X$100</c:f>
              <c:numCache>
                <c:formatCode>#,##0;\-#,##0</c:formatCode>
                <c:ptCount val="24"/>
                <c:pt idx="0">
                  <c:v>875</c:v>
                </c:pt>
                <c:pt idx="1">
                  <c:v>484</c:v>
                </c:pt>
                <c:pt idx="2">
                  <c:v>278</c:v>
                </c:pt>
                <c:pt idx="3">
                  <c:v>599</c:v>
                </c:pt>
                <c:pt idx="4">
                  <c:v>951</c:v>
                </c:pt>
                <c:pt idx="5">
                  <c:v>461</c:v>
                </c:pt>
                <c:pt idx="6">
                  <c:v>331</c:v>
                </c:pt>
                <c:pt idx="7">
                  <c:v>649</c:v>
                </c:pt>
                <c:pt idx="8">
                  <c:v>905</c:v>
                </c:pt>
                <c:pt idx="9">
                  <c:v>620</c:v>
                </c:pt>
                <c:pt idx="10">
                  <c:v>324</c:v>
                </c:pt>
                <c:pt idx="11">
                  <c:v>714</c:v>
                </c:pt>
                <c:pt idx="12">
                  <c:v>745</c:v>
                </c:pt>
                <c:pt idx="13">
                  <c:v>161</c:v>
                </c:pt>
                <c:pt idx="14">
                  <c:v>194</c:v>
                </c:pt>
                <c:pt idx="15">
                  <c:v>250</c:v>
                </c:pt>
                <c:pt idx="16">
                  <c:v>135</c:v>
                </c:pt>
                <c:pt idx="17">
                  <c:v>215</c:v>
                </c:pt>
                <c:pt idx="18">
                  <c:v>256</c:v>
                </c:pt>
                <c:pt idx="19">
                  <c:v>540</c:v>
                </c:pt>
                <c:pt idx="20">
                  <c:v>346</c:v>
                </c:pt>
                <c:pt idx="21">
                  <c:v>428</c:v>
                </c:pt>
                <c:pt idx="22">
                  <c:v>278</c:v>
                </c:pt>
                <c:pt idx="23">
                  <c:v>845</c:v>
                </c:pt>
              </c:numCache>
            </c:numRef>
          </c:val>
          <c:extLst>
            <c:ext xmlns:c16="http://schemas.microsoft.com/office/drawing/2014/chart" uri="{C3380CC4-5D6E-409C-BE32-E72D297353CC}">
              <c16:uniqueId val="{00000000-C995-47E8-965C-0BD4CD7376E4}"/>
            </c:ext>
          </c:extLst>
        </c:ser>
        <c:dLbls>
          <c:showLegendKey val="0"/>
          <c:showVal val="0"/>
          <c:showCatName val="0"/>
          <c:showSerName val="0"/>
          <c:showPercent val="0"/>
          <c:showBubbleSize val="0"/>
        </c:dLbls>
        <c:gapWidth val="20"/>
        <c:overlap val="-27"/>
        <c:axId val="832676928"/>
        <c:axId val="832675616"/>
      </c:barChart>
      <c:catAx>
        <c:axId val="8326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675616"/>
        <c:crosses val="autoZero"/>
        <c:auto val="1"/>
        <c:lblAlgn val="ctr"/>
        <c:lblOffset val="100"/>
        <c:noMultiLvlLbl val="0"/>
      </c:catAx>
      <c:valAx>
        <c:axId val="83267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Number of isolates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67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8"/>
          <c:order val="8"/>
          <c:tx>
            <c:strRef>
              <c:f>'bakt. Errger'!$F$118</c:f>
              <c:strCache>
                <c:ptCount val="1"/>
                <c:pt idx="0">
                  <c:v>group A streptococi, invasive (n= 837)</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multiLvlStrRef>
              <c:f>'bakt. Errger'!$D$380:$E$483</c:f>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f>'bakt. Errger'!$F$380:$F$434</c:f>
              <c:numCache>
                <c:formatCode>General</c:formatCode>
                <c:ptCount val="26"/>
                <c:pt idx="0">
                  <c:v>19</c:v>
                </c:pt>
                <c:pt idx="1">
                  <c:v>19</c:v>
                </c:pt>
                <c:pt idx="2">
                  <c:v>29</c:v>
                </c:pt>
                <c:pt idx="3">
                  <c:v>15</c:v>
                </c:pt>
                <c:pt idx="4">
                  <c:v>17</c:v>
                </c:pt>
                <c:pt idx="5">
                  <c:v>21</c:v>
                </c:pt>
                <c:pt idx="6">
                  <c:v>20</c:v>
                </c:pt>
                <c:pt idx="7">
                  <c:v>20</c:v>
                </c:pt>
                <c:pt idx="8">
                  <c:v>19</c:v>
                </c:pt>
                <c:pt idx="9">
                  <c:v>25</c:v>
                </c:pt>
                <c:pt idx="10">
                  <c:v>26</c:v>
                </c:pt>
                <c:pt idx="11">
                  <c:v>31</c:v>
                </c:pt>
                <c:pt idx="12">
                  <c:v>33</c:v>
                </c:pt>
                <c:pt idx="13">
                  <c:v>18</c:v>
                </c:pt>
                <c:pt idx="14">
                  <c:v>29</c:v>
                </c:pt>
                <c:pt idx="15" formatCode="#,##0;\-#,##0">
                  <c:v>22</c:v>
                </c:pt>
                <c:pt idx="16" formatCode="#,##0;\-#,##0">
                  <c:v>37</c:v>
                </c:pt>
                <c:pt idx="17" formatCode="#,##0;\-#,##0">
                  <c:v>40</c:v>
                </c:pt>
                <c:pt idx="18" formatCode="#,##0;\-#,##0">
                  <c:v>38</c:v>
                </c:pt>
                <c:pt idx="19" formatCode="#,##0;\-#,##0">
                  <c:v>44</c:v>
                </c:pt>
                <c:pt idx="20" formatCode="#,##0;\-#,##0">
                  <c:v>47</c:v>
                </c:pt>
                <c:pt idx="21" formatCode="#,##0;\-#,##0">
                  <c:v>54</c:v>
                </c:pt>
                <c:pt idx="22" formatCode="#,##0;\-#,##0">
                  <c:v>66</c:v>
                </c:pt>
                <c:pt idx="23" formatCode="#,##0;\-#,##0">
                  <c:v>64</c:v>
                </c:pt>
                <c:pt idx="24" formatCode="#,##0;\-#,##0">
                  <c:v>56</c:v>
                </c:pt>
                <c:pt idx="25" formatCode="#,##0;\-#,##0">
                  <c:v>28</c:v>
                </c:pt>
              </c:numCache>
            </c:numRef>
          </c:val>
          <c:smooth val="0"/>
          <c:extLst>
            <c:ext xmlns:c16="http://schemas.microsoft.com/office/drawing/2014/chart" uri="{C3380CC4-5D6E-409C-BE32-E72D297353CC}">
              <c16:uniqueId val="{00000000-097A-4929-A479-CDBC52BBF0BA}"/>
            </c:ext>
          </c:extLst>
        </c:ser>
        <c:ser>
          <c:idx val="9"/>
          <c:order val="9"/>
          <c:tx>
            <c:strRef>
              <c:f>'bakt. Errger'!$H$118</c:f>
              <c:strCache>
                <c:ptCount val="1"/>
                <c:pt idx="0">
                  <c:v>Haemophilus influenzae, invasive (n= 276)</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multiLvlStrRef>
              <c:f>'bakt. Errger'!$D$380:$E$483</c:f>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f>'bakt. Errger'!$H$380:$H$434</c:f>
              <c:numCache>
                <c:formatCode>#,##0;\-#,##0</c:formatCode>
                <c:ptCount val="26"/>
                <c:pt idx="0">
                  <c:v>8</c:v>
                </c:pt>
                <c:pt idx="1">
                  <c:v>7</c:v>
                </c:pt>
                <c:pt idx="2">
                  <c:v>4</c:v>
                </c:pt>
                <c:pt idx="3">
                  <c:v>3</c:v>
                </c:pt>
                <c:pt idx="4">
                  <c:v>8</c:v>
                </c:pt>
                <c:pt idx="5">
                  <c:v>5</c:v>
                </c:pt>
                <c:pt idx="6">
                  <c:v>4</c:v>
                </c:pt>
                <c:pt idx="7">
                  <c:v>3</c:v>
                </c:pt>
                <c:pt idx="8">
                  <c:v>5</c:v>
                </c:pt>
                <c:pt idx="9">
                  <c:v>7</c:v>
                </c:pt>
                <c:pt idx="10">
                  <c:v>10</c:v>
                </c:pt>
                <c:pt idx="11">
                  <c:v>6</c:v>
                </c:pt>
                <c:pt idx="12">
                  <c:v>9</c:v>
                </c:pt>
                <c:pt idx="13">
                  <c:v>10</c:v>
                </c:pt>
                <c:pt idx="14">
                  <c:v>15</c:v>
                </c:pt>
                <c:pt idx="15">
                  <c:v>3</c:v>
                </c:pt>
                <c:pt idx="16">
                  <c:v>16</c:v>
                </c:pt>
                <c:pt idx="17">
                  <c:v>17</c:v>
                </c:pt>
                <c:pt idx="18">
                  <c:v>19</c:v>
                </c:pt>
                <c:pt idx="19">
                  <c:v>17</c:v>
                </c:pt>
                <c:pt idx="20">
                  <c:v>7</c:v>
                </c:pt>
                <c:pt idx="21">
                  <c:v>12</c:v>
                </c:pt>
                <c:pt idx="22">
                  <c:v>29</c:v>
                </c:pt>
                <c:pt idx="23">
                  <c:v>31</c:v>
                </c:pt>
                <c:pt idx="24">
                  <c:v>12</c:v>
                </c:pt>
                <c:pt idx="25">
                  <c:v>9</c:v>
                </c:pt>
              </c:numCache>
            </c:numRef>
          </c:val>
          <c:smooth val="0"/>
          <c:extLst>
            <c:ext xmlns:c16="http://schemas.microsoft.com/office/drawing/2014/chart" uri="{C3380CC4-5D6E-409C-BE32-E72D297353CC}">
              <c16:uniqueId val="{00000001-097A-4929-A479-CDBC52BBF0BA}"/>
            </c:ext>
          </c:extLst>
        </c:ser>
        <c:ser>
          <c:idx val="10"/>
          <c:order val="10"/>
          <c:tx>
            <c:strRef>
              <c:f>'bakt. Errger'!$J$118</c:f>
              <c:strCache>
                <c:ptCount val="1"/>
                <c:pt idx="0">
                  <c:v>Neisseria meningitidis, invasive (n= 30)</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multiLvlStrRef>
              <c:f>'bakt. Errger'!$D$380:$E$483</c:f>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f>'bakt. Errger'!$J$380:$J$434</c:f>
              <c:numCache>
                <c:formatCode>General</c:formatCode>
                <c:ptCount val="26"/>
                <c:pt idx="0">
                  <c:v>3</c:v>
                </c:pt>
                <c:pt idx="1">
                  <c:v>0</c:v>
                </c:pt>
                <c:pt idx="2">
                  <c:v>1</c:v>
                </c:pt>
                <c:pt idx="3">
                  <c:v>0</c:v>
                </c:pt>
                <c:pt idx="4">
                  <c:v>1</c:v>
                </c:pt>
                <c:pt idx="5">
                  <c:v>0</c:v>
                </c:pt>
                <c:pt idx="6">
                  <c:v>0</c:v>
                </c:pt>
                <c:pt idx="7">
                  <c:v>0</c:v>
                </c:pt>
                <c:pt idx="8">
                  <c:v>1</c:v>
                </c:pt>
                <c:pt idx="9">
                  <c:v>0</c:v>
                </c:pt>
                <c:pt idx="10">
                  <c:v>0</c:v>
                </c:pt>
                <c:pt idx="11">
                  <c:v>3</c:v>
                </c:pt>
                <c:pt idx="12">
                  <c:v>1</c:v>
                </c:pt>
                <c:pt idx="13">
                  <c:v>0</c:v>
                </c:pt>
                <c:pt idx="14">
                  <c:v>0</c:v>
                </c:pt>
                <c:pt idx="15" formatCode="#,##0;\-#,##0">
                  <c:v>1</c:v>
                </c:pt>
                <c:pt idx="16" formatCode="#,##0;\-#,##0">
                  <c:v>0</c:v>
                </c:pt>
                <c:pt idx="17" formatCode="#,##0;\-#,##0">
                  <c:v>0</c:v>
                </c:pt>
                <c:pt idx="18" formatCode="#,##0;\-#,##0">
                  <c:v>0</c:v>
                </c:pt>
                <c:pt idx="19" formatCode="#,##0;\-#,##0">
                  <c:v>3</c:v>
                </c:pt>
                <c:pt idx="20" formatCode="#,##0;\-#,##0">
                  <c:v>2</c:v>
                </c:pt>
                <c:pt idx="21" formatCode="#,##0;\-#,##0">
                  <c:v>4</c:v>
                </c:pt>
                <c:pt idx="22" formatCode="#,##0;\-#,##0">
                  <c:v>0</c:v>
                </c:pt>
                <c:pt idx="23" formatCode="#,##0;\-#,##0">
                  <c:v>7</c:v>
                </c:pt>
                <c:pt idx="24" formatCode="#,##0;\-#,##0">
                  <c:v>2</c:v>
                </c:pt>
                <c:pt idx="25" formatCode="#,##0;\-#,##0">
                  <c:v>1</c:v>
                </c:pt>
              </c:numCache>
            </c:numRef>
          </c:val>
          <c:smooth val="0"/>
          <c:extLst>
            <c:ext xmlns:c16="http://schemas.microsoft.com/office/drawing/2014/chart" uri="{C3380CC4-5D6E-409C-BE32-E72D297353CC}">
              <c16:uniqueId val="{00000002-097A-4929-A479-CDBC52BBF0BA}"/>
            </c:ext>
          </c:extLst>
        </c:ser>
        <c:ser>
          <c:idx val="11"/>
          <c:order val="11"/>
          <c:tx>
            <c:strRef>
              <c:f>'bakt. Errger'!$L$118</c:f>
              <c:strCache>
                <c:ptCount val="1"/>
                <c:pt idx="0">
                  <c:v>Streptococcus pneumoniae, invasive (n= 1254)</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multiLvlStrRef>
              <c:f>'bakt. Errger'!$D$380:$E$483</c:f>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f>'bakt. Errger'!$L$380:$L$434</c:f>
              <c:numCache>
                <c:formatCode>#,##0;\-#,##0</c:formatCode>
                <c:ptCount val="26"/>
                <c:pt idx="0">
                  <c:v>17</c:v>
                </c:pt>
                <c:pt idx="1">
                  <c:v>20</c:v>
                </c:pt>
                <c:pt idx="2">
                  <c:v>16</c:v>
                </c:pt>
                <c:pt idx="3">
                  <c:v>18</c:v>
                </c:pt>
                <c:pt idx="4">
                  <c:v>16</c:v>
                </c:pt>
                <c:pt idx="5">
                  <c:v>15</c:v>
                </c:pt>
                <c:pt idx="6">
                  <c:v>20</c:v>
                </c:pt>
                <c:pt idx="7">
                  <c:v>16</c:v>
                </c:pt>
                <c:pt idx="8">
                  <c:v>33</c:v>
                </c:pt>
                <c:pt idx="9">
                  <c:v>38</c:v>
                </c:pt>
                <c:pt idx="10">
                  <c:v>48</c:v>
                </c:pt>
                <c:pt idx="11">
                  <c:v>47</c:v>
                </c:pt>
                <c:pt idx="12">
                  <c:v>40</c:v>
                </c:pt>
                <c:pt idx="13">
                  <c:v>31</c:v>
                </c:pt>
                <c:pt idx="14">
                  <c:v>46</c:v>
                </c:pt>
                <c:pt idx="15">
                  <c:v>39</c:v>
                </c:pt>
                <c:pt idx="16">
                  <c:v>24</c:v>
                </c:pt>
                <c:pt idx="17">
                  <c:v>62</c:v>
                </c:pt>
                <c:pt idx="18">
                  <c:v>78</c:v>
                </c:pt>
                <c:pt idx="19">
                  <c:v>75</c:v>
                </c:pt>
                <c:pt idx="20">
                  <c:v>105</c:v>
                </c:pt>
                <c:pt idx="21">
                  <c:v>113</c:v>
                </c:pt>
                <c:pt idx="22">
                  <c:v>155</c:v>
                </c:pt>
                <c:pt idx="23">
                  <c:v>112</c:v>
                </c:pt>
                <c:pt idx="24">
                  <c:v>47</c:v>
                </c:pt>
                <c:pt idx="25">
                  <c:v>23</c:v>
                </c:pt>
              </c:numCache>
            </c:numRef>
          </c:val>
          <c:smooth val="0"/>
          <c:extLst>
            <c:ext xmlns:c16="http://schemas.microsoft.com/office/drawing/2014/chart" uri="{C3380CC4-5D6E-409C-BE32-E72D297353CC}">
              <c16:uniqueId val="{00000003-097A-4929-A479-CDBC52BBF0BA}"/>
            </c:ext>
          </c:extLst>
        </c:ser>
        <c:dLbls>
          <c:showLegendKey val="0"/>
          <c:showVal val="0"/>
          <c:showCatName val="0"/>
          <c:showSerName val="0"/>
          <c:showPercent val="0"/>
          <c:showBubbleSize val="0"/>
        </c:dLbls>
        <c:marker val="1"/>
        <c:smooth val="0"/>
        <c:axId val="800919208"/>
        <c:axId val="800918552"/>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multiLvlStrRef>
                    <c:extLst>
                      <c:ex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c:ext uri="{02D57815-91ED-43cb-92C2-25804820EDAC}">
                        <c15:formulaRef>
                          <c15:sqref>'bakt. Errger'!$E$118:$E$434</c15:sqref>
                        </c15:formulaRef>
                      </c:ext>
                    </c:extLst>
                    <c:numCache>
                      <c:formatCode>General</c:formatCode>
                      <c:ptCount val="27"/>
                      <c:pt idx="0">
                        <c:v>29</c:v>
                      </c:pt>
                      <c:pt idx="1">
                        <c:v>30</c:v>
                      </c:pt>
                      <c:pt idx="2">
                        <c:v>31</c:v>
                      </c:pt>
                      <c:pt idx="3">
                        <c:v>32</c:v>
                      </c:pt>
                      <c:pt idx="4">
                        <c:v>33</c:v>
                      </c:pt>
                      <c:pt idx="5">
                        <c:v>34</c:v>
                      </c:pt>
                      <c:pt idx="6">
                        <c:v>35</c:v>
                      </c:pt>
                      <c:pt idx="7">
                        <c:v>36</c:v>
                      </c:pt>
                      <c:pt idx="8">
                        <c:v>37</c:v>
                      </c:pt>
                      <c:pt idx="9">
                        <c:v>38</c:v>
                      </c:pt>
                      <c:pt idx="10">
                        <c:v>39</c:v>
                      </c:pt>
                      <c:pt idx="11">
                        <c:v>40</c:v>
                      </c:pt>
                      <c:pt idx="12">
                        <c:v>41</c:v>
                      </c:pt>
                      <c:pt idx="13">
                        <c:v>42</c:v>
                      </c:pt>
                      <c:pt idx="14">
                        <c:v>43</c:v>
                      </c:pt>
                      <c:pt idx="15">
                        <c:v>44</c:v>
                      </c:pt>
                      <c:pt idx="16">
                        <c:v>45</c:v>
                      </c:pt>
                      <c:pt idx="17">
                        <c:v>46</c:v>
                      </c:pt>
                      <c:pt idx="18">
                        <c:v>47</c:v>
                      </c:pt>
                      <c:pt idx="19">
                        <c:v>48</c:v>
                      </c:pt>
                      <c:pt idx="20">
                        <c:v>49</c:v>
                      </c:pt>
                      <c:pt idx="21">
                        <c:v>50</c:v>
                      </c:pt>
                      <c:pt idx="22">
                        <c:v>51</c:v>
                      </c:pt>
                      <c:pt idx="23">
                        <c:v>52</c:v>
                      </c:pt>
                      <c:pt idx="24">
                        <c:v>1</c:v>
                      </c:pt>
                      <c:pt idx="25">
                        <c:v>2</c:v>
                      </c:pt>
                      <c:pt idx="26">
                        <c:v>3</c:v>
                      </c:pt>
                    </c:numCache>
                  </c:numRef>
                </c:val>
                <c:smooth val="0"/>
                <c:extLst>
                  <c:ext xmlns:c16="http://schemas.microsoft.com/office/drawing/2014/chart" uri="{C3380CC4-5D6E-409C-BE32-E72D297353CC}">
                    <c16:uniqueId val="{00000004-097A-4929-A479-CDBC52BBF0BA}"/>
                  </c:ext>
                </c:extLst>
              </c15:ser>
            </c15:filteredLineSeries>
            <c15:filteredLineSeries>
              <c15:ser>
                <c:idx val="1"/>
                <c:order val="1"/>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55"/>
                      <c:lvl>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1</c:v>
                        </c:pt>
                        <c:pt idx="52">
                          <c:v>2</c:v>
                        </c:pt>
                        <c:pt idx="53">
                          <c:v>3</c:v>
                        </c:pt>
                        <c:pt idx="54">
                          <c:v>4</c:v>
                        </c:pt>
                      </c:lvl>
                      <c:lvl>
                        <c:pt idx="51">
                          <c:v>2023</c:v>
                        </c:pt>
                      </c:lvl>
                    </c:multiLvlStrCache>
                  </c:multiLvlStrRef>
                </c:cat>
                <c:val>
                  <c:numRef>
                    <c:extLst xmlns:c15="http://schemas.microsoft.com/office/drawing/2012/chart">
                      <c:ext xmlns:c15="http://schemas.microsoft.com/office/drawing/2012/chart" uri="{02D57815-91ED-43cb-92C2-25804820EDAC}">
                        <c15:formulaRef>
                          <c15:sqref>'bakt. Errger'!$D$118</c15:sqref>
                        </c15:formulaRef>
                      </c:ext>
                    </c:extLst>
                  </c:numRef>
                </c:val>
                <c:smooth val="0"/>
                <c:extLst xmlns:c15="http://schemas.microsoft.com/office/drawing/2012/chart">
                  <c:ext xmlns:c16="http://schemas.microsoft.com/office/drawing/2014/chart" uri="{C3380CC4-5D6E-409C-BE32-E72D297353CC}">
                    <c16:uniqueId val="{00000005-097A-4929-A479-CDBC52BBF0BA}"/>
                  </c:ext>
                </c:extLst>
              </c15:ser>
            </c15:filteredLineSeries>
            <c15:filteredLineSeries>
              <c15:ser>
                <c:idx val="2"/>
                <c:order val="2"/>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Errger'!$D$380:$D$431</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06-097A-4929-A479-CDBC52BBF0BA}"/>
                  </c:ext>
                </c:extLst>
              </c15:ser>
            </c15:filteredLineSeries>
            <c15:filteredLineSeries>
              <c15:ser>
                <c:idx val="3"/>
                <c:order val="3"/>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Errger'!$D$432:$D$483</c15:sqref>
                        </c15:formulaRef>
                      </c:ext>
                    </c:extLst>
                    <c:numCache>
                      <c:formatCode>General</c:formatCode>
                      <c:ptCount val="23"/>
                    </c:numCache>
                  </c:numRef>
                </c:val>
                <c:smooth val="0"/>
                <c:extLst xmlns:c15="http://schemas.microsoft.com/office/drawing/2012/chart">
                  <c:ext xmlns:c16="http://schemas.microsoft.com/office/drawing/2014/chart" uri="{C3380CC4-5D6E-409C-BE32-E72D297353CC}">
                    <c16:uniqueId val="{00000007-097A-4929-A479-CDBC52BBF0BA}"/>
                  </c:ext>
                </c:extLst>
              </c15:ser>
            </c15:filteredLineSeries>
            <c15:filteredLineSeries>
              <c15:ser>
                <c:idx val="4"/>
                <c:order val="4"/>
                <c:spPr>
                  <a:ln w="28575" cap="rnd">
                    <a:solidFill>
                      <a:schemeClr val="accent5"/>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Errger'!$F$118:$F$434</c15:sqref>
                        </c15:formulaRef>
                      </c:ext>
                    </c:extLst>
                    <c:numCache>
                      <c:formatCode>General</c:formatCode>
                      <c:ptCount val="27"/>
                      <c:pt idx="0">
                        <c:v>22</c:v>
                      </c:pt>
                      <c:pt idx="1">
                        <c:v>19</c:v>
                      </c:pt>
                      <c:pt idx="2">
                        <c:v>19</c:v>
                      </c:pt>
                      <c:pt idx="3">
                        <c:v>29</c:v>
                      </c:pt>
                      <c:pt idx="4">
                        <c:v>15</c:v>
                      </c:pt>
                      <c:pt idx="5">
                        <c:v>17</c:v>
                      </c:pt>
                      <c:pt idx="6">
                        <c:v>21</c:v>
                      </c:pt>
                      <c:pt idx="7">
                        <c:v>20</c:v>
                      </c:pt>
                      <c:pt idx="8">
                        <c:v>20</c:v>
                      </c:pt>
                      <c:pt idx="9">
                        <c:v>19</c:v>
                      </c:pt>
                      <c:pt idx="10">
                        <c:v>25</c:v>
                      </c:pt>
                      <c:pt idx="11">
                        <c:v>26</c:v>
                      </c:pt>
                      <c:pt idx="12">
                        <c:v>31</c:v>
                      </c:pt>
                      <c:pt idx="13">
                        <c:v>33</c:v>
                      </c:pt>
                      <c:pt idx="14">
                        <c:v>18</c:v>
                      </c:pt>
                      <c:pt idx="15">
                        <c:v>29</c:v>
                      </c:pt>
                      <c:pt idx="16" formatCode="#,##0;\-#,##0">
                        <c:v>22</c:v>
                      </c:pt>
                      <c:pt idx="17" formatCode="#,##0;\-#,##0">
                        <c:v>37</c:v>
                      </c:pt>
                      <c:pt idx="18" formatCode="#,##0;\-#,##0">
                        <c:v>40</c:v>
                      </c:pt>
                      <c:pt idx="19" formatCode="#,##0;\-#,##0">
                        <c:v>38</c:v>
                      </c:pt>
                      <c:pt idx="20" formatCode="#,##0;\-#,##0">
                        <c:v>44</c:v>
                      </c:pt>
                      <c:pt idx="21" formatCode="#,##0;\-#,##0">
                        <c:v>47</c:v>
                      </c:pt>
                      <c:pt idx="22" formatCode="#,##0;\-#,##0">
                        <c:v>54</c:v>
                      </c:pt>
                      <c:pt idx="23" formatCode="#,##0;\-#,##0">
                        <c:v>66</c:v>
                      </c:pt>
                      <c:pt idx="24" formatCode="#,##0;\-#,##0">
                        <c:v>64</c:v>
                      </c:pt>
                      <c:pt idx="25" formatCode="#,##0;\-#,##0">
                        <c:v>56</c:v>
                      </c:pt>
                      <c:pt idx="26" formatCode="#,##0;\-#,##0">
                        <c:v>28</c:v>
                      </c:pt>
                    </c:numCache>
                  </c:numRef>
                </c:val>
                <c:smooth val="0"/>
                <c:extLst xmlns:c15="http://schemas.microsoft.com/office/drawing/2012/chart">
                  <c:ext xmlns:c16="http://schemas.microsoft.com/office/drawing/2014/chart" uri="{C3380CC4-5D6E-409C-BE32-E72D297353CC}">
                    <c16:uniqueId val="{00000008-097A-4929-A479-CDBC52BBF0BA}"/>
                  </c:ext>
                </c:extLst>
              </c15:ser>
            </c15:filteredLineSeries>
            <c15:filteredLineSeries>
              <c15:ser>
                <c:idx val="5"/>
                <c:order val="5"/>
                <c:spPr>
                  <a:ln w="28575" cap="rnd">
                    <a:solidFill>
                      <a:schemeClr val="accent6"/>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Errger'!$H$118:$H$434</c15:sqref>
                        </c15:formulaRef>
                      </c:ext>
                    </c:extLst>
                    <c:numCache>
                      <c:formatCode>#,##0;\-#,##0</c:formatCode>
                      <c:ptCount val="27"/>
                      <c:pt idx="0">
                        <c:v>7</c:v>
                      </c:pt>
                      <c:pt idx="1">
                        <c:v>8</c:v>
                      </c:pt>
                      <c:pt idx="2">
                        <c:v>7</c:v>
                      </c:pt>
                      <c:pt idx="3">
                        <c:v>4</c:v>
                      </c:pt>
                      <c:pt idx="4">
                        <c:v>3</c:v>
                      </c:pt>
                      <c:pt idx="5">
                        <c:v>8</c:v>
                      </c:pt>
                      <c:pt idx="6">
                        <c:v>5</c:v>
                      </c:pt>
                      <c:pt idx="7">
                        <c:v>4</c:v>
                      </c:pt>
                      <c:pt idx="8">
                        <c:v>3</c:v>
                      </c:pt>
                      <c:pt idx="9">
                        <c:v>5</c:v>
                      </c:pt>
                      <c:pt idx="10">
                        <c:v>7</c:v>
                      </c:pt>
                      <c:pt idx="11">
                        <c:v>10</c:v>
                      </c:pt>
                      <c:pt idx="12">
                        <c:v>6</c:v>
                      </c:pt>
                      <c:pt idx="13">
                        <c:v>9</c:v>
                      </c:pt>
                      <c:pt idx="14">
                        <c:v>10</c:v>
                      </c:pt>
                      <c:pt idx="15">
                        <c:v>15</c:v>
                      </c:pt>
                      <c:pt idx="16">
                        <c:v>3</c:v>
                      </c:pt>
                      <c:pt idx="17">
                        <c:v>16</c:v>
                      </c:pt>
                      <c:pt idx="18">
                        <c:v>17</c:v>
                      </c:pt>
                      <c:pt idx="19">
                        <c:v>19</c:v>
                      </c:pt>
                      <c:pt idx="20">
                        <c:v>17</c:v>
                      </c:pt>
                      <c:pt idx="21">
                        <c:v>7</c:v>
                      </c:pt>
                      <c:pt idx="22">
                        <c:v>12</c:v>
                      </c:pt>
                      <c:pt idx="23">
                        <c:v>29</c:v>
                      </c:pt>
                      <c:pt idx="24">
                        <c:v>31</c:v>
                      </c:pt>
                      <c:pt idx="25">
                        <c:v>12</c:v>
                      </c:pt>
                      <c:pt idx="26">
                        <c:v>9</c:v>
                      </c:pt>
                    </c:numCache>
                  </c:numRef>
                </c:val>
                <c:smooth val="0"/>
                <c:extLst xmlns:c15="http://schemas.microsoft.com/office/drawing/2012/chart">
                  <c:ext xmlns:c16="http://schemas.microsoft.com/office/drawing/2014/chart" uri="{C3380CC4-5D6E-409C-BE32-E72D297353CC}">
                    <c16:uniqueId val="{00000009-097A-4929-A479-CDBC52BBF0BA}"/>
                  </c:ext>
                </c:extLst>
              </c15:ser>
            </c15:filteredLineSeries>
            <c15:filteredLineSeries>
              <c15:ser>
                <c:idx val="6"/>
                <c:order val="6"/>
                <c:spPr>
                  <a:ln w="28575" cap="rnd">
                    <a:solidFill>
                      <a:schemeClr val="accent1">
                        <a:lumMod val="60000"/>
                      </a:schemeClr>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Errger'!$J$118:$J$434</c15:sqref>
                        </c15:formulaRef>
                      </c:ext>
                    </c:extLst>
                    <c:numCache>
                      <c:formatCode>General</c:formatCode>
                      <c:ptCount val="27"/>
                      <c:pt idx="0">
                        <c:v>1</c:v>
                      </c:pt>
                      <c:pt idx="1">
                        <c:v>3</c:v>
                      </c:pt>
                      <c:pt idx="2">
                        <c:v>0</c:v>
                      </c:pt>
                      <c:pt idx="3">
                        <c:v>1</c:v>
                      </c:pt>
                      <c:pt idx="4">
                        <c:v>0</c:v>
                      </c:pt>
                      <c:pt idx="5">
                        <c:v>1</c:v>
                      </c:pt>
                      <c:pt idx="6">
                        <c:v>0</c:v>
                      </c:pt>
                      <c:pt idx="7">
                        <c:v>0</c:v>
                      </c:pt>
                      <c:pt idx="8">
                        <c:v>0</c:v>
                      </c:pt>
                      <c:pt idx="9">
                        <c:v>1</c:v>
                      </c:pt>
                      <c:pt idx="10">
                        <c:v>0</c:v>
                      </c:pt>
                      <c:pt idx="11">
                        <c:v>0</c:v>
                      </c:pt>
                      <c:pt idx="12">
                        <c:v>3</c:v>
                      </c:pt>
                      <c:pt idx="13">
                        <c:v>1</c:v>
                      </c:pt>
                      <c:pt idx="14">
                        <c:v>0</c:v>
                      </c:pt>
                      <c:pt idx="15">
                        <c:v>0</c:v>
                      </c:pt>
                      <c:pt idx="16" formatCode="#,##0;\-#,##0">
                        <c:v>1</c:v>
                      </c:pt>
                      <c:pt idx="17" formatCode="#,##0;\-#,##0">
                        <c:v>0</c:v>
                      </c:pt>
                      <c:pt idx="18" formatCode="#,##0;\-#,##0">
                        <c:v>0</c:v>
                      </c:pt>
                      <c:pt idx="19" formatCode="#,##0;\-#,##0">
                        <c:v>0</c:v>
                      </c:pt>
                      <c:pt idx="20" formatCode="#,##0;\-#,##0">
                        <c:v>3</c:v>
                      </c:pt>
                      <c:pt idx="21" formatCode="#,##0;\-#,##0">
                        <c:v>2</c:v>
                      </c:pt>
                      <c:pt idx="22" formatCode="#,##0;\-#,##0">
                        <c:v>4</c:v>
                      </c:pt>
                      <c:pt idx="23" formatCode="#,##0;\-#,##0">
                        <c:v>0</c:v>
                      </c:pt>
                      <c:pt idx="24" formatCode="#,##0;\-#,##0">
                        <c:v>7</c:v>
                      </c:pt>
                      <c:pt idx="25" formatCode="#,##0;\-#,##0">
                        <c:v>2</c:v>
                      </c:pt>
                      <c:pt idx="26" formatCode="#,##0;\-#,##0">
                        <c:v>1</c:v>
                      </c:pt>
                    </c:numCache>
                  </c:numRef>
                </c:val>
                <c:smooth val="0"/>
                <c:extLst xmlns:c15="http://schemas.microsoft.com/office/drawing/2012/chart">
                  <c:ext xmlns:c16="http://schemas.microsoft.com/office/drawing/2014/chart" uri="{C3380CC4-5D6E-409C-BE32-E72D297353CC}">
                    <c16:uniqueId val="{0000000A-097A-4929-A479-CDBC52BBF0BA}"/>
                  </c:ext>
                </c:extLst>
              </c15:ser>
            </c15:filteredLineSeries>
            <c15:filteredLineSeries>
              <c15:ser>
                <c:idx val="7"/>
                <c:order val="7"/>
                <c:spPr>
                  <a:ln w="28575" cap="rnd">
                    <a:solidFill>
                      <a:schemeClr val="accent2">
                        <a:lumMod val="60000"/>
                      </a:schemeClr>
                    </a:solidFill>
                    <a:round/>
                  </a:ln>
                  <a:effectLst/>
                </c:spPr>
                <c:marker>
                  <c:symbol val="none"/>
                </c:marker>
                <c:cat>
                  <c:multiLvlStrRef>
                    <c:extLst xmlns:c15="http://schemas.microsoft.com/office/drawing/2012/chart">
                      <c:ext xmlns:c15="http://schemas.microsoft.com/office/drawing/2012/chart" uri="{02D57815-91ED-43cb-92C2-25804820EDAC}">
                        <c15:formulaRef>
                          <c15:sqref>'bakt. Errger'!$D$380:$E$483</c15:sqref>
                        </c15:formulaRef>
                      </c:ext>
                    </c:extLst>
                    <c:multiLvlStrCache>
                      <c:ptCount val="27"/>
                      <c:lvl>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1</c:v>
                        </c:pt>
                        <c:pt idx="24">
                          <c:v>2</c:v>
                        </c:pt>
                        <c:pt idx="25">
                          <c:v>3</c:v>
                        </c:pt>
                        <c:pt idx="26">
                          <c:v>4</c:v>
                        </c:pt>
                      </c:lvl>
                      <c:lvl>
                        <c:pt idx="23">
                          <c:v>2023</c:v>
                        </c:pt>
                      </c:lvl>
                    </c:multiLvlStrCache>
                  </c:multiLvlStrRef>
                </c:cat>
                <c:val>
                  <c:numRef>
                    <c:extLst xmlns:c15="http://schemas.microsoft.com/office/drawing/2012/chart">
                      <c:ext xmlns:c15="http://schemas.microsoft.com/office/drawing/2012/chart" uri="{02D57815-91ED-43cb-92C2-25804820EDAC}">
                        <c15:formulaRef>
                          <c15:sqref>'bakt. Errger'!$L$118:$L$434</c15:sqref>
                        </c15:formulaRef>
                      </c:ext>
                    </c:extLst>
                    <c:numCache>
                      <c:formatCode>#,##0;\-#,##0</c:formatCode>
                      <c:ptCount val="27"/>
                      <c:pt idx="0">
                        <c:v>23</c:v>
                      </c:pt>
                      <c:pt idx="1">
                        <c:v>17</c:v>
                      </c:pt>
                      <c:pt idx="2">
                        <c:v>20</c:v>
                      </c:pt>
                      <c:pt idx="3">
                        <c:v>16</c:v>
                      </c:pt>
                      <c:pt idx="4">
                        <c:v>18</c:v>
                      </c:pt>
                      <c:pt idx="5">
                        <c:v>16</c:v>
                      </c:pt>
                      <c:pt idx="6">
                        <c:v>15</c:v>
                      </c:pt>
                      <c:pt idx="7">
                        <c:v>20</c:v>
                      </c:pt>
                      <c:pt idx="8">
                        <c:v>16</c:v>
                      </c:pt>
                      <c:pt idx="9">
                        <c:v>33</c:v>
                      </c:pt>
                      <c:pt idx="10">
                        <c:v>38</c:v>
                      </c:pt>
                      <c:pt idx="11">
                        <c:v>48</c:v>
                      </c:pt>
                      <c:pt idx="12">
                        <c:v>47</c:v>
                      </c:pt>
                      <c:pt idx="13">
                        <c:v>40</c:v>
                      </c:pt>
                      <c:pt idx="14">
                        <c:v>31</c:v>
                      </c:pt>
                      <c:pt idx="15">
                        <c:v>46</c:v>
                      </c:pt>
                      <c:pt idx="16">
                        <c:v>39</c:v>
                      </c:pt>
                      <c:pt idx="17">
                        <c:v>24</c:v>
                      </c:pt>
                      <c:pt idx="18">
                        <c:v>62</c:v>
                      </c:pt>
                      <c:pt idx="19">
                        <c:v>78</c:v>
                      </c:pt>
                      <c:pt idx="20">
                        <c:v>75</c:v>
                      </c:pt>
                      <c:pt idx="21">
                        <c:v>105</c:v>
                      </c:pt>
                      <c:pt idx="22">
                        <c:v>113</c:v>
                      </c:pt>
                      <c:pt idx="23">
                        <c:v>155</c:v>
                      </c:pt>
                      <c:pt idx="24">
                        <c:v>112</c:v>
                      </c:pt>
                      <c:pt idx="25">
                        <c:v>47</c:v>
                      </c:pt>
                      <c:pt idx="26">
                        <c:v>23</c:v>
                      </c:pt>
                    </c:numCache>
                  </c:numRef>
                </c:val>
                <c:smooth val="0"/>
                <c:extLst xmlns:c15="http://schemas.microsoft.com/office/drawing/2012/chart">
                  <c:ext xmlns:c16="http://schemas.microsoft.com/office/drawing/2014/chart" uri="{C3380CC4-5D6E-409C-BE32-E72D297353CC}">
                    <c16:uniqueId val="{0000000B-097A-4929-A479-CDBC52BBF0BA}"/>
                  </c:ext>
                </c:extLst>
              </c15:ser>
            </c15:filteredLineSeries>
          </c:ext>
        </c:extLst>
      </c:lineChart>
      <c:catAx>
        <c:axId val="80091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00918552"/>
        <c:crosses val="autoZero"/>
        <c:auto val="1"/>
        <c:lblAlgn val="ctr"/>
        <c:lblOffset val="100"/>
        <c:noMultiLvlLbl val="0"/>
      </c:catAx>
      <c:valAx>
        <c:axId val="800918552"/>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 Isolate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0091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Staphylococcus aureus, invasiv (n= 129.611)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6"/>
            </a:solidFill>
            <a:ln>
              <a:noFill/>
            </a:ln>
            <a:effectLst/>
          </c:spPr>
          <c:invertIfNegative val="0"/>
          <c:cat>
            <c:multiLvlStrRef>
              <c:f>'bakt. Errger'!$A$105:$X$106</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2017</c:v>
                  </c:pt>
                  <c:pt idx="4">
                    <c:v>2018</c:v>
                  </c:pt>
                  <c:pt idx="8">
                    <c:v>2019</c:v>
                  </c:pt>
                  <c:pt idx="12">
                    <c:v>2020</c:v>
                  </c:pt>
                  <c:pt idx="16">
                    <c:v>2021</c:v>
                  </c:pt>
                  <c:pt idx="20">
                    <c:v>2022</c:v>
                  </c:pt>
                </c:lvl>
              </c:multiLvlStrCache>
            </c:multiLvlStrRef>
          </c:cat>
          <c:val>
            <c:numRef>
              <c:f>'bakt. Errger'!$A$107:$X$107</c:f>
              <c:numCache>
                <c:formatCode>#,##0;\-#,##0</c:formatCode>
                <c:ptCount val="24"/>
                <c:pt idx="0">
                  <c:v>5035</c:v>
                </c:pt>
                <c:pt idx="1">
                  <c:v>5195</c:v>
                </c:pt>
                <c:pt idx="2">
                  <c:v>5576</c:v>
                </c:pt>
                <c:pt idx="3">
                  <c:v>5401</c:v>
                </c:pt>
                <c:pt idx="4">
                  <c:v>5267</c:v>
                </c:pt>
                <c:pt idx="5">
                  <c:v>5256</c:v>
                </c:pt>
                <c:pt idx="6">
                  <c:v>5544</c:v>
                </c:pt>
                <c:pt idx="7">
                  <c:v>5211</c:v>
                </c:pt>
                <c:pt idx="8">
                  <c:v>5226</c:v>
                </c:pt>
                <c:pt idx="9">
                  <c:v>5427</c:v>
                </c:pt>
                <c:pt idx="10">
                  <c:v>5965</c:v>
                </c:pt>
                <c:pt idx="11">
                  <c:v>5456</c:v>
                </c:pt>
                <c:pt idx="12">
                  <c:v>5206</c:v>
                </c:pt>
                <c:pt idx="13">
                  <c:v>5084</c:v>
                </c:pt>
                <c:pt idx="14">
                  <c:v>5742</c:v>
                </c:pt>
                <c:pt idx="15">
                  <c:v>5300</c:v>
                </c:pt>
                <c:pt idx="16">
                  <c:v>5449</c:v>
                </c:pt>
                <c:pt idx="17">
                  <c:v>5416</c:v>
                </c:pt>
                <c:pt idx="18">
                  <c:v>5660</c:v>
                </c:pt>
                <c:pt idx="19">
                  <c:v>5320</c:v>
                </c:pt>
                <c:pt idx="20">
                  <c:v>5327</c:v>
                </c:pt>
                <c:pt idx="21">
                  <c:v>5426</c:v>
                </c:pt>
                <c:pt idx="22">
                  <c:v>5804</c:v>
                </c:pt>
                <c:pt idx="23">
                  <c:v>5318</c:v>
                </c:pt>
              </c:numCache>
            </c:numRef>
          </c:val>
          <c:extLst>
            <c:ext xmlns:c16="http://schemas.microsoft.com/office/drawing/2014/chart" uri="{C3380CC4-5D6E-409C-BE32-E72D297353CC}">
              <c16:uniqueId val="{00000000-A31C-40B5-8347-2D8CB7B03DF4}"/>
            </c:ext>
          </c:extLst>
        </c:ser>
        <c:dLbls>
          <c:showLegendKey val="0"/>
          <c:showVal val="0"/>
          <c:showCatName val="0"/>
          <c:showSerName val="0"/>
          <c:showPercent val="0"/>
          <c:showBubbleSize val="0"/>
        </c:dLbls>
        <c:gapWidth val="20"/>
        <c:overlap val="-27"/>
        <c:axId val="832668072"/>
        <c:axId val="832682176"/>
      </c:barChart>
      <c:catAx>
        <c:axId val="83266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682176"/>
        <c:crosses val="autoZero"/>
        <c:auto val="1"/>
        <c:lblAlgn val="ctr"/>
        <c:lblOffset val="100"/>
        <c:noMultiLvlLbl val="0"/>
      </c:catAx>
      <c:valAx>
        <c:axId val="83268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 Isolate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3266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E70EE-FBD0-4510-85D8-DCA4E577059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17D4493-FBCE-4C3F-B3DE-F3C976BA1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29AECEF-3B2F-4BBE-A64B-399F587092F5}"/>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1C7843D3-A394-4CC6-809A-7EAFE6C89C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6A2BD61-AA5A-4623-8E73-723ADA180AAE}"/>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242304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66F12-0763-4BD1-B9B2-2CD1C23DD3C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FA00732-1153-4EAF-BF12-EFA8DE47431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5E937C-17DF-4BFC-AEEC-A9AFAF18E4CE}"/>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2AC876BD-D723-438B-831F-97E7D9018C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2C06C7-A0B6-4176-9E8D-2EB8AB744B75}"/>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371101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460B330-DBE1-4AB7-8A4E-4D3EF4EB1AA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5E74069-C139-4DB4-9085-1A6D2F2482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1F91B0-48DD-403D-827C-770311AED878}"/>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2A11A7D9-1334-465B-9DDF-3EE2489152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17CE7D-C7B3-4585-8534-FB17913C5C6D}"/>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355577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8"/>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sz="1800">
              <a:solidFill>
                <a:prstClr val="white"/>
              </a:solidFill>
            </a:endParaRPr>
          </a:p>
        </p:txBody>
      </p:sp>
      <p:sp>
        <p:nvSpPr>
          <p:cNvPr id="9" name="Textfeld 8"/>
          <p:cNvSpPr txBox="1"/>
          <p:nvPr userDrawn="1"/>
        </p:nvSpPr>
        <p:spPr>
          <a:xfrm>
            <a:off x="4832470" y="2264791"/>
            <a:ext cx="6832149" cy="2678578"/>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defTabSz="457200">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5246520" y="2267305"/>
            <a:ext cx="6006459"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524652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19"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sz="1800">
              <a:solidFill>
                <a:prstClr val="white"/>
              </a:solidFill>
            </a:endParaRPr>
          </a:p>
        </p:txBody>
      </p:sp>
      <p:sp>
        <p:nvSpPr>
          <p:cNvPr id="15" name="Bildplatzhalter 14"/>
          <p:cNvSpPr>
            <a:spLocks noGrp="1"/>
          </p:cNvSpPr>
          <p:nvPr>
            <p:ph type="pic" sz="quarter" idx="13"/>
          </p:nvPr>
        </p:nvSpPr>
        <p:spPr>
          <a:xfrm>
            <a:off x="1" y="1384300"/>
            <a:ext cx="4425951" cy="4356100"/>
          </a:xfrm>
        </p:spPr>
        <p:txBody>
          <a:bodyPr/>
          <a:lstStyle/>
          <a:p>
            <a:endParaRPr lang="de-DE"/>
          </a:p>
        </p:txBody>
      </p:sp>
      <p:sp>
        <p:nvSpPr>
          <p:cNvPr id="16" name="Rechteck 15"/>
          <p:cNvSpPr/>
          <p:nvPr userDrawn="1"/>
        </p:nvSpPr>
        <p:spPr>
          <a:xfrm>
            <a:off x="119530" y="6432176"/>
            <a:ext cx="11545089"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a:solidFill>
                <a:prstClr val="white"/>
              </a:solidFill>
            </a:endParaRPr>
          </a:p>
        </p:txBody>
      </p:sp>
      <p:sp>
        <p:nvSpPr>
          <p:cNvPr id="17" name="Textplatzhalter 16"/>
          <p:cNvSpPr>
            <a:spLocks noGrp="1"/>
          </p:cNvSpPr>
          <p:nvPr>
            <p:ph type="body" sz="quarter" idx="14"/>
          </p:nvPr>
        </p:nvSpPr>
        <p:spPr>
          <a:xfrm>
            <a:off x="5247218" y="3816245"/>
            <a:ext cx="6004983"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382628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4" name="Bild 13" descr="PPT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0" y="1384875"/>
            <a:ext cx="11661979" cy="4358640"/>
          </a:xfrm>
          <a:prstGeom prst="rect">
            <a:avLst/>
          </a:prstGeom>
        </p:spPr>
      </p:pic>
      <p:sp>
        <p:nvSpPr>
          <p:cNvPr id="21" name="Textfeld 20"/>
          <p:cNvSpPr txBox="1"/>
          <p:nvPr userDrawn="1"/>
        </p:nvSpPr>
        <p:spPr>
          <a:xfrm>
            <a:off x="4832470" y="2264791"/>
            <a:ext cx="6832149" cy="2678578"/>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defTabSz="457200">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524652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19"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sz="1800">
              <a:solidFill>
                <a:prstClr val="white"/>
              </a:solidFill>
            </a:endParaRPr>
          </a:p>
        </p:txBody>
      </p:sp>
      <p:sp>
        <p:nvSpPr>
          <p:cNvPr id="2" name="Rechteck 1"/>
          <p:cNvSpPr/>
          <p:nvPr userDrawn="1"/>
        </p:nvSpPr>
        <p:spPr>
          <a:xfrm>
            <a:off x="119530" y="6432176"/>
            <a:ext cx="11545089"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sz="1800">
              <a:solidFill>
                <a:prstClr val="white"/>
              </a:solidFill>
            </a:endParaRPr>
          </a:p>
        </p:txBody>
      </p:sp>
      <p:sp>
        <p:nvSpPr>
          <p:cNvPr id="10" name="Titel 1"/>
          <p:cNvSpPr>
            <a:spLocks noGrp="1"/>
          </p:cNvSpPr>
          <p:nvPr>
            <p:ph type="ctrTitle"/>
          </p:nvPr>
        </p:nvSpPr>
        <p:spPr>
          <a:xfrm>
            <a:off x="5246520" y="2267305"/>
            <a:ext cx="6006459"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5247218" y="3816245"/>
            <a:ext cx="6004983"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22535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8" name="Inhaltsplatzhalter 9"/>
          <p:cNvSpPr>
            <a:spLocks noGrp="1"/>
          </p:cNvSpPr>
          <p:nvPr>
            <p:ph sz="quarter" idx="13"/>
          </p:nvPr>
        </p:nvSpPr>
        <p:spPr>
          <a:xfrm>
            <a:off x="609600" y="1710633"/>
            <a:ext cx="10644861" cy="45078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609600" y="836265"/>
            <a:ext cx="10644861" cy="87436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16895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7" name="Titelplatzhalter 1"/>
          <p:cNvSpPr>
            <a:spLocks noGrp="1"/>
          </p:cNvSpPr>
          <p:nvPr>
            <p:ph type="title"/>
          </p:nvPr>
        </p:nvSpPr>
        <p:spPr>
          <a:xfrm>
            <a:off x="609600" y="836265"/>
            <a:ext cx="10644861" cy="87436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0756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2998914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02.11.15</a:t>
            </a:r>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212925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216788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224887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894AD-A8B4-44B7-8C5D-54923104D4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3D7917-A6AE-49D4-A1F6-1EF7F803A3B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E8FAE4-F356-4549-8E9E-2DE153231F81}"/>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80FF0D11-5182-4B7D-9BAE-B09DC74BD0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501A82-4133-4AE0-BF7B-E285E3DD1C27}"/>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39569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BAFEF-68EF-41F6-BF5D-F104EBB0F57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249C3B1-B049-4DF3-95A7-BF8FB55C2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11F04D-9345-4927-9732-4E8387AB63CE}"/>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55F6D4E6-DDF1-4589-A711-59682D21323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332193-D052-42F7-AD6D-49191A0FFE59}"/>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158249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77FAA-F27B-491A-AA53-F855115BF0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68A5C1-5A72-4ED2-98B8-241B40A89A0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4D4257F-C08D-4AEA-8827-5B1C97A9F9C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D2879B6-A5EA-45FB-9F03-CF2C50A79656}"/>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6" name="Fußzeilenplatzhalter 5">
            <a:extLst>
              <a:ext uri="{FF2B5EF4-FFF2-40B4-BE49-F238E27FC236}">
                <a16:creationId xmlns:a16="http://schemas.microsoft.com/office/drawing/2014/main" id="{654B7ED9-4061-4064-A40A-BD679B2C96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8AFF8B-C76D-4A0C-A8F8-4A3AFA979D7A}"/>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17860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9B8C3-B5CD-401E-BD28-E9286D4C0BB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E7AB6DF-ADCF-458C-A20D-03950D995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B44B215-0B5E-4564-AA25-EB4C8BB4B53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60ED5A3-3313-450B-A17C-179CC205C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8917EE2-7D21-44C0-9F2C-B8556775C8D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28560CA-B73C-46EE-9E80-428E5E0DC561}"/>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8" name="Fußzeilenplatzhalter 7">
            <a:extLst>
              <a:ext uri="{FF2B5EF4-FFF2-40B4-BE49-F238E27FC236}">
                <a16:creationId xmlns:a16="http://schemas.microsoft.com/office/drawing/2014/main" id="{3091F3F8-3DFA-48BF-926B-78BFFDFDE21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905129-03D8-4C3F-A55E-4A132DFD2794}"/>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2534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2B1BC9-60D6-4CC8-8B55-2E37699AA26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9C03F8-C026-4A01-A54A-BCEA7EEA769A}"/>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4" name="Fußzeilenplatzhalter 3">
            <a:extLst>
              <a:ext uri="{FF2B5EF4-FFF2-40B4-BE49-F238E27FC236}">
                <a16:creationId xmlns:a16="http://schemas.microsoft.com/office/drawing/2014/main" id="{E9D321EB-F117-443C-91D2-3BB93BA1B0D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110C6DB-7C8A-4190-B1A7-6E8B6367BD6C}"/>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29659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4C7AD6-4041-4B5B-8D23-91337A556AC3}"/>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3" name="Fußzeilenplatzhalter 2">
            <a:extLst>
              <a:ext uri="{FF2B5EF4-FFF2-40B4-BE49-F238E27FC236}">
                <a16:creationId xmlns:a16="http://schemas.microsoft.com/office/drawing/2014/main" id="{A35BFE12-44B1-42A2-A0BB-DF47ECF47AD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C921C6F-FFB8-4555-8478-7BA33F648012}"/>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364215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37B55-09DD-48B3-A6E3-94D8AB75936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E821D0E-2F8A-4209-9864-1C5F708AF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DD45E8B-85F9-43F6-8A81-786E08264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D0B8479-DD40-46E5-8D49-10E07278E466}"/>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6" name="Fußzeilenplatzhalter 5">
            <a:extLst>
              <a:ext uri="{FF2B5EF4-FFF2-40B4-BE49-F238E27FC236}">
                <a16:creationId xmlns:a16="http://schemas.microsoft.com/office/drawing/2014/main" id="{0E986FE4-4156-405B-B30C-6CFF496A89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85DA23E-8BFA-4001-94D5-56B4C0CA5D4B}"/>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409699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07700-FCD4-464C-95C0-9CF4A185FC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A58E297-D790-41F1-8C64-66CB3A94F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C591858-597C-45BD-B68F-E66D8FC9E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2A0E1B-A8F3-497C-AAF8-DF79CE0D871F}"/>
              </a:ext>
            </a:extLst>
          </p:cNvPr>
          <p:cNvSpPr>
            <a:spLocks noGrp="1"/>
          </p:cNvSpPr>
          <p:nvPr>
            <p:ph type="dt" sz="half" idx="10"/>
          </p:nvPr>
        </p:nvSpPr>
        <p:spPr/>
        <p:txBody>
          <a:bodyPr/>
          <a:lstStyle/>
          <a:p>
            <a:fld id="{25C2FBDE-6306-4DA4-BBC9-96AA794C2EB3}" type="datetimeFigureOut">
              <a:rPr lang="de-DE" smtClean="0"/>
              <a:t>01.02.2023</a:t>
            </a:fld>
            <a:endParaRPr lang="de-DE"/>
          </a:p>
        </p:txBody>
      </p:sp>
      <p:sp>
        <p:nvSpPr>
          <p:cNvPr id="6" name="Fußzeilenplatzhalter 5">
            <a:extLst>
              <a:ext uri="{FF2B5EF4-FFF2-40B4-BE49-F238E27FC236}">
                <a16:creationId xmlns:a16="http://schemas.microsoft.com/office/drawing/2014/main" id="{3C329069-729D-4025-9192-0EF69155C79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218F825-A5EB-4D71-9125-282FAB0DC46E}"/>
              </a:ext>
            </a:extLst>
          </p:cNvPr>
          <p:cNvSpPr>
            <a:spLocks noGrp="1"/>
          </p:cNvSpPr>
          <p:nvPr>
            <p:ph type="sldNum" sz="quarter" idx="12"/>
          </p:nvPr>
        </p:nvSpPr>
        <p:spPr/>
        <p:txBody>
          <a:bodyPr/>
          <a:lstStyle/>
          <a:p>
            <a:fld id="{0D70C13B-0568-4F36-9EBE-75838897DC33}" type="slidenum">
              <a:rPr lang="de-DE" smtClean="0"/>
              <a:t>‹Nr.›</a:t>
            </a:fld>
            <a:endParaRPr lang="de-DE"/>
          </a:p>
        </p:txBody>
      </p:sp>
    </p:spTree>
    <p:extLst>
      <p:ext uri="{BB962C8B-B14F-4D97-AF65-F5344CB8AC3E}">
        <p14:creationId xmlns:p14="http://schemas.microsoft.com/office/powerpoint/2010/main" val="57427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tif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95C1F78-CC04-4D63-90A6-7331BCE30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61B91BE-513A-40B1-ADD6-FDCFC176A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537AE7-9415-4BE1-B786-FA7339D6D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2FBDE-6306-4DA4-BBC9-96AA794C2EB3}" type="datetimeFigureOut">
              <a:rPr lang="de-DE" smtClean="0"/>
              <a:t>01.02.2023</a:t>
            </a:fld>
            <a:endParaRPr lang="de-DE"/>
          </a:p>
        </p:txBody>
      </p:sp>
      <p:sp>
        <p:nvSpPr>
          <p:cNvPr id="5" name="Fußzeilenplatzhalter 4">
            <a:extLst>
              <a:ext uri="{FF2B5EF4-FFF2-40B4-BE49-F238E27FC236}">
                <a16:creationId xmlns:a16="http://schemas.microsoft.com/office/drawing/2014/main" id="{6A2722C2-820F-4984-A83F-E6386F4DD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357636E-0573-4313-AC02-CCFA736C26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0C13B-0568-4F36-9EBE-75838897DC33}" type="slidenum">
              <a:rPr lang="de-DE" smtClean="0"/>
              <a:t>‹Nr.›</a:t>
            </a:fld>
            <a:endParaRPr lang="de-DE"/>
          </a:p>
        </p:txBody>
      </p:sp>
    </p:spTree>
    <p:extLst>
      <p:ext uri="{BB962C8B-B14F-4D97-AF65-F5344CB8AC3E}">
        <p14:creationId xmlns:p14="http://schemas.microsoft.com/office/powerpoint/2010/main" val="263672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36265"/>
            <a:ext cx="10644861" cy="87436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710633"/>
            <a:ext cx="10644861" cy="4507846"/>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1" y="6356351"/>
            <a:ext cx="2480561" cy="365125"/>
          </a:xfrm>
          <a:prstGeom prst="rect">
            <a:avLst/>
          </a:prstGeom>
        </p:spPr>
        <p:txBody>
          <a:bodyPr vert="horz" lIns="0" tIns="45720" rIns="0" bIns="45720" rtlCol="0" anchor="ctr"/>
          <a:lstStyle>
            <a:lvl1pPr algn="l">
              <a:defRPr sz="1200">
                <a:solidFill>
                  <a:srgbClr val="045AA6"/>
                </a:solidFill>
              </a:defRPr>
            </a:lvl1pPr>
          </a:lstStyle>
          <a:p>
            <a:pPr defTabSz="457200"/>
            <a:r>
              <a:rPr lang="de-DE"/>
              <a:t>02.11.15</a:t>
            </a:r>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200">
                <a:solidFill>
                  <a:srgbClr val="045AA6"/>
                </a:solidFill>
              </a:defRPr>
            </a:lvl1pPr>
          </a:lstStyle>
          <a:p>
            <a:pPr defTabSz="457200"/>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200">
                <a:solidFill>
                  <a:srgbClr val="045AA6"/>
                </a:solidFill>
              </a:defRPr>
            </a:lvl1pPr>
          </a:lstStyle>
          <a:p>
            <a:pPr defTabSz="457200"/>
            <a:fld id="{162A217B-ED1C-D84B-8478-63C77FA79618}" type="slidenum">
              <a:rPr lang="de-DE" smtClean="0"/>
              <a:pPr defTabSz="457200"/>
              <a:t>‹Nr.›</a:t>
            </a:fld>
            <a:endParaRPr lang="de-DE" dirty="0"/>
          </a:p>
        </p:txBody>
      </p:sp>
      <p:pic>
        <p:nvPicPr>
          <p:cNvPr id="7" name="Bild 6"/>
          <p:cNvPicPr/>
          <p:nvPr userDrawn="1"/>
        </p:nvPicPr>
        <p:blipFill>
          <a:blip r:embed="rId10" cstate="print">
            <a:alphaModFix/>
            <a:extLst>
              <a:ext uri="{28A0092B-C50C-407E-A947-70E740481C1C}">
                <a14:useLocalDpi xmlns:a14="http://schemas.microsoft.com/office/drawing/2010/main" val="0"/>
              </a:ext>
            </a:extLst>
          </a:blip>
          <a:stretch>
            <a:fillRect/>
          </a:stretch>
        </p:blipFill>
        <p:spPr>
          <a:xfrm>
            <a:off x="9015783" y="326666"/>
            <a:ext cx="2739733"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1" y="6458251"/>
            <a:ext cx="10662508" cy="424726"/>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68593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EC6CFB0-21A8-4241-AADB-3715BF67C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64" y="666279"/>
            <a:ext cx="9201808" cy="4447540"/>
          </a:xfrm>
          <a:prstGeom prst="rect">
            <a:avLst/>
          </a:prstGeom>
        </p:spPr>
      </p:pic>
      <p:pic>
        <p:nvPicPr>
          <p:cNvPr id="6" name="Grafik 5">
            <a:extLst>
              <a:ext uri="{FF2B5EF4-FFF2-40B4-BE49-F238E27FC236}">
                <a16:creationId xmlns:a16="http://schemas.microsoft.com/office/drawing/2014/main" id="{49774CB7-99B1-4A73-8AD7-71F57377C813}"/>
              </a:ext>
            </a:extLst>
          </p:cNvPr>
          <p:cNvPicPr>
            <a:picLocks noChangeAspect="1"/>
          </p:cNvPicPr>
          <p:nvPr/>
        </p:nvPicPr>
        <p:blipFill>
          <a:blip r:embed="rId3"/>
          <a:stretch>
            <a:fillRect/>
          </a:stretch>
        </p:blipFill>
        <p:spPr>
          <a:xfrm>
            <a:off x="593388" y="5012861"/>
            <a:ext cx="5633125" cy="1563037"/>
          </a:xfrm>
          <a:prstGeom prst="rect">
            <a:avLst/>
          </a:prstGeom>
        </p:spPr>
      </p:pic>
      <p:sp>
        <p:nvSpPr>
          <p:cNvPr id="7" name="Textfeld 6">
            <a:extLst>
              <a:ext uri="{FF2B5EF4-FFF2-40B4-BE49-F238E27FC236}">
                <a16:creationId xmlns:a16="http://schemas.microsoft.com/office/drawing/2014/main" id="{6786F006-3FD0-4395-95D1-18AE2AABACF8}"/>
              </a:ext>
            </a:extLst>
          </p:cNvPr>
          <p:cNvSpPr txBox="1"/>
          <p:nvPr/>
        </p:nvSpPr>
        <p:spPr>
          <a:xfrm>
            <a:off x="593388" y="282102"/>
            <a:ext cx="1833194" cy="369332"/>
          </a:xfrm>
          <a:prstGeom prst="rect">
            <a:avLst/>
          </a:prstGeom>
          <a:noFill/>
        </p:spPr>
        <p:txBody>
          <a:bodyPr wrap="none" rtlCol="0">
            <a:spAutoFit/>
          </a:bodyPr>
          <a:lstStyle/>
          <a:p>
            <a:r>
              <a:rPr lang="de-DE" dirty="0"/>
              <a:t>Testzahlerfassung</a:t>
            </a:r>
          </a:p>
        </p:txBody>
      </p:sp>
      <p:sp>
        <p:nvSpPr>
          <p:cNvPr id="8" name="Textfeld 7">
            <a:extLst>
              <a:ext uri="{FF2B5EF4-FFF2-40B4-BE49-F238E27FC236}">
                <a16:creationId xmlns:a16="http://schemas.microsoft.com/office/drawing/2014/main" id="{B01B8D22-245E-404D-BB97-932FEA5A9495}"/>
              </a:ext>
            </a:extLst>
          </p:cNvPr>
          <p:cNvSpPr txBox="1"/>
          <p:nvPr/>
        </p:nvSpPr>
        <p:spPr>
          <a:xfrm>
            <a:off x="6430945" y="5012861"/>
            <a:ext cx="5633125" cy="1754326"/>
          </a:xfrm>
          <a:prstGeom prst="rect">
            <a:avLst/>
          </a:prstGeom>
          <a:noFill/>
        </p:spPr>
        <p:txBody>
          <a:bodyPr wrap="square" rtlCol="0">
            <a:spAutoFit/>
          </a:bodyPr>
          <a:lstStyle/>
          <a:p>
            <a:r>
              <a:rPr lang="de-DE" dirty="0"/>
              <a:t>Hinweis: Mit dieser KW stellt ALM die eigene Abfrage der Testzahlen ein. Da die Möglichkeit der Meldung über DEMIS noch nicht eingerichtet ist, könnte die Übermittlung übergangsweise über VOXCO erfolgen. Muss noch mit Michaela Diercke geklärt werden (Versand E-Mail mit Registrierungslink an Labore über GS DEMIS). </a:t>
            </a:r>
          </a:p>
        </p:txBody>
      </p:sp>
    </p:spTree>
    <p:extLst>
      <p:ext uri="{BB962C8B-B14F-4D97-AF65-F5344CB8AC3E}">
        <p14:creationId xmlns:p14="http://schemas.microsoft.com/office/powerpoint/2010/main" val="131564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95FDE0F-1252-4C55-9AEE-A208DA8DBBD1}"/>
              </a:ext>
            </a:extLst>
          </p:cNvPr>
          <p:cNvSpPr>
            <a:spLocks noGrp="1"/>
          </p:cNvSpPr>
          <p:nvPr>
            <p:ph type="sldNum" sz="quarter" idx="12"/>
          </p:nvPr>
        </p:nvSpPr>
        <p:spPr/>
        <p:txBody>
          <a:bodyPr/>
          <a:lstStyle/>
          <a:p>
            <a:fld id="{162A217B-ED1C-D84B-8478-63C77FA79618}" type="slidenum">
              <a:rPr lang="de-DE">
                <a:latin typeface="Calibri"/>
              </a:rPr>
              <a:pPr/>
              <a:t>2</a:t>
            </a:fld>
            <a:endParaRPr lang="de-DE">
              <a:latin typeface="Calibri"/>
            </a:endParaRPr>
          </a:p>
        </p:txBody>
      </p:sp>
      <p:sp>
        <p:nvSpPr>
          <p:cNvPr id="3" name="Inhaltsplatzhalter 2">
            <a:extLst>
              <a:ext uri="{FF2B5EF4-FFF2-40B4-BE49-F238E27FC236}">
                <a16:creationId xmlns:a16="http://schemas.microsoft.com/office/drawing/2014/main" id="{FD5C385B-15EF-4CB1-B8D5-106CD40CAB5F}"/>
              </a:ext>
            </a:extLst>
          </p:cNvPr>
          <p:cNvSpPr>
            <a:spLocks noGrp="1"/>
          </p:cNvSpPr>
          <p:nvPr>
            <p:ph sz="quarter" idx="13"/>
          </p:nvPr>
        </p:nvSpPr>
        <p:spPr/>
        <p:txBody>
          <a:bodyPr/>
          <a:lstStyle/>
          <a:p>
            <a:endParaRPr lang="de-DE"/>
          </a:p>
        </p:txBody>
      </p:sp>
      <p:sp>
        <p:nvSpPr>
          <p:cNvPr id="6" name="Rechteck 5">
            <a:extLst>
              <a:ext uri="{FF2B5EF4-FFF2-40B4-BE49-F238E27FC236}">
                <a16:creationId xmlns:a16="http://schemas.microsoft.com/office/drawing/2014/main" id="{15F0D349-04ED-49B7-9A42-C41EED4B1F7E}"/>
              </a:ext>
            </a:extLst>
          </p:cNvPr>
          <p:cNvSpPr/>
          <p:nvPr/>
        </p:nvSpPr>
        <p:spPr>
          <a:xfrm>
            <a:off x="2481565" y="165655"/>
            <a:ext cx="3600399" cy="1077218"/>
          </a:xfrm>
          <a:prstGeom prst="rect">
            <a:avLst/>
          </a:prstGeom>
        </p:spPr>
        <p:txBody>
          <a:bodyPr wrap="square">
            <a:spAutoFit/>
          </a:bodyPr>
          <a:lstStyle/>
          <a:p>
            <a:pPr algn="ctr"/>
            <a:r>
              <a:rPr lang="de-DE" sz="3600" b="1" dirty="0">
                <a:solidFill>
                  <a:srgbClr val="4F81BD"/>
                </a:solidFill>
                <a:latin typeface="Calibri"/>
              </a:rPr>
              <a:t>SARS in ARS</a:t>
            </a:r>
          </a:p>
          <a:p>
            <a:r>
              <a:rPr lang="de-DE" sz="2800" dirty="0">
                <a:solidFill>
                  <a:prstClr val="black"/>
                </a:solidFill>
                <a:latin typeface="Calibri"/>
              </a:rPr>
              <a:t>Datenstand 31.1.2023</a:t>
            </a:r>
            <a:endParaRPr lang="de-DE" sz="2800" b="1" dirty="0">
              <a:solidFill>
                <a:srgbClr val="4F81BD"/>
              </a:solidFill>
              <a:latin typeface="Calibri"/>
            </a:endParaRPr>
          </a:p>
        </p:txBody>
      </p:sp>
      <p:pic>
        <p:nvPicPr>
          <p:cNvPr id="4" name="Grafik 3">
            <a:extLst>
              <a:ext uri="{FF2B5EF4-FFF2-40B4-BE49-F238E27FC236}">
                <a16:creationId xmlns:a16="http://schemas.microsoft.com/office/drawing/2014/main" id="{4E20CF7B-750B-4709-98CF-E0B2F1EFD819}"/>
              </a:ext>
            </a:extLst>
          </p:cNvPr>
          <p:cNvPicPr>
            <a:picLocks noChangeAspect="1"/>
          </p:cNvPicPr>
          <p:nvPr/>
        </p:nvPicPr>
        <p:blipFill>
          <a:blip r:embed="rId2"/>
          <a:stretch>
            <a:fillRect/>
          </a:stretch>
        </p:blipFill>
        <p:spPr>
          <a:xfrm>
            <a:off x="1901342" y="1472602"/>
            <a:ext cx="8389316" cy="5095129"/>
          </a:xfrm>
          <a:prstGeom prst="rect">
            <a:avLst/>
          </a:prstGeom>
        </p:spPr>
      </p:pic>
    </p:spTree>
    <p:extLst>
      <p:ext uri="{BB962C8B-B14F-4D97-AF65-F5344CB8AC3E}">
        <p14:creationId xmlns:p14="http://schemas.microsoft.com/office/powerpoint/2010/main" val="261300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4E3F90A-B677-4419-B571-9D278282E714}"/>
              </a:ext>
            </a:extLst>
          </p:cNvPr>
          <p:cNvPicPr>
            <a:picLocks noChangeAspect="1"/>
          </p:cNvPicPr>
          <p:nvPr/>
        </p:nvPicPr>
        <p:blipFill>
          <a:blip r:embed="rId2"/>
          <a:stretch>
            <a:fillRect/>
          </a:stretch>
        </p:blipFill>
        <p:spPr>
          <a:xfrm>
            <a:off x="5237806" y="3471492"/>
            <a:ext cx="5430194" cy="3386509"/>
          </a:xfrm>
          <a:prstGeom prst="rect">
            <a:avLst/>
          </a:prstGeom>
        </p:spPr>
      </p:pic>
      <p:sp>
        <p:nvSpPr>
          <p:cNvPr id="2" name="Foliennummernplatzhalter 1">
            <a:extLst>
              <a:ext uri="{FF2B5EF4-FFF2-40B4-BE49-F238E27FC236}">
                <a16:creationId xmlns:a16="http://schemas.microsoft.com/office/drawing/2014/main" id="{EC95C10B-1755-4958-AC82-713189EDCD75}"/>
              </a:ext>
            </a:extLst>
          </p:cNvPr>
          <p:cNvSpPr>
            <a:spLocks noGrp="1"/>
          </p:cNvSpPr>
          <p:nvPr>
            <p:ph type="sldNum" sz="quarter" idx="12"/>
          </p:nvPr>
        </p:nvSpPr>
        <p:spPr/>
        <p:txBody>
          <a:bodyPr/>
          <a:lstStyle/>
          <a:p>
            <a:fld id="{162A217B-ED1C-D84B-8478-63C77FA79618}" type="slidenum">
              <a:rPr lang="de-DE">
                <a:latin typeface="Calibri"/>
              </a:rPr>
              <a:pPr/>
              <a:t>3</a:t>
            </a:fld>
            <a:endParaRPr lang="de-DE">
              <a:latin typeface="Calibri"/>
            </a:endParaRPr>
          </a:p>
        </p:txBody>
      </p:sp>
      <p:sp>
        <p:nvSpPr>
          <p:cNvPr id="3" name="Rechteck 2">
            <a:extLst>
              <a:ext uri="{FF2B5EF4-FFF2-40B4-BE49-F238E27FC236}">
                <a16:creationId xmlns:a16="http://schemas.microsoft.com/office/drawing/2014/main" id="{EF9FDAA6-F32F-43B0-B391-10FD335B7B45}"/>
              </a:ext>
            </a:extLst>
          </p:cNvPr>
          <p:cNvSpPr/>
          <p:nvPr/>
        </p:nvSpPr>
        <p:spPr>
          <a:xfrm>
            <a:off x="1596860" y="1"/>
            <a:ext cx="6192688" cy="646331"/>
          </a:xfrm>
          <a:prstGeom prst="rect">
            <a:avLst/>
          </a:prstGeom>
        </p:spPr>
        <p:txBody>
          <a:bodyPr wrap="square">
            <a:spAutoFit/>
          </a:bodyPr>
          <a:lstStyle/>
          <a:p>
            <a:pPr algn="ctr"/>
            <a:r>
              <a:rPr lang="de-DE" sz="3600" b="1" dirty="0">
                <a:solidFill>
                  <a:srgbClr val="4F81BD"/>
                </a:solidFill>
                <a:latin typeface="Calibri"/>
              </a:rPr>
              <a:t>SARS in ARS: </a:t>
            </a:r>
            <a:r>
              <a:rPr lang="de-DE" sz="2800" dirty="0">
                <a:solidFill>
                  <a:prstClr val="black"/>
                </a:solidFill>
                <a:latin typeface="Calibri"/>
              </a:rPr>
              <a:t>Datenstand 31.1.2023</a:t>
            </a:r>
            <a:endParaRPr lang="de-DE" sz="2800" b="1" dirty="0">
              <a:solidFill>
                <a:srgbClr val="4F81BD"/>
              </a:solidFill>
              <a:latin typeface="Calibri"/>
            </a:endParaRPr>
          </a:p>
        </p:txBody>
      </p:sp>
      <p:pic>
        <p:nvPicPr>
          <p:cNvPr id="4" name="Grafik 3">
            <a:extLst>
              <a:ext uri="{FF2B5EF4-FFF2-40B4-BE49-F238E27FC236}">
                <a16:creationId xmlns:a16="http://schemas.microsoft.com/office/drawing/2014/main" id="{9F4D676D-DE40-4D5F-9A2F-F7DF2C5D0F46}"/>
              </a:ext>
            </a:extLst>
          </p:cNvPr>
          <p:cNvPicPr>
            <a:picLocks noChangeAspect="1"/>
          </p:cNvPicPr>
          <p:nvPr/>
        </p:nvPicPr>
        <p:blipFill>
          <a:blip r:embed="rId3"/>
          <a:stretch>
            <a:fillRect/>
          </a:stretch>
        </p:blipFill>
        <p:spPr>
          <a:xfrm>
            <a:off x="1638300" y="714376"/>
            <a:ext cx="5403658" cy="3290689"/>
          </a:xfrm>
          <a:prstGeom prst="rect">
            <a:avLst/>
          </a:prstGeom>
        </p:spPr>
      </p:pic>
    </p:spTree>
    <p:extLst>
      <p:ext uri="{BB962C8B-B14F-4D97-AF65-F5344CB8AC3E}">
        <p14:creationId xmlns:p14="http://schemas.microsoft.com/office/powerpoint/2010/main" val="55972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725CBE-EA06-4199-86C4-BB1F2AD53611}"/>
              </a:ext>
            </a:extLst>
          </p:cNvPr>
          <p:cNvSpPr>
            <a:spLocks noGrp="1"/>
          </p:cNvSpPr>
          <p:nvPr>
            <p:ph type="sldNum" sz="quarter" idx="12"/>
          </p:nvPr>
        </p:nvSpPr>
        <p:spPr/>
        <p:txBody>
          <a:bodyPr/>
          <a:lstStyle/>
          <a:p>
            <a:fld id="{162A217B-ED1C-D84B-8478-63C77FA79618}" type="slidenum">
              <a:rPr lang="de-DE">
                <a:latin typeface="Calibri"/>
              </a:rPr>
              <a:pPr/>
              <a:t>4</a:t>
            </a:fld>
            <a:endParaRPr lang="de-DE">
              <a:latin typeface="Calibri"/>
            </a:endParaRPr>
          </a:p>
        </p:txBody>
      </p:sp>
      <p:sp>
        <p:nvSpPr>
          <p:cNvPr id="4" name="Titel 3">
            <a:extLst>
              <a:ext uri="{FF2B5EF4-FFF2-40B4-BE49-F238E27FC236}">
                <a16:creationId xmlns:a16="http://schemas.microsoft.com/office/drawing/2014/main" id="{01B9FA63-AC9A-414B-9B90-323B08CAA3C7}"/>
              </a:ext>
            </a:extLst>
          </p:cNvPr>
          <p:cNvSpPr>
            <a:spLocks noGrp="1"/>
          </p:cNvSpPr>
          <p:nvPr>
            <p:ph type="title"/>
          </p:nvPr>
        </p:nvSpPr>
        <p:spPr>
          <a:xfrm>
            <a:off x="1657892" y="-253680"/>
            <a:ext cx="6742364" cy="874368"/>
          </a:xfrm>
        </p:spPr>
        <p:txBody>
          <a:bodyPr/>
          <a:lstStyle/>
          <a:p>
            <a:r>
              <a:rPr lang="de-DE" sz="2000" dirty="0"/>
              <a:t>Wo wird getestet (SARS in ARS)</a:t>
            </a:r>
            <a:r>
              <a:rPr lang="de-DE" sz="1800" b="0" dirty="0"/>
              <a:t> - Datenstand 31.1.2023</a:t>
            </a:r>
          </a:p>
        </p:txBody>
      </p:sp>
      <p:pic>
        <p:nvPicPr>
          <p:cNvPr id="5" name="Grafik 4">
            <a:extLst>
              <a:ext uri="{FF2B5EF4-FFF2-40B4-BE49-F238E27FC236}">
                <a16:creationId xmlns:a16="http://schemas.microsoft.com/office/drawing/2014/main" id="{26F87F04-2A74-4C6B-98E3-F5BFCD49AB80}"/>
              </a:ext>
            </a:extLst>
          </p:cNvPr>
          <p:cNvPicPr>
            <a:picLocks noChangeAspect="1"/>
          </p:cNvPicPr>
          <p:nvPr/>
        </p:nvPicPr>
        <p:blipFill>
          <a:blip r:embed="rId2"/>
          <a:stretch>
            <a:fillRect/>
          </a:stretch>
        </p:blipFill>
        <p:spPr>
          <a:xfrm>
            <a:off x="1951700" y="764704"/>
            <a:ext cx="7515163" cy="4736584"/>
          </a:xfrm>
          <a:prstGeom prst="rect">
            <a:avLst/>
          </a:prstGeom>
        </p:spPr>
      </p:pic>
    </p:spTree>
    <p:extLst>
      <p:ext uri="{BB962C8B-B14F-4D97-AF65-F5344CB8AC3E}">
        <p14:creationId xmlns:p14="http://schemas.microsoft.com/office/powerpoint/2010/main" val="409326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8FB8A9E-19D3-43A8-835A-C068F30C4B5E}"/>
              </a:ext>
            </a:extLst>
          </p:cNvPr>
          <p:cNvPicPr>
            <a:picLocks noChangeAspect="1"/>
          </p:cNvPicPr>
          <p:nvPr/>
        </p:nvPicPr>
        <p:blipFill>
          <a:blip r:embed="rId2"/>
          <a:stretch>
            <a:fillRect/>
          </a:stretch>
        </p:blipFill>
        <p:spPr>
          <a:xfrm>
            <a:off x="6023992" y="-8622"/>
            <a:ext cx="4632778" cy="2877785"/>
          </a:xfrm>
          <a:prstGeom prst="rect">
            <a:avLst/>
          </a:prstGeom>
        </p:spPr>
      </p:pic>
      <p:sp>
        <p:nvSpPr>
          <p:cNvPr id="2" name="Foliennummernplatzhalter 1">
            <a:extLst>
              <a:ext uri="{FF2B5EF4-FFF2-40B4-BE49-F238E27FC236}">
                <a16:creationId xmlns:a16="http://schemas.microsoft.com/office/drawing/2014/main" id="{4B40EDE1-B07E-48CA-BE14-F206D07CF90E}"/>
              </a:ext>
            </a:extLst>
          </p:cNvPr>
          <p:cNvSpPr>
            <a:spLocks noGrp="1"/>
          </p:cNvSpPr>
          <p:nvPr>
            <p:ph type="sldNum" sz="quarter" idx="12"/>
          </p:nvPr>
        </p:nvSpPr>
        <p:spPr/>
        <p:txBody>
          <a:bodyPr/>
          <a:lstStyle/>
          <a:p>
            <a:fld id="{162A217B-ED1C-D84B-8478-63C77FA79618}" type="slidenum">
              <a:rPr lang="de-DE">
                <a:latin typeface="Calibri"/>
              </a:rPr>
              <a:pPr/>
              <a:t>5</a:t>
            </a:fld>
            <a:endParaRPr lang="de-DE">
              <a:latin typeface="Calibri"/>
            </a:endParaRPr>
          </a:p>
        </p:txBody>
      </p:sp>
      <p:sp>
        <p:nvSpPr>
          <p:cNvPr id="4" name="Titel 3">
            <a:extLst>
              <a:ext uri="{FF2B5EF4-FFF2-40B4-BE49-F238E27FC236}">
                <a16:creationId xmlns:a16="http://schemas.microsoft.com/office/drawing/2014/main" id="{8991D4E7-9E79-43CD-B759-BBED239005C0}"/>
              </a:ext>
            </a:extLst>
          </p:cNvPr>
          <p:cNvSpPr>
            <a:spLocks noGrp="1"/>
          </p:cNvSpPr>
          <p:nvPr>
            <p:ph type="title"/>
          </p:nvPr>
        </p:nvSpPr>
        <p:spPr>
          <a:xfrm>
            <a:off x="2423592" y="332657"/>
            <a:ext cx="4248472" cy="944609"/>
          </a:xfrm>
        </p:spPr>
        <p:txBody>
          <a:bodyPr/>
          <a:lstStyle/>
          <a:p>
            <a:r>
              <a:rPr lang="fr-FR" b="0" dirty="0" err="1"/>
              <a:t>Datenstand</a:t>
            </a:r>
            <a:r>
              <a:rPr lang="fr-FR" b="0" dirty="0"/>
              <a:t> 31.1.2023 </a:t>
            </a:r>
            <a:br>
              <a:rPr lang="fr-FR" b="0" dirty="0"/>
            </a:br>
            <a:r>
              <a:rPr lang="de-DE" dirty="0"/>
              <a:t>Anzahl der Testungen pro 100.000 Einwohner nach Altersgruppe und Woche </a:t>
            </a:r>
          </a:p>
        </p:txBody>
      </p:sp>
      <p:sp>
        <p:nvSpPr>
          <p:cNvPr id="8" name="Titel 3">
            <a:extLst>
              <a:ext uri="{FF2B5EF4-FFF2-40B4-BE49-F238E27FC236}">
                <a16:creationId xmlns:a16="http://schemas.microsoft.com/office/drawing/2014/main" id="{38D51BD8-CD8F-400D-BE50-A023666B794E}"/>
              </a:ext>
            </a:extLst>
          </p:cNvPr>
          <p:cNvSpPr txBox="1">
            <a:spLocks/>
          </p:cNvSpPr>
          <p:nvPr/>
        </p:nvSpPr>
        <p:spPr>
          <a:xfrm>
            <a:off x="6456128" y="2914672"/>
            <a:ext cx="4067944" cy="87436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r>
              <a:rPr lang="de-DE" dirty="0" err="1">
                <a:latin typeface="Calibri"/>
              </a:rPr>
              <a:t>Positivenanteile</a:t>
            </a:r>
            <a:r>
              <a:rPr lang="de-DE" dirty="0">
                <a:latin typeface="Calibri"/>
              </a:rPr>
              <a:t> nach Alters-gruppe und Woche </a:t>
            </a:r>
          </a:p>
        </p:txBody>
      </p:sp>
      <p:sp>
        <p:nvSpPr>
          <p:cNvPr id="10" name="Titel 3">
            <a:extLst>
              <a:ext uri="{FF2B5EF4-FFF2-40B4-BE49-F238E27FC236}">
                <a16:creationId xmlns:a16="http://schemas.microsoft.com/office/drawing/2014/main" id="{791C1F0B-224E-44B9-AFBA-71A4AF9E0FA9}"/>
              </a:ext>
            </a:extLst>
          </p:cNvPr>
          <p:cNvSpPr txBox="1">
            <a:spLocks/>
          </p:cNvSpPr>
          <p:nvPr/>
        </p:nvSpPr>
        <p:spPr>
          <a:xfrm>
            <a:off x="2197039" y="4989533"/>
            <a:ext cx="4355976" cy="87436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endParaRPr lang="de-DE" dirty="0">
              <a:latin typeface="Calibri"/>
            </a:endParaRPr>
          </a:p>
        </p:txBody>
      </p:sp>
      <p:sp>
        <p:nvSpPr>
          <p:cNvPr id="11" name="Titel 3">
            <a:extLst>
              <a:ext uri="{FF2B5EF4-FFF2-40B4-BE49-F238E27FC236}">
                <a16:creationId xmlns:a16="http://schemas.microsoft.com/office/drawing/2014/main" id="{BFBE2772-EE71-4956-A359-6E57CD26FE7C}"/>
              </a:ext>
            </a:extLst>
          </p:cNvPr>
          <p:cNvSpPr txBox="1">
            <a:spLocks/>
          </p:cNvSpPr>
          <p:nvPr/>
        </p:nvSpPr>
        <p:spPr>
          <a:xfrm>
            <a:off x="1907791" y="5333492"/>
            <a:ext cx="3888432" cy="944609"/>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r>
              <a:rPr lang="de-DE" dirty="0">
                <a:latin typeface="Calibri"/>
              </a:rPr>
              <a:t>Anzahl POSITIVE Testungen pro 100.000 Einwohner nach Altersgruppe und Woche</a:t>
            </a:r>
          </a:p>
        </p:txBody>
      </p:sp>
      <p:pic>
        <p:nvPicPr>
          <p:cNvPr id="5" name="Grafik 4">
            <a:extLst>
              <a:ext uri="{FF2B5EF4-FFF2-40B4-BE49-F238E27FC236}">
                <a16:creationId xmlns:a16="http://schemas.microsoft.com/office/drawing/2014/main" id="{C66C7D64-DA36-45DD-9EDC-2B2E276A5642}"/>
              </a:ext>
            </a:extLst>
          </p:cNvPr>
          <p:cNvPicPr>
            <a:picLocks noChangeAspect="1"/>
          </p:cNvPicPr>
          <p:nvPr/>
        </p:nvPicPr>
        <p:blipFill>
          <a:blip r:embed="rId3"/>
          <a:stretch>
            <a:fillRect/>
          </a:stretch>
        </p:blipFill>
        <p:spPr>
          <a:xfrm>
            <a:off x="1524001" y="1786348"/>
            <a:ext cx="4904363" cy="3031206"/>
          </a:xfrm>
          <a:prstGeom prst="rect">
            <a:avLst/>
          </a:prstGeom>
        </p:spPr>
      </p:pic>
      <p:pic>
        <p:nvPicPr>
          <p:cNvPr id="12" name="Grafik 11">
            <a:extLst>
              <a:ext uri="{FF2B5EF4-FFF2-40B4-BE49-F238E27FC236}">
                <a16:creationId xmlns:a16="http://schemas.microsoft.com/office/drawing/2014/main" id="{3A092029-8A82-47EB-8C90-D4FA700020AF}"/>
              </a:ext>
            </a:extLst>
          </p:cNvPr>
          <p:cNvPicPr>
            <a:picLocks noChangeAspect="1"/>
          </p:cNvPicPr>
          <p:nvPr/>
        </p:nvPicPr>
        <p:blipFill>
          <a:blip r:embed="rId4"/>
          <a:stretch>
            <a:fillRect/>
          </a:stretch>
        </p:blipFill>
        <p:spPr>
          <a:xfrm>
            <a:off x="6003725" y="3933056"/>
            <a:ext cx="4634682" cy="2919645"/>
          </a:xfrm>
          <a:prstGeom prst="rect">
            <a:avLst/>
          </a:prstGeom>
        </p:spPr>
      </p:pic>
    </p:spTree>
    <p:extLst>
      <p:ext uri="{BB962C8B-B14F-4D97-AF65-F5344CB8AC3E}">
        <p14:creationId xmlns:p14="http://schemas.microsoft.com/office/powerpoint/2010/main" val="263984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a:extLst>
              <a:ext uri="{FF2B5EF4-FFF2-40B4-BE49-F238E27FC236}">
                <a16:creationId xmlns:a16="http://schemas.microsoft.com/office/drawing/2014/main" id="{B33F7AB9-7BE7-4ED6-9B63-5A40B998BC92}"/>
              </a:ext>
            </a:extLst>
          </p:cNvPr>
          <p:cNvPicPr/>
          <p:nvPr/>
        </p:nvPicPr>
        <p:blipFill>
          <a:blip r:embed="rId2"/>
          <a:stretch>
            <a:fillRect/>
          </a:stretch>
        </p:blipFill>
        <p:spPr bwMode="auto">
          <a:xfrm>
            <a:off x="1673320" y="3932964"/>
            <a:ext cx="8290414" cy="2707005"/>
          </a:xfrm>
          <a:prstGeom prst="rect">
            <a:avLst/>
          </a:prstGeom>
          <a:noFill/>
          <a:ln w="9525">
            <a:noFill/>
            <a:headEnd/>
            <a:tailEnd/>
          </a:ln>
        </p:spPr>
      </p:pic>
      <p:pic>
        <p:nvPicPr>
          <p:cNvPr id="12" name="Picture">
            <a:extLst>
              <a:ext uri="{FF2B5EF4-FFF2-40B4-BE49-F238E27FC236}">
                <a16:creationId xmlns:a16="http://schemas.microsoft.com/office/drawing/2014/main" id="{D5787046-F834-4181-B4E5-2873E3420121}"/>
              </a:ext>
            </a:extLst>
          </p:cNvPr>
          <p:cNvPicPr/>
          <p:nvPr/>
        </p:nvPicPr>
        <p:blipFill>
          <a:blip r:embed="rId3"/>
          <a:stretch>
            <a:fillRect/>
          </a:stretch>
        </p:blipFill>
        <p:spPr bwMode="auto">
          <a:xfrm>
            <a:off x="1673320" y="1038974"/>
            <a:ext cx="8290414" cy="2707005"/>
          </a:xfrm>
          <a:prstGeom prst="rect">
            <a:avLst/>
          </a:prstGeom>
          <a:noFill/>
          <a:ln w="9525">
            <a:noFill/>
            <a:headEnd/>
            <a:tailEnd/>
          </a:ln>
        </p:spPr>
      </p:pic>
      <p:sp>
        <p:nvSpPr>
          <p:cNvPr id="2" name="Foliennummernplatzhalter 1"/>
          <p:cNvSpPr>
            <a:spLocks noGrp="1"/>
          </p:cNvSpPr>
          <p:nvPr>
            <p:ph type="sldNum" sz="quarter" idx="12"/>
          </p:nvPr>
        </p:nvSpPr>
        <p:spPr/>
        <p:txBody>
          <a:bodyPr/>
          <a:lstStyle/>
          <a:p>
            <a:pPr defTabSz="685800">
              <a:defRPr/>
            </a:pPr>
            <a:fld id="{162A217B-ED1C-D84B-8478-63C77FA79618}" type="slidenum">
              <a:rPr lang="de-DE">
                <a:latin typeface="Calibri"/>
              </a:rPr>
              <a:pPr defTabSz="685800">
                <a:defRPr/>
              </a:pPr>
              <a:t>6</a:t>
            </a:fld>
            <a:endParaRPr lang="de-DE">
              <a:latin typeface="Calibri"/>
            </a:endParaRPr>
          </a:p>
        </p:txBody>
      </p:sp>
      <p:sp>
        <p:nvSpPr>
          <p:cNvPr id="3" name="Rechteck 2">
            <a:extLst>
              <a:ext uri="{FF2B5EF4-FFF2-40B4-BE49-F238E27FC236}">
                <a16:creationId xmlns:a16="http://schemas.microsoft.com/office/drawing/2014/main" id="{78C933C7-725B-4539-BD4A-DA4B0ECD9B87}"/>
              </a:ext>
            </a:extLst>
          </p:cNvPr>
          <p:cNvSpPr/>
          <p:nvPr/>
        </p:nvSpPr>
        <p:spPr>
          <a:xfrm>
            <a:off x="1580626" y="218033"/>
            <a:ext cx="8967830" cy="692497"/>
          </a:xfrm>
          <a:prstGeom prst="rect">
            <a:avLst/>
          </a:prstGeom>
          <a:solidFill>
            <a:schemeClr val="bg1"/>
          </a:solidFill>
        </p:spPr>
        <p:txBody>
          <a:bodyPr wrap="square">
            <a:spAutoFit/>
          </a:bodyPr>
          <a:lstStyle/>
          <a:p>
            <a:pPr defTabSz="685800">
              <a:spcAft>
                <a:spcPts val="450"/>
              </a:spcAft>
              <a:defRPr/>
            </a:pPr>
            <a:r>
              <a:rPr lang="de-DE" sz="1950" dirty="0">
                <a:solidFill>
                  <a:srgbClr val="045AA6"/>
                </a:solidFill>
                <a:latin typeface="Calibri"/>
              </a:rPr>
              <a:t>Datenstand: 31.1.2023</a:t>
            </a:r>
            <a:br>
              <a:rPr lang="de-DE" sz="1950" dirty="0">
                <a:solidFill>
                  <a:srgbClr val="045AA6"/>
                </a:solidFill>
                <a:latin typeface="Calibri"/>
              </a:rPr>
            </a:br>
            <a:r>
              <a:rPr lang="de-DE" sz="1950" b="1" dirty="0">
                <a:solidFill>
                  <a:srgbClr val="045AA6"/>
                </a:solidFill>
                <a:latin typeface="Calibri"/>
              </a:rPr>
              <a:t>Ausbrüche in medizinischen Behandlungseinrichtungen und Alten- und Pflegeheimen</a:t>
            </a:r>
          </a:p>
        </p:txBody>
      </p:sp>
      <p:sp>
        <p:nvSpPr>
          <p:cNvPr id="4" name="Rechteck 3">
            <a:extLst>
              <a:ext uri="{FF2B5EF4-FFF2-40B4-BE49-F238E27FC236}">
                <a16:creationId xmlns:a16="http://schemas.microsoft.com/office/drawing/2014/main" id="{1542F0E5-F4F7-4FAD-BBF6-862ACF4268C3}"/>
              </a:ext>
            </a:extLst>
          </p:cNvPr>
          <p:cNvSpPr/>
          <p:nvPr/>
        </p:nvSpPr>
        <p:spPr>
          <a:xfrm>
            <a:off x="3215680" y="1075246"/>
            <a:ext cx="3644446" cy="300082"/>
          </a:xfrm>
          <a:prstGeom prst="rect">
            <a:avLst/>
          </a:prstGeom>
        </p:spPr>
        <p:txBody>
          <a:bodyPr wrap="square">
            <a:spAutoFit/>
          </a:bodyPr>
          <a:lstStyle/>
          <a:p>
            <a:pPr defTabSz="685800">
              <a:defRPr/>
            </a:pPr>
            <a:r>
              <a:rPr lang="de-DE" sz="1350" b="1" dirty="0">
                <a:solidFill>
                  <a:srgbClr val="045AA6"/>
                </a:solidFill>
                <a:latin typeface="Calibri"/>
              </a:rPr>
              <a:t>Medizinische Behandlungseinrichtungen </a:t>
            </a:r>
            <a:endParaRPr lang="de-DE" sz="1350" dirty="0">
              <a:solidFill>
                <a:prstClr val="black"/>
              </a:solidFill>
              <a:latin typeface="Calibri"/>
            </a:endParaRPr>
          </a:p>
        </p:txBody>
      </p:sp>
      <p:sp>
        <p:nvSpPr>
          <p:cNvPr id="10" name="Rechteck 9">
            <a:extLst>
              <a:ext uri="{FF2B5EF4-FFF2-40B4-BE49-F238E27FC236}">
                <a16:creationId xmlns:a16="http://schemas.microsoft.com/office/drawing/2014/main" id="{E9935839-7DCF-460E-B58E-B05D115CB314}"/>
              </a:ext>
            </a:extLst>
          </p:cNvPr>
          <p:cNvSpPr/>
          <p:nvPr/>
        </p:nvSpPr>
        <p:spPr>
          <a:xfrm>
            <a:off x="4084256" y="3878974"/>
            <a:ext cx="1968263" cy="300082"/>
          </a:xfrm>
          <a:prstGeom prst="rect">
            <a:avLst/>
          </a:prstGeom>
        </p:spPr>
        <p:txBody>
          <a:bodyPr wrap="square">
            <a:spAutoFit/>
          </a:bodyPr>
          <a:lstStyle/>
          <a:p>
            <a:pPr defTabSz="685800">
              <a:defRPr/>
            </a:pPr>
            <a:r>
              <a:rPr lang="de-DE" sz="1350" b="1" dirty="0">
                <a:solidFill>
                  <a:srgbClr val="045AA6"/>
                </a:solidFill>
                <a:latin typeface="Calibri"/>
              </a:rPr>
              <a:t>Alten- und Pflegeheime</a:t>
            </a:r>
            <a:endParaRPr lang="de-DE" sz="1350" dirty="0">
              <a:solidFill>
                <a:prstClr val="black"/>
              </a:solidFill>
              <a:latin typeface="Calibri"/>
            </a:endParaRPr>
          </a:p>
        </p:txBody>
      </p:sp>
    </p:spTree>
    <p:extLst>
      <p:ext uri="{BB962C8B-B14F-4D97-AF65-F5344CB8AC3E}">
        <p14:creationId xmlns:p14="http://schemas.microsoft.com/office/powerpoint/2010/main" val="397963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C799E5-317F-4C53-AC46-5706F15AC8D4}"/>
              </a:ext>
            </a:extLst>
          </p:cNvPr>
          <p:cNvSpPr>
            <a:spLocks noGrp="1"/>
          </p:cNvSpPr>
          <p:nvPr>
            <p:ph type="dt" sz="half" idx="10"/>
          </p:nvPr>
        </p:nvSpPr>
        <p:spPr/>
        <p:txBody>
          <a:bodyPr/>
          <a:lstStyle/>
          <a:p>
            <a:fld id="{26340B8E-584D-4B34-A8D1-7E9578CA75DB}" type="datetime1">
              <a:rPr lang="de-DE">
                <a:latin typeface="Calibri"/>
              </a:rPr>
              <a:pPr/>
              <a:t>01.02.2023</a:t>
            </a:fld>
            <a:endParaRPr lang="de-DE">
              <a:latin typeface="Calibri"/>
            </a:endParaRPr>
          </a:p>
        </p:txBody>
      </p:sp>
      <p:sp>
        <p:nvSpPr>
          <p:cNvPr id="3" name="Foliennummernplatzhalter 2">
            <a:extLst>
              <a:ext uri="{FF2B5EF4-FFF2-40B4-BE49-F238E27FC236}">
                <a16:creationId xmlns:a16="http://schemas.microsoft.com/office/drawing/2014/main" id="{7C0D8E0A-C59D-4944-9EE9-13256EE5399F}"/>
              </a:ext>
            </a:extLst>
          </p:cNvPr>
          <p:cNvSpPr>
            <a:spLocks noGrp="1"/>
          </p:cNvSpPr>
          <p:nvPr>
            <p:ph type="sldNum" sz="quarter" idx="12"/>
          </p:nvPr>
        </p:nvSpPr>
        <p:spPr/>
        <p:txBody>
          <a:bodyPr/>
          <a:lstStyle/>
          <a:p>
            <a:fld id="{162A217B-ED1C-D84B-8478-63C77FA79618}" type="slidenum">
              <a:rPr lang="de-DE">
                <a:latin typeface="Calibri"/>
              </a:rPr>
              <a:pPr/>
              <a:t>7</a:t>
            </a:fld>
            <a:endParaRPr lang="de-DE">
              <a:latin typeface="Calibri"/>
            </a:endParaRPr>
          </a:p>
        </p:txBody>
      </p:sp>
      <p:graphicFrame>
        <p:nvGraphicFramePr>
          <p:cNvPr id="4" name="Diagramm 3">
            <a:extLst>
              <a:ext uri="{FF2B5EF4-FFF2-40B4-BE49-F238E27FC236}">
                <a16:creationId xmlns:a16="http://schemas.microsoft.com/office/drawing/2014/main" id="{929FEED6-AEA5-4BA5-8748-155AB484240E}"/>
              </a:ext>
            </a:extLst>
          </p:cNvPr>
          <p:cNvGraphicFramePr>
            <a:graphicFrameLocks/>
          </p:cNvGraphicFramePr>
          <p:nvPr>
            <p:extLst/>
          </p:nvPr>
        </p:nvGraphicFramePr>
        <p:xfrm>
          <a:off x="1821180" y="1571541"/>
          <a:ext cx="4274820" cy="2131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 4">
            <a:extLst>
              <a:ext uri="{FF2B5EF4-FFF2-40B4-BE49-F238E27FC236}">
                <a16:creationId xmlns:a16="http://schemas.microsoft.com/office/drawing/2014/main" id="{459AAA2B-94DE-46B3-A3D2-4EEE3D75538B}"/>
              </a:ext>
            </a:extLst>
          </p:cNvPr>
          <p:cNvGraphicFramePr>
            <a:graphicFrameLocks/>
          </p:cNvGraphicFramePr>
          <p:nvPr>
            <p:extLst/>
          </p:nvPr>
        </p:nvGraphicFramePr>
        <p:xfrm>
          <a:off x="6522720" y="1592261"/>
          <a:ext cx="4145280" cy="2110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 5">
            <a:extLst>
              <a:ext uri="{FF2B5EF4-FFF2-40B4-BE49-F238E27FC236}">
                <a16:creationId xmlns:a16="http://schemas.microsoft.com/office/drawing/2014/main" id="{5B1B97B7-4E7C-4554-A72E-47D1D987F813}"/>
              </a:ext>
            </a:extLst>
          </p:cNvPr>
          <p:cNvGraphicFramePr>
            <a:graphicFrameLocks/>
          </p:cNvGraphicFramePr>
          <p:nvPr>
            <p:extLst/>
          </p:nvPr>
        </p:nvGraphicFramePr>
        <p:xfrm>
          <a:off x="6634346" y="3742135"/>
          <a:ext cx="4033654" cy="2019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 7">
            <a:extLst>
              <a:ext uri="{FF2B5EF4-FFF2-40B4-BE49-F238E27FC236}">
                <a16:creationId xmlns:a16="http://schemas.microsoft.com/office/drawing/2014/main" id="{8D8F97B0-ACFB-458D-BF93-D5A1166C46EA}"/>
              </a:ext>
            </a:extLst>
          </p:cNvPr>
          <p:cNvGraphicFramePr>
            <a:graphicFrameLocks/>
          </p:cNvGraphicFramePr>
          <p:nvPr>
            <p:extLst/>
          </p:nvPr>
        </p:nvGraphicFramePr>
        <p:xfrm>
          <a:off x="1821182" y="3638170"/>
          <a:ext cx="4350773" cy="212326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feld 8">
            <a:extLst>
              <a:ext uri="{FF2B5EF4-FFF2-40B4-BE49-F238E27FC236}">
                <a16:creationId xmlns:a16="http://schemas.microsoft.com/office/drawing/2014/main" id="{445A0EF3-E881-4541-849C-99FCCE7F5C01}"/>
              </a:ext>
            </a:extLst>
          </p:cNvPr>
          <p:cNvSpPr txBox="1"/>
          <p:nvPr/>
        </p:nvSpPr>
        <p:spPr>
          <a:xfrm>
            <a:off x="9260657" y="836534"/>
            <a:ext cx="1406154" cy="246221"/>
          </a:xfrm>
          <a:prstGeom prst="rect">
            <a:avLst/>
          </a:prstGeom>
          <a:noFill/>
        </p:spPr>
        <p:txBody>
          <a:bodyPr wrap="none" rtlCol="0">
            <a:spAutoFit/>
          </a:bodyPr>
          <a:lstStyle/>
          <a:p>
            <a:r>
              <a:rPr lang="de-DE" sz="1000" dirty="0">
                <a:solidFill>
                  <a:prstClr val="black"/>
                </a:solidFill>
                <a:latin typeface="Calibri"/>
              </a:rPr>
              <a:t>Datenstand 25.01.2023</a:t>
            </a:r>
          </a:p>
        </p:txBody>
      </p:sp>
      <p:sp>
        <p:nvSpPr>
          <p:cNvPr id="10" name="Titel 4">
            <a:extLst>
              <a:ext uri="{FF2B5EF4-FFF2-40B4-BE49-F238E27FC236}">
                <a16:creationId xmlns:a16="http://schemas.microsoft.com/office/drawing/2014/main" id="{E2FE7EAA-EEB6-40B7-AB4A-5214E6E6975D}"/>
              </a:ext>
            </a:extLst>
          </p:cNvPr>
          <p:cNvSpPr txBox="1">
            <a:spLocks/>
          </p:cNvSpPr>
          <p:nvPr/>
        </p:nvSpPr>
        <p:spPr>
          <a:xfrm>
            <a:off x="1579307" y="936940"/>
            <a:ext cx="7983646"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GB" sz="1600" dirty="0">
                <a:latin typeface="Calibri"/>
              </a:rPr>
              <a:t>ARS: Invasive Isolate (</a:t>
            </a:r>
            <a:r>
              <a:rPr lang="en-GB" sz="1600" dirty="0" err="1">
                <a:latin typeface="Calibri"/>
              </a:rPr>
              <a:t>Blutkultur+Punktat</a:t>
            </a:r>
            <a:r>
              <a:rPr lang="en-GB" sz="1600" dirty="0">
                <a:latin typeface="Calibri"/>
              </a:rPr>
              <a:t>) pro Quartal: </a:t>
            </a:r>
          </a:p>
          <a:p>
            <a:r>
              <a:rPr lang="en-GB" sz="1600" i="1" dirty="0">
                <a:latin typeface="Calibri"/>
              </a:rPr>
              <a:t>GAS</a:t>
            </a:r>
            <a:r>
              <a:rPr lang="en-GB" sz="1600" dirty="0">
                <a:latin typeface="Calibri"/>
              </a:rPr>
              <a:t>, </a:t>
            </a:r>
            <a:r>
              <a:rPr lang="en-GB" sz="1600" i="1" dirty="0">
                <a:latin typeface="Calibri"/>
              </a:rPr>
              <a:t>Haemophilus influenzae</a:t>
            </a:r>
            <a:r>
              <a:rPr lang="en-GB" sz="1600" dirty="0">
                <a:latin typeface="Calibri"/>
              </a:rPr>
              <a:t>,</a:t>
            </a:r>
            <a:r>
              <a:rPr lang="en-GB" sz="1600" i="1" dirty="0">
                <a:latin typeface="Calibri"/>
              </a:rPr>
              <a:t> Streptococcus pneumoniae </a:t>
            </a:r>
            <a:r>
              <a:rPr lang="en-GB" sz="1600" dirty="0">
                <a:latin typeface="Calibri"/>
              </a:rPr>
              <a:t>und </a:t>
            </a:r>
            <a:r>
              <a:rPr lang="en-GB" sz="1600" i="1" dirty="0">
                <a:latin typeface="Calibri"/>
              </a:rPr>
              <a:t>Neisseria meningitidis, </a:t>
            </a:r>
            <a:r>
              <a:rPr lang="en-GB" sz="1600" dirty="0">
                <a:latin typeface="Calibri"/>
              </a:rPr>
              <a:t>2017-2022</a:t>
            </a:r>
            <a:endParaRPr lang="de-DE" sz="1600" dirty="0">
              <a:latin typeface="Calibri"/>
            </a:endParaRPr>
          </a:p>
        </p:txBody>
      </p:sp>
    </p:spTree>
    <p:extLst>
      <p:ext uri="{BB962C8B-B14F-4D97-AF65-F5344CB8AC3E}">
        <p14:creationId xmlns:p14="http://schemas.microsoft.com/office/powerpoint/2010/main" val="164615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720A913-D042-4422-9B12-24D45B52A511}"/>
              </a:ext>
            </a:extLst>
          </p:cNvPr>
          <p:cNvSpPr>
            <a:spLocks noGrp="1"/>
          </p:cNvSpPr>
          <p:nvPr>
            <p:ph type="dt" sz="half" idx="10"/>
          </p:nvPr>
        </p:nvSpPr>
        <p:spPr/>
        <p:txBody>
          <a:bodyPr/>
          <a:lstStyle/>
          <a:p>
            <a:fld id="{C2ACD993-BAA4-404F-A174-BC8F445261EE}" type="datetime1">
              <a:rPr lang="de-DE">
                <a:latin typeface="Calibri"/>
              </a:rPr>
              <a:pPr/>
              <a:t>01.02.2023</a:t>
            </a:fld>
            <a:endParaRPr lang="de-DE">
              <a:latin typeface="Calibri"/>
            </a:endParaRPr>
          </a:p>
        </p:txBody>
      </p:sp>
      <p:sp>
        <p:nvSpPr>
          <p:cNvPr id="3" name="Foliennummernplatzhalter 2">
            <a:extLst>
              <a:ext uri="{FF2B5EF4-FFF2-40B4-BE49-F238E27FC236}">
                <a16:creationId xmlns:a16="http://schemas.microsoft.com/office/drawing/2014/main" id="{7C0CA2B5-60FB-4AF3-ACBD-E7C4D060623F}"/>
              </a:ext>
            </a:extLst>
          </p:cNvPr>
          <p:cNvSpPr>
            <a:spLocks noGrp="1"/>
          </p:cNvSpPr>
          <p:nvPr>
            <p:ph type="sldNum" sz="quarter" idx="12"/>
          </p:nvPr>
        </p:nvSpPr>
        <p:spPr/>
        <p:txBody>
          <a:bodyPr/>
          <a:lstStyle/>
          <a:p>
            <a:fld id="{162A217B-ED1C-D84B-8478-63C77FA79618}" type="slidenum">
              <a:rPr lang="de-DE">
                <a:latin typeface="Calibri"/>
              </a:rPr>
              <a:pPr/>
              <a:t>8</a:t>
            </a:fld>
            <a:endParaRPr lang="de-DE">
              <a:latin typeface="Calibri"/>
            </a:endParaRPr>
          </a:p>
        </p:txBody>
      </p:sp>
      <p:sp>
        <p:nvSpPr>
          <p:cNvPr id="4" name="Titel 3">
            <a:extLst>
              <a:ext uri="{FF2B5EF4-FFF2-40B4-BE49-F238E27FC236}">
                <a16:creationId xmlns:a16="http://schemas.microsoft.com/office/drawing/2014/main" id="{7356D734-E78A-443A-8A20-FFDA41FE9FC2}"/>
              </a:ext>
            </a:extLst>
          </p:cNvPr>
          <p:cNvSpPr>
            <a:spLocks noGrp="1"/>
          </p:cNvSpPr>
          <p:nvPr>
            <p:ph type="title"/>
          </p:nvPr>
        </p:nvSpPr>
        <p:spPr>
          <a:xfrm>
            <a:off x="1731654" y="1049669"/>
            <a:ext cx="7101649" cy="714291"/>
          </a:xfrm>
        </p:spPr>
        <p:txBody>
          <a:bodyPr/>
          <a:lstStyle/>
          <a:p>
            <a:r>
              <a:rPr lang="de-DE" sz="1800" dirty="0"/>
              <a:t>ARS: </a:t>
            </a:r>
            <a:r>
              <a:rPr lang="en-GB" sz="1800" dirty="0"/>
              <a:t>Invasive Isolate (</a:t>
            </a:r>
            <a:r>
              <a:rPr lang="en-GB" sz="1800" dirty="0" err="1"/>
              <a:t>Blutkultur+Punktat</a:t>
            </a:r>
            <a:r>
              <a:rPr lang="en-GB" sz="1800" dirty="0"/>
              <a:t>) pro </a:t>
            </a:r>
            <a:r>
              <a:rPr lang="en-GB" sz="1800" dirty="0" err="1"/>
              <a:t>Kalenderwoche</a:t>
            </a:r>
            <a:r>
              <a:rPr lang="en-GB" sz="1800" dirty="0"/>
              <a:t>: </a:t>
            </a:r>
            <a:br>
              <a:rPr lang="en-GB" sz="1800" dirty="0"/>
            </a:br>
            <a:r>
              <a:rPr lang="en-GB" sz="1800" dirty="0"/>
              <a:t>GAS, </a:t>
            </a:r>
            <a:r>
              <a:rPr lang="en-GB" sz="1800" i="1" dirty="0"/>
              <a:t>Haemophilus influenzae</a:t>
            </a:r>
            <a:r>
              <a:rPr lang="en-GB" sz="1800" dirty="0"/>
              <a:t>,</a:t>
            </a:r>
            <a:r>
              <a:rPr lang="en-GB" sz="1800" i="1" dirty="0"/>
              <a:t> Streptococcus pneumoniae </a:t>
            </a:r>
            <a:r>
              <a:rPr lang="en-GB" sz="1800" dirty="0"/>
              <a:t>und </a:t>
            </a:r>
            <a:r>
              <a:rPr lang="en-GB" sz="1800" i="1" dirty="0"/>
              <a:t>Neisseria meningitidis, KW 30/2022-03/2023*</a:t>
            </a:r>
            <a:endParaRPr lang="de-DE" sz="1800" dirty="0"/>
          </a:p>
        </p:txBody>
      </p:sp>
      <p:sp>
        <p:nvSpPr>
          <p:cNvPr id="6" name="Textfeld 5">
            <a:extLst>
              <a:ext uri="{FF2B5EF4-FFF2-40B4-BE49-F238E27FC236}">
                <a16:creationId xmlns:a16="http://schemas.microsoft.com/office/drawing/2014/main" id="{F095DDA6-ADA0-4B45-8B1B-AB7B9DE99742}"/>
              </a:ext>
            </a:extLst>
          </p:cNvPr>
          <p:cNvSpPr txBox="1"/>
          <p:nvPr/>
        </p:nvSpPr>
        <p:spPr>
          <a:xfrm>
            <a:off x="7747989" y="5775248"/>
            <a:ext cx="1406154" cy="246221"/>
          </a:xfrm>
          <a:prstGeom prst="rect">
            <a:avLst/>
          </a:prstGeom>
          <a:noFill/>
        </p:spPr>
        <p:txBody>
          <a:bodyPr wrap="none" rtlCol="0">
            <a:spAutoFit/>
          </a:bodyPr>
          <a:lstStyle/>
          <a:p>
            <a:r>
              <a:rPr lang="de-DE" sz="1000" dirty="0">
                <a:solidFill>
                  <a:prstClr val="black"/>
                </a:solidFill>
                <a:latin typeface="Calibri"/>
              </a:rPr>
              <a:t>Datenstand 30.01.2023</a:t>
            </a:r>
          </a:p>
        </p:txBody>
      </p:sp>
      <p:graphicFrame>
        <p:nvGraphicFramePr>
          <p:cNvPr id="9" name="Diagramm 8">
            <a:extLst>
              <a:ext uri="{FF2B5EF4-FFF2-40B4-BE49-F238E27FC236}">
                <a16:creationId xmlns:a16="http://schemas.microsoft.com/office/drawing/2014/main" id="{00F374D1-9E77-4840-8ACF-5BE26FAA6328}"/>
              </a:ext>
            </a:extLst>
          </p:cNvPr>
          <p:cNvGraphicFramePr>
            <a:graphicFrameLocks/>
          </p:cNvGraphicFramePr>
          <p:nvPr>
            <p:extLst/>
          </p:nvPr>
        </p:nvGraphicFramePr>
        <p:xfrm>
          <a:off x="1549876" y="2066620"/>
          <a:ext cx="9047333" cy="34451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a:extLst>
              <a:ext uri="{FF2B5EF4-FFF2-40B4-BE49-F238E27FC236}">
                <a16:creationId xmlns:a16="http://schemas.microsoft.com/office/drawing/2014/main" id="{1876F192-3FC5-4E09-BA39-901E82FAF7D1}"/>
              </a:ext>
            </a:extLst>
          </p:cNvPr>
          <p:cNvSpPr txBox="1"/>
          <p:nvPr/>
        </p:nvSpPr>
        <p:spPr>
          <a:xfrm>
            <a:off x="7549580" y="5457273"/>
            <a:ext cx="3047629" cy="261610"/>
          </a:xfrm>
          <a:prstGeom prst="rect">
            <a:avLst/>
          </a:prstGeom>
          <a:noFill/>
        </p:spPr>
        <p:txBody>
          <a:bodyPr wrap="none" rtlCol="0">
            <a:spAutoFit/>
          </a:bodyPr>
          <a:lstStyle/>
          <a:p>
            <a:r>
              <a:rPr lang="de-DE" sz="1100" b="1" dirty="0">
                <a:solidFill>
                  <a:srgbClr val="1F497D"/>
                </a:solidFill>
                <a:latin typeface="Calibri"/>
              </a:rPr>
              <a:t>* KW 03/3023: </a:t>
            </a:r>
            <a:r>
              <a:rPr lang="de-DE" sz="1100" b="1" dirty="0" err="1">
                <a:solidFill>
                  <a:srgbClr val="1F497D"/>
                </a:solidFill>
                <a:latin typeface="Calibri"/>
              </a:rPr>
              <a:t>mglw</a:t>
            </a:r>
            <a:r>
              <a:rPr lang="de-DE" sz="1100" b="1" dirty="0">
                <a:solidFill>
                  <a:srgbClr val="1F497D"/>
                </a:solidFill>
                <a:latin typeface="Calibri"/>
              </a:rPr>
              <a:t>. noch unvollständige Daten</a:t>
            </a:r>
          </a:p>
        </p:txBody>
      </p:sp>
    </p:spTree>
    <p:extLst>
      <p:ext uri="{BB962C8B-B14F-4D97-AF65-F5344CB8AC3E}">
        <p14:creationId xmlns:p14="http://schemas.microsoft.com/office/powerpoint/2010/main" val="46642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6CD0AF-E26A-4902-A6C6-8230C6FF715C}"/>
              </a:ext>
            </a:extLst>
          </p:cNvPr>
          <p:cNvSpPr>
            <a:spLocks noGrp="1"/>
          </p:cNvSpPr>
          <p:nvPr>
            <p:ph type="dt" sz="half" idx="10"/>
          </p:nvPr>
        </p:nvSpPr>
        <p:spPr/>
        <p:txBody>
          <a:bodyPr/>
          <a:lstStyle/>
          <a:p>
            <a:fld id="{8703BD94-DAD7-420A-9D5F-DBA519C927F5}" type="datetime1">
              <a:rPr lang="de-DE">
                <a:latin typeface="Calibri"/>
              </a:rPr>
              <a:pPr/>
              <a:t>01.02.2023</a:t>
            </a:fld>
            <a:endParaRPr lang="de-DE">
              <a:latin typeface="Calibri"/>
            </a:endParaRPr>
          </a:p>
        </p:txBody>
      </p:sp>
      <p:sp>
        <p:nvSpPr>
          <p:cNvPr id="4" name="Foliennummernplatzhalter 3">
            <a:extLst>
              <a:ext uri="{FF2B5EF4-FFF2-40B4-BE49-F238E27FC236}">
                <a16:creationId xmlns:a16="http://schemas.microsoft.com/office/drawing/2014/main" id="{6E623C25-68F5-4E6F-90F9-CCFFD698D314}"/>
              </a:ext>
            </a:extLst>
          </p:cNvPr>
          <p:cNvSpPr>
            <a:spLocks noGrp="1"/>
          </p:cNvSpPr>
          <p:nvPr>
            <p:ph type="sldNum" sz="quarter" idx="12"/>
          </p:nvPr>
        </p:nvSpPr>
        <p:spPr/>
        <p:txBody>
          <a:bodyPr/>
          <a:lstStyle/>
          <a:p>
            <a:fld id="{162A217B-ED1C-D84B-8478-63C77FA79618}" type="slidenum">
              <a:rPr lang="de-DE">
                <a:latin typeface="Calibri"/>
              </a:rPr>
              <a:pPr/>
              <a:t>9</a:t>
            </a:fld>
            <a:endParaRPr lang="de-DE">
              <a:latin typeface="Calibri"/>
            </a:endParaRPr>
          </a:p>
        </p:txBody>
      </p:sp>
      <p:sp>
        <p:nvSpPr>
          <p:cNvPr id="3" name="Textfeld 2">
            <a:extLst>
              <a:ext uri="{FF2B5EF4-FFF2-40B4-BE49-F238E27FC236}">
                <a16:creationId xmlns:a16="http://schemas.microsoft.com/office/drawing/2014/main" id="{E30ECA4C-8E23-4F1B-AF18-F745F849C789}"/>
              </a:ext>
            </a:extLst>
          </p:cNvPr>
          <p:cNvSpPr txBox="1"/>
          <p:nvPr/>
        </p:nvSpPr>
        <p:spPr>
          <a:xfrm>
            <a:off x="9154143" y="5429270"/>
            <a:ext cx="1406154" cy="246221"/>
          </a:xfrm>
          <a:prstGeom prst="rect">
            <a:avLst/>
          </a:prstGeom>
          <a:noFill/>
        </p:spPr>
        <p:txBody>
          <a:bodyPr wrap="none" rtlCol="0">
            <a:spAutoFit/>
          </a:bodyPr>
          <a:lstStyle/>
          <a:p>
            <a:r>
              <a:rPr lang="de-DE" sz="1000" dirty="0">
                <a:solidFill>
                  <a:prstClr val="black"/>
                </a:solidFill>
                <a:latin typeface="Calibri"/>
              </a:rPr>
              <a:t>Datenstand 25.01.2023</a:t>
            </a:r>
          </a:p>
        </p:txBody>
      </p:sp>
      <p:sp>
        <p:nvSpPr>
          <p:cNvPr id="8" name="Titel 4">
            <a:extLst>
              <a:ext uri="{FF2B5EF4-FFF2-40B4-BE49-F238E27FC236}">
                <a16:creationId xmlns:a16="http://schemas.microsoft.com/office/drawing/2014/main" id="{7280482A-37B3-4DA1-99D4-2260EAECFB7E}"/>
              </a:ext>
            </a:extLst>
          </p:cNvPr>
          <p:cNvSpPr txBox="1">
            <a:spLocks/>
          </p:cNvSpPr>
          <p:nvPr/>
        </p:nvSpPr>
        <p:spPr>
          <a:xfrm>
            <a:off x="1579307" y="936940"/>
            <a:ext cx="7983646" cy="714291"/>
          </a:xfrm>
          <a:prstGeom prst="rect">
            <a:avLst/>
          </a:prstGeom>
        </p:spPr>
        <p:txBody>
          <a:bodyPr/>
          <a:lst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a:lstStyle>
          <a:p>
            <a:r>
              <a:rPr lang="en-GB" sz="1600" dirty="0">
                <a:latin typeface="Calibri"/>
              </a:rPr>
              <a:t>ARS: Invasive Isolate (</a:t>
            </a:r>
            <a:r>
              <a:rPr lang="en-GB" sz="1600" dirty="0" err="1">
                <a:latin typeface="Calibri"/>
              </a:rPr>
              <a:t>Blutkultur+Punktat</a:t>
            </a:r>
            <a:r>
              <a:rPr lang="en-GB" sz="1600" dirty="0">
                <a:latin typeface="Calibri"/>
              </a:rPr>
              <a:t>) pro Quartal: </a:t>
            </a:r>
            <a:r>
              <a:rPr lang="en-GB" sz="1600" i="1" dirty="0">
                <a:latin typeface="Calibri"/>
              </a:rPr>
              <a:t>Staphylococcus aureus, </a:t>
            </a:r>
          </a:p>
          <a:p>
            <a:r>
              <a:rPr lang="en-GB" sz="1600" dirty="0">
                <a:latin typeface="Calibri"/>
              </a:rPr>
              <a:t>2017-2022</a:t>
            </a:r>
            <a:endParaRPr lang="de-DE" sz="1600" dirty="0">
              <a:latin typeface="Calibri"/>
            </a:endParaRPr>
          </a:p>
        </p:txBody>
      </p:sp>
      <p:graphicFrame>
        <p:nvGraphicFramePr>
          <p:cNvPr id="9" name="Diagramm 8">
            <a:extLst>
              <a:ext uri="{FF2B5EF4-FFF2-40B4-BE49-F238E27FC236}">
                <a16:creationId xmlns:a16="http://schemas.microsoft.com/office/drawing/2014/main" id="{30C3B7C3-14E9-484B-86F9-7FA17FBA5FAD}"/>
              </a:ext>
            </a:extLst>
          </p:cNvPr>
          <p:cNvGraphicFramePr>
            <a:graphicFrameLocks/>
          </p:cNvGraphicFramePr>
          <p:nvPr>
            <p:extLst>
              <p:ext uri="{D42A27DB-BD31-4B8C-83A1-F6EECF244321}">
                <p14:modId xmlns:p14="http://schemas.microsoft.com/office/powerpoint/2010/main" val="2462652582"/>
              </p:ext>
            </p:extLst>
          </p:nvPr>
        </p:nvGraphicFramePr>
        <p:xfrm>
          <a:off x="1790054" y="1906292"/>
          <a:ext cx="7834393" cy="3246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11347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Breitbild</PresentationFormat>
  <Paragraphs>43</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9</vt:i4>
      </vt:variant>
    </vt:vector>
  </HeadingPairs>
  <TitlesOfParts>
    <vt:vector size="16" baseType="lpstr">
      <vt:lpstr>Arial</vt:lpstr>
      <vt:lpstr>Calibri</vt:lpstr>
      <vt:lpstr>Calibri Light</vt:lpstr>
      <vt:lpstr>ＭＳ 明朝</vt:lpstr>
      <vt:lpstr>Wingdings</vt:lpstr>
      <vt:lpstr>Office</vt:lpstr>
      <vt:lpstr>Office-Design</vt:lpstr>
      <vt:lpstr>PowerPoint-Präsentation</vt:lpstr>
      <vt:lpstr>PowerPoint-Präsentation</vt:lpstr>
      <vt:lpstr>PowerPoint-Präsentation</vt:lpstr>
      <vt:lpstr>Wo wird getestet (SARS in ARS) - Datenstand 31.1.2023</vt:lpstr>
      <vt:lpstr>Datenstand 31.1.2023  Anzahl der Testungen pro 100.000 Einwohner nach Altersgruppe und Woche </vt:lpstr>
      <vt:lpstr>PowerPoint-Präsentation</vt:lpstr>
      <vt:lpstr>PowerPoint-Präsentation</vt:lpstr>
      <vt:lpstr>ARS: Invasive Isolate (Blutkultur+Punktat) pro Kalenderwoche:  GAS, Haemophilus influenzae, Streptococcus pneumoniae und Neisseria meningitidis, KW 30/2022-03/2023*</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Böttcher, Sindy</dc:creator>
  <cp:lastModifiedBy>Eckmanns, Tim</cp:lastModifiedBy>
  <cp:revision>4</cp:revision>
  <dcterms:created xsi:type="dcterms:W3CDTF">2023-02-01T09:59:13Z</dcterms:created>
  <dcterms:modified xsi:type="dcterms:W3CDTF">2023-02-01T10:08:05Z</dcterms:modified>
</cp:coreProperties>
</file>