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76" r:id="rId2"/>
    <p:sldId id="1014" r:id="rId3"/>
    <p:sldId id="1013" r:id="rId4"/>
    <p:sldId id="1017" r:id="rId5"/>
    <p:sldId id="1018" r:id="rId6"/>
    <p:sldId id="1031" r:id="rId7"/>
    <p:sldId id="1032" r:id="rId8"/>
    <p:sldId id="1033" r:id="rId9"/>
    <p:sldId id="1034" r:id="rId10"/>
    <p:sldId id="1035" r:id="rId11"/>
    <p:sldId id="1036" r:id="rId12"/>
    <p:sldId id="1037" r:id="rId13"/>
    <p:sldId id="1038" r:id="rId14"/>
    <p:sldId id="283" r:id="rId15"/>
    <p:sldId id="285" r:id="rId16"/>
    <p:sldId id="287" r:id="rId17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1F33B8E-D05A-4AED-AE5D-2A6328AF2309}">
          <p14:sldIdLst>
            <p14:sldId id="576"/>
          </p14:sldIdLst>
        </p14:section>
        <p14:section name="Abschnitt ohne Titel" id="{2AEBFF03-0F12-4836-A687-24DD06BA2044}">
          <p14:sldIdLst>
            <p14:sldId id="1014"/>
            <p14:sldId id="1013"/>
            <p14:sldId id="1017"/>
            <p14:sldId id="1018"/>
            <p14:sldId id="1031"/>
            <p14:sldId id="1032"/>
            <p14:sldId id="1033"/>
            <p14:sldId id="1034"/>
            <p14:sldId id="1035"/>
            <p14:sldId id="1036"/>
            <p14:sldId id="1037"/>
            <p14:sldId id="1038"/>
            <p14:sldId id="283"/>
            <p14:sldId id="285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  <a:srgbClr val="E6E6E6"/>
    <a:srgbClr val="006EC7"/>
    <a:srgbClr val="045AA6"/>
    <a:srgbClr val="058C94"/>
    <a:srgbClr val="E22B00"/>
    <a:srgbClr val="FFFFFF"/>
    <a:srgbClr val="64AFF5"/>
    <a:srgbClr val="66A8DD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79638" autoAdjust="0"/>
  </p:normalViewPr>
  <p:slideViewPr>
    <p:cSldViewPr snapToGrid="0" snapToObjects="1">
      <p:cViewPr varScale="1">
        <p:scale>
          <a:sx n="91" d="100"/>
          <a:sy n="91" d="100"/>
        </p:scale>
        <p:origin x="2052" y="66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01.02.2023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01.02.2023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Schulkinder 5-14 leichter Anstieg, wenig Influenza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0-4: Stabilisierung der SARI-Fallzahlen, keine weiterer Rückgang beim Anteil RSV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Stabilisierung in den AG 35+; COIVD-19 vorwiegend in AG 80+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COVID-19/Influenza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S:\Projekte\FG36_INV_ICOSARI\Arbeitsordner\Wochenbericht\Krisenstab-AG_separat_alleVWD\INV_Altersgruppen\INV_update_report.pdf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(Seite 3ff)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/>
              <a:t>In den </a:t>
            </a:r>
            <a:r>
              <a:rPr lang="de-DE" dirty="0" err="1"/>
              <a:t>Altergruppen</a:t>
            </a:r>
            <a:r>
              <a:rPr lang="de-DE" dirty="0"/>
              <a:t> unter 60 Jahre übliche Werte, vergleichbar zu vorpandemischen Saisons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/>
              <a:t>In den AG 60+: ungewöhnlich wenige, unter dem üblichen Basisniveau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/>
              <a:t>Weiterhin RSV in AG 0-4 (CAVE: sehr geringe Fallzahl!)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</a:t>
            </a:r>
            <a:r>
              <a:rPr lang="de-DE" b="0" dirty="0"/>
              <a:t>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dirty="0">
                <a:sym typeface="Wingdings" panose="05000000000000000000" pitchFamily="2" charset="2"/>
              </a:rPr>
              <a:t>Stabilisierung in KW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4/2022, :</a:t>
            </a:r>
            <a:r>
              <a:rPr lang="de-DE" sz="1200" b="0" dirty="0">
                <a:sym typeface="Wingdings" panose="05000000000000000000" pitchFamily="2" charset="2"/>
              </a:rPr>
              <a:t> 1,6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je 100T; weiterer Rückgang in AG 60-69 Jahre, in AG 80+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mglw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Trendumkehr, kein 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weiterer Rückgang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	(Werte ohne Nachmeldungen: KW 3: 1,7, KW 2: 2,0, KW 1: 4,0, KW 50: 4,4, KW 49: 3,3, KW 48: 2,9 KW 47: 3,0, KW 46: 2,3, KW 45: 2,9)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2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2/2022: 14 je 100T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(Werte ohne Nachmeldungen: KW 3: 12,KW 2: 15, KW 1: 31, KW 52: 37, KW 50: 35, KW 49: 24, KW 48: 23 KW47: 21, KW 46: 14, KW 45: 21)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Combine_scale_short_total.png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</a:t>
            </a:r>
            <a:r>
              <a:rPr lang="en-US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Combine_short.png</a:t>
            </a:r>
            <a:endParaRPr lang="de-DE" sz="1200" b="1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347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Krisenstab_COVID-SARI_FB_all_Vgl2022.png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Krisenstab_Intensiv_COVID_inkl_letzte_FB_VGL2022.png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</a:t>
            </a:r>
            <a:r>
              <a:rPr lang="de-DE" sz="120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_VGL2022.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gesamt: weiter deutlich gestiegen: </a:t>
            </a:r>
            <a:r>
              <a:rPr lang="de-DE" sz="1200" b="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 4:  8,3 % (Vorwoche: 6,4 %)</a:t>
            </a:r>
            <a:endParaRPr lang="de-DE" sz="1200" b="0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Höhepunkt 50. KW 2022 mit 11,1 %</a:t>
            </a:r>
            <a:endParaRPr lang="de-DE" sz="1200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ab der 51. KW (ARE-Gesamt);.</a:t>
            </a:r>
          </a:p>
          <a:p>
            <a:pPr marL="0" indent="0">
              <a:buFontTx/>
              <a:buNone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ARE-gesamt seit Jahreswechsel wieder im Bereich der Vorjahre, aber in KW 4 im oberen Wertebereich der </a:t>
            </a:r>
            <a:r>
              <a:rPr lang="de-DE" sz="1200" i="0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vorpandem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Saisons und über dem Median der Vorjahre 2011-2019 (Median: 7,3 %)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 Vorwoche: Rückgang nur bei Kleinkinder, in allen anderen vier AGs gestiegen</a:t>
            </a:r>
          </a:p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gesamt: ebenfalls gestiegen</a:t>
            </a:r>
            <a:r>
              <a:rPr lang="de-DE" sz="1200" b="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1,5 % (Vorwoche: 1,2 % )</a:t>
            </a:r>
            <a:endParaRPr lang="de-DE" sz="1200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de-DE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KonsInz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KW4/2023 im Vergleich zur Vorwoche stabil geblieben (1.310; 3.KW: 1.312) 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im unteren Wertebereich der Vorjahre vor Pandemie zur 4. KW (und unter dem Mittelwert eigentlich in fast allen AGs)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 (insgesamt) und nach AGI-Regionen: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\\rki.local\daten\Projekte\FG36_AGI\Wochenberichte\Berichterstellung\Saison_2022_23\Woche_04_2023\KI_2015_2023-01-31.xlsx</a:t>
            </a:r>
            <a:r>
              <a:rPr lang="de-DE" sz="120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Pivot Chart KI“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nach AGI-Regionen filterbar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Anzahl der Arztkonsultationen wegen COVID-ARE ist in KW 4 insgesamt leicht gestiegen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KI_AREFC_U071FC_all_Lagebericht.png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Anzahl der Arztkonsultationen wegen COVID-ARE ist in KW 4 im Vergleich zur Vorwoche in allen Altersgruppen gestiegen;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meisten AG leicht, in den AG unter 15 Jahre 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deutlicher Anstieg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KI_AREFC_U071FC_XXX_Lagebericht.png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Starker Rückgang der SARI-Fallzahlen und der SARI 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Intensivbehandlungen,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Werte liegen aktuell im Bereich der Vorjahre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Grafiken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Krisenstab_SARI_Inz_S5.png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Krisenstab_SARI_ICU_Inz_S5.png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Anteile spezifischer Diagnosen an SARI und an SARI </a:t>
            </a:r>
            <a:r>
              <a:rPr lang="de-DE" b="1" dirty="0"/>
              <a:t>mit Intensivbehandlung </a:t>
            </a:r>
            <a:r>
              <a:rPr lang="de-DE" b="0" dirty="0"/>
              <a:t>sind im Vgl. zur Vorwoche stabil bei rückläufigen SARI- Fallzahlen, lediglich Rückgang beim Anteil COVID-19 an SARI mit Intensivbehandlung </a:t>
            </a:r>
          </a:p>
          <a:p>
            <a:pPr marL="0" indent="0">
              <a:buFontTx/>
              <a:buNone/>
            </a:pPr>
            <a:r>
              <a:rPr lang="de-DE" b="0" dirty="0"/>
              <a:t>Anteil RSV und COVID-19 gleichauf</a:t>
            </a: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_all_Anteil_both.png 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all_Anteil_both_Intensiv.png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S:\Projekte\FG36_INV_ICOSARI\Arbeitsordner\Wochenbericht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\Krisenstab-AG_separat_alleVWD\INV_Altersgruppen;</a:t>
            </a:r>
          </a:p>
          <a:p>
            <a:pPr marL="0" indent="0">
              <a:buFontTx/>
              <a:buNone/>
            </a:pPr>
            <a:r>
              <a:rPr lang="de-DE" b="0" dirty="0"/>
              <a:t>Daten aus </a:t>
            </a:r>
            <a:r>
              <a:rPr lang="de-DE" b="0" i="1" u="sng" dirty="0"/>
              <a:t>S:\Projekte\FG36_INV_ICOSARI\Arbeitsordner\Wochenbericht\Wochenbericht_allVWD.xlsx </a:t>
            </a:r>
            <a:r>
              <a:rPr lang="de-DE" b="0" i="0" u="none" dirty="0"/>
              <a:t>(Reiter </a:t>
            </a:r>
            <a:r>
              <a:rPr lang="de-DE" b="0" i="1" u="sng" dirty="0" err="1"/>
              <a:t>COVID_Anteil</a:t>
            </a:r>
            <a:r>
              <a:rPr lang="de-DE" b="0" i="0" u="none" dirty="0"/>
              <a:t> und </a:t>
            </a:r>
            <a:r>
              <a:rPr lang="de-DE" b="0" i="1" u="sng" dirty="0" err="1"/>
              <a:t>Intensiv_Anteil_COVID</a:t>
            </a:r>
            <a:r>
              <a:rPr lang="de-DE" b="0" i="1" u="sng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52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Anteile spezifischer Diagnosen an SARI und an SARI </a:t>
            </a:r>
            <a:r>
              <a:rPr lang="de-DE" b="1" dirty="0"/>
              <a:t>mit Intensivbehandlung </a:t>
            </a:r>
            <a:r>
              <a:rPr lang="de-DE" b="0" dirty="0"/>
              <a:t>sind im Vgl. zur Vorwoche stabil bei rückläufigen SARI- Fallzahlen, lediglich Rückgang beim Anteil COVID-19 an SARI mit Intensivbehandlung </a:t>
            </a:r>
          </a:p>
          <a:p>
            <a:pPr marL="0" indent="0">
              <a:buFontTx/>
              <a:buNone/>
            </a:pPr>
            <a:r>
              <a:rPr lang="de-DE" b="0" dirty="0"/>
              <a:t>Anteil RSV und COVID-19 gleichauf</a:t>
            </a: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_all_Anteil_both.png 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all_Anteil_both_Intensiv.png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S:\Projekte\FG36_INV_ICOSARI\Arbeitsordner\Wochenbericht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\Krisenstab-AG_separat_alleVWD\INV_Altersgruppen;</a:t>
            </a:r>
          </a:p>
          <a:p>
            <a:pPr marL="0" indent="0">
              <a:buFontTx/>
              <a:buNone/>
            </a:pPr>
            <a:r>
              <a:rPr lang="de-DE" b="0" dirty="0"/>
              <a:t>Daten aus </a:t>
            </a:r>
            <a:r>
              <a:rPr lang="de-DE" b="0" i="1" u="sng" dirty="0"/>
              <a:t>S:\Projekte\FG36_INV_ICOSARI\Arbeitsordner\Wochenbericht\Wochenbericht_allVWD.xlsx </a:t>
            </a:r>
            <a:r>
              <a:rPr lang="de-DE" b="0" i="0" u="none" dirty="0"/>
              <a:t>(Reiter </a:t>
            </a:r>
            <a:r>
              <a:rPr lang="de-DE" b="0" i="1" u="sng" dirty="0" err="1"/>
              <a:t>COVID_Anteil</a:t>
            </a:r>
            <a:r>
              <a:rPr lang="de-DE" b="0" i="0" u="none" dirty="0"/>
              <a:t> und </a:t>
            </a:r>
            <a:r>
              <a:rPr lang="de-DE" b="0" i="1" u="sng" dirty="0" err="1"/>
              <a:t>Intensiv_Anteil_COVID</a:t>
            </a:r>
            <a:r>
              <a:rPr lang="de-DE" b="0" i="1" u="sng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948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Relevant bleiben RSV bei 0-1, COVID-19 bei 80+; Influenza weiterhin in allen AG vereinzelt nachgewiesen</a:t>
            </a:r>
          </a:p>
          <a:p>
            <a:endParaRPr lang="de-DE" dirty="0"/>
          </a:p>
          <a:p>
            <a:r>
              <a:rPr lang="de-DE" u="sng" dirty="0"/>
              <a:t>S:\Projekte\FG36_INV_ICOSARI\Arbeitsordner\Wochenbericht\Krisenstab-AG_separat_alleVWD\RSV_Altersgruppen/Anteil_RSV.png</a:t>
            </a:r>
          </a:p>
          <a:p>
            <a:r>
              <a:rPr lang="de-DE" u="sng" dirty="0"/>
              <a:t>S:\Projekte\FG36_INV_ICOSARI\Arbeitsordner\Wochenbericht\Krisenstab-AG_separat_alleVWD\INV_Altersgruppen/Anteil_both_INV_U_ab35_2021_22_mod.png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88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31.1.2023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A8532FCE-2D1B-4E54-B9B3-41A2CD552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145" y="771215"/>
            <a:ext cx="3600000" cy="216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9BEA9BF-0D4D-4EF7-A4E8-470882D46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874" y="2674755"/>
            <a:ext cx="360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4. KW 2023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589039"/>
            <a:ext cx="1860421" cy="195750"/>
          </a:xfrm>
        </p:spPr>
        <p:txBody>
          <a:bodyPr/>
          <a:lstStyle/>
          <a:p>
            <a:r>
              <a:rPr lang="de-DE" dirty="0"/>
              <a:t>Stand: 31.1.2023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431877" y="1023044"/>
            <a:ext cx="233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9 % COVID-19, 4 % Influenza, 		    2 % RSV 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044B8011-0E8F-4B83-ACAB-0F32B1324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4145" y="4429039"/>
            <a:ext cx="3600000" cy="21600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5549984" y="4617126"/>
            <a:ext cx="3287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E22B00"/>
                </a:solidFill>
              </a:rPr>
              <a:t>22 % COVID-19</a:t>
            </a:r>
            <a:r>
              <a:rPr lang="de-DE" sz="1400" dirty="0">
                <a:solidFill>
                  <a:srgbClr val="E22B00"/>
                </a:solidFill>
              </a:rPr>
              <a:t>, 2 % Influenza, 2 % RSV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5647579" y="2908734"/>
            <a:ext cx="3116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8 % Influenza, 6 % COVID-19, 2 % RSV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B2F0F7D-8A75-44CC-95CB-AA0D0D96D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73" y="753708"/>
            <a:ext cx="3600000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583E5F7-4812-4A2F-AFD0-65688485F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274" y="2667529"/>
            <a:ext cx="3600000" cy="216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53189EA-0C44-40DA-857C-5A0A027537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274" y="4405564"/>
            <a:ext cx="3600000" cy="2160000"/>
          </a:xfrm>
          <a:prstGeom prst="rect">
            <a:avLst/>
          </a:prstGeom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AA2D7A60-AE91-4AB7-BFD5-5AB2A17D3D54}"/>
              </a:ext>
            </a:extLst>
          </p:cNvPr>
          <p:cNvCxnSpPr>
            <a:cxnSpLocks/>
          </p:cNvCxnSpPr>
          <p:nvPr/>
        </p:nvCxnSpPr>
        <p:spPr>
          <a:xfrm flipH="1">
            <a:off x="2476333" y="1481987"/>
            <a:ext cx="466473" cy="448867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9451105E-4F19-48CF-A6CD-9F03C1FCC781}"/>
              </a:ext>
            </a:extLst>
          </p:cNvPr>
          <p:cNvSpPr txBox="1"/>
          <p:nvPr/>
        </p:nvSpPr>
        <p:spPr>
          <a:xfrm>
            <a:off x="2698885" y="1035631"/>
            <a:ext cx="2037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E22B00"/>
                </a:solidFill>
              </a:rPr>
              <a:t>34 % RSV</a:t>
            </a:r>
            <a:r>
              <a:rPr lang="de-DE" sz="1400" dirty="0">
                <a:solidFill>
                  <a:srgbClr val="E22B00"/>
                </a:solidFill>
              </a:rPr>
              <a:t>, 3 % COVID-19, 	        2 % Influenza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1305FE3D-EBE3-4AA8-83F5-D306E155C780}"/>
              </a:ext>
            </a:extLst>
          </p:cNvPr>
          <p:cNvCxnSpPr>
            <a:cxnSpLocks/>
          </p:cNvCxnSpPr>
          <p:nvPr/>
        </p:nvCxnSpPr>
        <p:spPr>
          <a:xfrm flipH="1">
            <a:off x="2532903" y="3197083"/>
            <a:ext cx="499381" cy="661126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75E19EA1-A77C-4F09-AAFB-87273313F7E4}"/>
              </a:ext>
            </a:extLst>
          </p:cNvPr>
          <p:cNvSpPr txBox="1"/>
          <p:nvPr/>
        </p:nvSpPr>
        <p:spPr>
          <a:xfrm>
            <a:off x="2822534" y="2915160"/>
            <a:ext cx="2472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7 % Influenza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B4FA79E7-1964-4336-B5D2-3E966168AB11}"/>
              </a:ext>
            </a:extLst>
          </p:cNvPr>
          <p:cNvCxnSpPr>
            <a:cxnSpLocks/>
          </p:cNvCxnSpPr>
          <p:nvPr/>
        </p:nvCxnSpPr>
        <p:spPr>
          <a:xfrm flipH="1">
            <a:off x="2528589" y="5003942"/>
            <a:ext cx="491289" cy="650408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D82D4917-DB03-45F2-A858-0A81007DA67C}"/>
              </a:ext>
            </a:extLst>
          </p:cNvPr>
          <p:cNvCxnSpPr>
            <a:cxnSpLocks/>
          </p:cNvCxnSpPr>
          <p:nvPr/>
        </p:nvCxnSpPr>
        <p:spPr>
          <a:xfrm flipH="1">
            <a:off x="6531745" y="1274140"/>
            <a:ext cx="137624" cy="692096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1F06B6D1-416F-40FE-9C1B-F81B5F67447F}"/>
              </a:ext>
            </a:extLst>
          </p:cNvPr>
          <p:cNvCxnSpPr>
            <a:cxnSpLocks/>
          </p:cNvCxnSpPr>
          <p:nvPr/>
        </p:nvCxnSpPr>
        <p:spPr>
          <a:xfrm>
            <a:off x="6531745" y="3250185"/>
            <a:ext cx="0" cy="427719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677006FC-079F-4AC1-AB3F-9DA0AB90E216}"/>
              </a:ext>
            </a:extLst>
          </p:cNvPr>
          <p:cNvCxnSpPr>
            <a:cxnSpLocks/>
          </p:cNvCxnSpPr>
          <p:nvPr/>
        </p:nvCxnSpPr>
        <p:spPr>
          <a:xfrm flipH="1">
            <a:off x="6531745" y="4887710"/>
            <a:ext cx="88132" cy="358405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497AD142-6658-4782-B806-88E8356DE031}"/>
              </a:ext>
            </a:extLst>
          </p:cNvPr>
          <p:cNvSpPr txBox="1"/>
          <p:nvPr/>
        </p:nvSpPr>
        <p:spPr>
          <a:xfrm>
            <a:off x="2842531" y="4656172"/>
            <a:ext cx="2091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E22B00"/>
                </a:solidFill>
              </a:rPr>
              <a:t>9 % Influenza		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91E27E1-3558-4021-852D-F80AFDA4C08B}"/>
              </a:ext>
            </a:extLst>
          </p:cNvPr>
          <p:cNvSpPr txBox="1"/>
          <p:nvPr/>
        </p:nvSpPr>
        <p:spPr>
          <a:xfrm rot="16200000">
            <a:off x="-1992596" y="3867039"/>
            <a:ext cx="505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CAVE: sehr geringe Fallzahlen bei 5 bis 34-Jährigen!!</a:t>
            </a:r>
          </a:p>
        </p:txBody>
      </p:sp>
    </p:spTree>
    <p:extLst>
      <p:ext uri="{BB962C8B-B14F-4D97-AF65-F5344CB8AC3E}">
        <p14:creationId xmlns:p14="http://schemas.microsoft.com/office/powerpoint/2010/main" val="2152072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4. KW 2023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01558"/>
            <a:ext cx="1860421" cy="195750"/>
          </a:xfrm>
        </p:spPr>
        <p:txBody>
          <a:bodyPr/>
          <a:lstStyle/>
          <a:p>
            <a:r>
              <a:rPr lang="de-DE" dirty="0"/>
              <a:t>Stand: 31.1.2023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FB1B9BF-5EFB-427F-85C2-2AFC9FB61B33}"/>
              </a:ext>
            </a:extLst>
          </p:cNvPr>
          <p:cNvCxnSpPr/>
          <p:nvPr/>
        </p:nvCxnSpPr>
        <p:spPr>
          <a:xfrm>
            <a:off x="1356852" y="1621349"/>
            <a:ext cx="308312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AF2EABFB-7694-4883-B7B5-8CE4FE4D028F}"/>
              </a:ext>
            </a:extLst>
          </p:cNvPr>
          <p:cNvCxnSpPr>
            <a:cxnSpLocks/>
          </p:cNvCxnSpPr>
          <p:nvPr/>
        </p:nvCxnSpPr>
        <p:spPr>
          <a:xfrm flipH="1">
            <a:off x="2425246" y="1419575"/>
            <a:ext cx="331624" cy="5796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4C8A35B9-BF63-4502-9D04-A93E4ADF8412}"/>
              </a:ext>
            </a:extLst>
          </p:cNvPr>
          <p:cNvSpPr txBox="1"/>
          <p:nvPr/>
        </p:nvSpPr>
        <p:spPr>
          <a:xfrm>
            <a:off x="2448765" y="1072417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E22B00"/>
                </a:solidFill>
              </a:rPr>
              <a:t>38 % RSV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71624831-57A2-487C-8ABA-D4BFC4EE2AB8}"/>
              </a:ext>
            </a:extLst>
          </p:cNvPr>
          <p:cNvCxnSpPr>
            <a:cxnSpLocks/>
          </p:cNvCxnSpPr>
          <p:nvPr/>
        </p:nvCxnSpPr>
        <p:spPr>
          <a:xfrm flipH="1">
            <a:off x="6601647" y="5277576"/>
            <a:ext cx="331624" cy="5796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FCBB3FB2-F230-4BBB-B86D-B46FDDCCFD96}"/>
              </a:ext>
            </a:extLst>
          </p:cNvPr>
          <p:cNvSpPr txBox="1"/>
          <p:nvPr/>
        </p:nvSpPr>
        <p:spPr>
          <a:xfrm>
            <a:off x="6625166" y="4930418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E22B00"/>
                </a:solidFill>
              </a:rPr>
              <a:t>31 % COVID-19</a:t>
            </a:r>
          </a:p>
        </p:txBody>
      </p:sp>
    </p:spTree>
    <p:extLst>
      <p:ext uri="{BB962C8B-B14F-4D97-AF65-F5344CB8AC3E}">
        <p14:creationId xmlns:p14="http://schemas.microsoft.com/office/powerpoint/2010/main" val="154922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in 2022/2023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8" y="841248"/>
            <a:ext cx="5750540" cy="2587743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31.1.2023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172A3F6-1499-4B8F-B639-B0341B89B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37484"/>
            <a:ext cx="9144000" cy="27432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78BCC54-9598-4C82-BFB9-E4C10A98CEC9}"/>
              </a:ext>
            </a:extLst>
          </p:cNvPr>
          <p:cNvSpPr txBox="1"/>
          <p:nvPr/>
        </p:nvSpPr>
        <p:spPr>
          <a:xfrm>
            <a:off x="5926097" y="964528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1,6 COVID-SARI pro 100.000</a:t>
            </a:r>
          </a:p>
          <a:p>
            <a:endParaRPr lang="de-DE" dirty="0"/>
          </a:p>
          <a:p>
            <a:r>
              <a:rPr lang="de-DE" dirty="0"/>
              <a:t>Entspricht ca. 1.400 neuen Krankenhausaufnahmen wegen COVID-SARI in 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92991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05" y="567914"/>
            <a:ext cx="432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46. KW 2022 bis 4. KW 2023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31.1.2023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7" y="2665738"/>
            <a:ext cx="432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8" y="4698000"/>
            <a:ext cx="4320000" cy="2160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2231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01.02.2023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/>
              <a:t>Virologische ARE-Surveillance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4C9F8E3-65DD-4B83-8886-975BADFD2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73" y="1027674"/>
            <a:ext cx="8782261" cy="219921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ABE860C-D413-4CCC-81B6-39977A08B257}"/>
              </a:ext>
            </a:extLst>
          </p:cNvPr>
          <p:cNvSpPr txBox="1"/>
          <p:nvPr/>
        </p:nvSpPr>
        <p:spPr>
          <a:xfrm>
            <a:off x="851835" y="2440681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50000"/>
                  </a:schemeClr>
                </a:solidFill>
              </a:rPr>
              <a:t>HKU1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1D942DA-05D7-42F5-9611-7579CB982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80" y="2209420"/>
            <a:ext cx="457240" cy="28044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FF67354-E005-4ECA-8A7B-694DDBEF9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196" y="2472750"/>
            <a:ext cx="445047" cy="286537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FBB44D45-6906-4EAF-B980-5E7FFBDEFD0D}"/>
              </a:ext>
            </a:extLst>
          </p:cNvPr>
          <p:cNvSpPr txBox="1"/>
          <p:nvPr/>
        </p:nvSpPr>
        <p:spPr>
          <a:xfrm>
            <a:off x="8050101" y="2595861"/>
            <a:ext cx="484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OC43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CF76B76-4F60-421D-B73D-54A4D23D297C}"/>
              </a:ext>
            </a:extLst>
          </p:cNvPr>
          <p:cNvSpPr txBox="1"/>
          <p:nvPr/>
        </p:nvSpPr>
        <p:spPr>
          <a:xfrm>
            <a:off x="8041227" y="2428724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SARS-CoV-2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BBD9ED8-E49B-4FBF-B349-5DB267D7CE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173" y="3364296"/>
            <a:ext cx="8782261" cy="2199215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871814C5-100E-4E33-A356-7B2C25C2B748}"/>
              </a:ext>
            </a:extLst>
          </p:cNvPr>
          <p:cNvSpPr txBox="1"/>
          <p:nvPr/>
        </p:nvSpPr>
        <p:spPr>
          <a:xfrm>
            <a:off x="8041227" y="4926225"/>
            <a:ext cx="73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B/Victoria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B9F7A89-AE23-4A3B-B620-AF4907CCCD66}"/>
              </a:ext>
            </a:extLst>
          </p:cNvPr>
          <p:cNvSpPr txBox="1"/>
          <p:nvPr/>
        </p:nvSpPr>
        <p:spPr>
          <a:xfrm>
            <a:off x="7203230" y="5243826"/>
            <a:ext cx="108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A(H1N1)pdm09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5D86751-B18C-4775-9F95-F46C19FF9ED5}"/>
              </a:ext>
            </a:extLst>
          </p:cNvPr>
          <p:cNvSpPr txBox="1"/>
          <p:nvPr/>
        </p:nvSpPr>
        <p:spPr>
          <a:xfrm>
            <a:off x="7505337" y="4165574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01.02.2023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 ARE-Surveillance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2B66FDD-6EA0-4584-95A7-F0C424AE9D69}"/>
              </a:ext>
            </a:extLst>
          </p:cNvPr>
          <p:cNvSpPr txBox="1"/>
          <p:nvPr/>
        </p:nvSpPr>
        <p:spPr>
          <a:xfrm>
            <a:off x="7219950" y="9600274"/>
            <a:ext cx="54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RSV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5929279-BAC8-4E35-B931-7DA877F6D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33" y="2079117"/>
            <a:ext cx="8714630" cy="218591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6B31607-E44B-4098-BF35-51A121234D14}"/>
              </a:ext>
            </a:extLst>
          </p:cNvPr>
          <p:cNvSpPr txBox="1"/>
          <p:nvPr/>
        </p:nvSpPr>
        <p:spPr>
          <a:xfrm>
            <a:off x="8054692" y="3620360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RSV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96D7167-F40B-4A31-95C5-BF6EF394D4F3}"/>
              </a:ext>
            </a:extLst>
          </p:cNvPr>
          <p:cNvSpPr txBox="1"/>
          <p:nvPr/>
        </p:nvSpPr>
        <p:spPr>
          <a:xfrm>
            <a:off x="8033854" y="3374139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HRV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7A588B7-C308-4C5C-A82C-D1B0FEAA8C08}"/>
              </a:ext>
            </a:extLst>
          </p:cNvPr>
          <p:cNvSpPr txBox="1"/>
          <p:nvPr/>
        </p:nvSpPr>
        <p:spPr>
          <a:xfrm>
            <a:off x="6130622" y="3231330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HMPV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06A8CF5-4F6D-429E-A6D5-B3B14E1C47DA}"/>
              </a:ext>
            </a:extLst>
          </p:cNvPr>
          <p:cNvSpPr txBox="1"/>
          <p:nvPr/>
        </p:nvSpPr>
        <p:spPr>
          <a:xfrm>
            <a:off x="4542099" y="2863047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/>
                </a:solidFill>
              </a:rPr>
              <a:t>PIV</a:t>
            </a:r>
          </a:p>
        </p:txBody>
      </p:sp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D3A5FE8-5360-418D-AE33-268AA99E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01.02.2023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6D86F7-0ACC-4430-8561-1761DD73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 ARE-Surveillance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20D244-71E8-42E7-990C-3F4B82029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16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B67B393-44A9-4A20-98AD-DBF7D6F86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25" y="861919"/>
            <a:ext cx="7765484" cy="1872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112DFE6-4274-4B97-B332-E61477EE8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25" y="2723049"/>
            <a:ext cx="7765484" cy="1872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9551CE5-8A4F-4AFB-95EB-E18E23EDC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25" y="4584179"/>
            <a:ext cx="7765484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6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4. KW 2023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31.1.2023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566168" y="777086"/>
            <a:ext cx="32911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</a:t>
            </a:r>
            <a:r>
              <a:rPr lang="de-DE" b="1" dirty="0"/>
              <a:t>KW 4 </a:t>
            </a:r>
            <a:r>
              <a:rPr lang="de-DE" dirty="0"/>
              <a:t>bei </a:t>
            </a:r>
            <a:r>
              <a:rPr lang="de-DE" b="1" dirty="0"/>
              <a:t>8.300</a:t>
            </a:r>
            <a:r>
              <a:rPr lang="de-DE" dirty="0"/>
              <a:t> ARE (in der 3. KW: 6.400)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</a:t>
            </a:r>
          </a:p>
          <a:p>
            <a:r>
              <a:rPr lang="de-DE" b="1" dirty="0"/>
              <a:t>7 Mio. ARE in Deutschland, unabhängig von einem Arztbesuch.</a:t>
            </a:r>
            <a:br>
              <a:rPr lang="de-DE" b="1" dirty="0"/>
            </a:br>
            <a:endParaRPr lang="en-US" sz="1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7E95F0E-67B7-4222-BCA3-0FDEA75789CA}"/>
              </a:ext>
            </a:extLst>
          </p:cNvPr>
          <p:cNvSpPr txBox="1"/>
          <p:nvPr/>
        </p:nvSpPr>
        <p:spPr>
          <a:xfrm>
            <a:off x="5566168" y="3939098"/>
            <a:ext cx="3489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Seit 51. KW 2022 Rückgang in allen AG bis zur 1. KW 2023; </a:t>
            </a:r>
          </a:p>
          <a:p>
            <a:r>
              <a:rPr lang="de-DE" dirty="0"/>
              <a:t>Anstieg bei Kindern in KW 2 (Ende Weihnachtsferien) </a:t>
            </a:r>
          </a:p>
          <a:p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F260A0D-27C0-4B06-B3B4-78ED9F290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03" y="991477"/>
            <a:ext cx="5104325" cy="250607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B04BA1D-8EEE-44F7-847C-F3B0D693F9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4" t="3152" r="1477" b="2309"/>
          <a:stretch/>
        </p:blipFill>
        <p:spPr>
          <a:xfrm>
            <a:off x="186802" y="3833522"/>
            <a:ext cx="5104325" cy="250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4. KW 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31.1.2023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909297" y="1320363"/>
            <a:ext cx="3085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Von der 3. KW auf die 4. KW stabil geblieben</a:t>
            </a:r>
            <a:endParaRPr lang="de-DE" dirty="0">
              <a:highlight>
                <a:srgbClr val="FFFF00"/>
              </a:highlight>
            </a:endParaRPr>
          </a:p>
          <a:p>
            <a:endParaRPr lang="de-DE" sz="600" dirty="0"/>
          </a:p>
          <a:p>
            <a:r>
              <a:rPr lang="de-DE" dirty="0"/>
              <a:t>ca. 1.300 Arzt­konsul­ta­tionen wegen ARE pro 100.000 EW </a:t>
            </a:r>
          </a:p>
          <a:p>
            <a:endParaRPr lang="de-DE" sz="1200" dirty="0"/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4. KW 2023: ca. 1,1 Mio. 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DC795BB-0EEF-446A-AEE8-D4537A32C022}"/>
              </a:ext>
            </a:extLst>
          </p:cNvPr>
          <p:cNvSpPr txBox="1"/>
          <p:nvPr/>
        </p:nvSpPr>
        <p:spPr>
          <a:xfrm>
            <a:off x="5868810" y="3901797"/>
            <a:ext cx="3187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Vorwoche: Anstieg bei Kindern (insbesondere Schulkinder);</a:t>
            </a:r>
          </a:p>
          <a:p>
            <a:r>
              <a:rPr lang="de-DE" dirty="0"/>
              <a:t>Bei Erwachsenen stabil bis gesunken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0E0AF7D4-8358-404C-A864-BA6BF60BA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1397C601-69F7-4F0E-9DDD-90A10E302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5622C0C1-4F0E-4165-8CB7-99FFD76AC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93" y="333654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FBC53F94-E87C-4ED9-BF82-185842C45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93" y="61940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4232347-F132-4947-B095-500D42C25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43" y="1245504"/>
            <a:ext cx="5458913" cy="25384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B2D22C4-645F-4F26-A3D6-684CE1360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947" y="3855473"/>
            <a:ext cx="5468105" cy="249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31.01.2023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4. KW 2023</a:t>
            </a:r>
          </a:p>
          <a:p>
            <a:r>
              <a:rPr lang="de-DE" dirty="0"/>
              <a:t>Rund 82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rund 68.000 ARE-COVID-Arzt­besuchen in D)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E51576-F765-40D6-99EC-7EC4C261A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60" y="2074540"/>
            <a:ext cx="7891189" cy="31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0E0DE32-D607-4C43-BE31-7D948E370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48" y="1036359"/>
            <a:ext cx="4247994" cy="2123997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4. KW 2023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95CBE4-1455-4FFD-84D4-19AF75B6F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23" y="1036359"/>
            <a:ext cx="4247992" cy="21239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4226592-FBC6-4E06-8E18-3B7FE7027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3" y="2888816"/>
            <a:ext cx="4247992" cy="212399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BE3CC1-D1D2-4115-933A-B1ABE110E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53" y="4705759"/>
            <a:ext cx="4247992" cy="212399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5AAFDFF-940D-47F6-AEA8-2230E4B8F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061" y="2888816"/>
            <a:ext cx="4247992" cy="2123996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8B91DD3-4611-4FF2-9689-E0F81878D6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6061" y="4705759"/>
            <a:ext cx="4247992" cy="21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7967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4.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17.1.2023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ABB6EA4-8B35-4E34-A239-AF7B425C2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5" y="3694590"/>
            <a:ext cx="7308000" cy="29232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434606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A5FC49-CA49-455B-B90A-A99745118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66" y="740205"/>
            <a:ext cx="7520400" cy="30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1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31.5.2022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4. KW 2023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9A2D01-6683-4AF6-9CBD-9B140F886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85" y="418114"/>
            <a:ext cx="6548140" cy="3055799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355772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4. KW 2023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516534" y="1824253"/>
            <a:ext cx="160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10% COVID-19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6914862" y="2008919"/>
            <a:ext cx="601672" cy="1101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932235" y="752285"/>
            <a:ext cx="4852613" cy="1485777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FF42E37-328C-4041-ADFC-EAB60AF4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37" y="3779723"/>
            <a:ext cx="6548140" cy="3055799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D6A5AF7-C2DE-4510-A2CA-43DD6F7580E4}"/>
              </a:ext>
            </a:extLst>
          </p:cNvPr>
          <p:cNvGrpSpPr/>
          <p:nvPr/>
        </p:nvGrpSpPr>
        <p:grpSpPr>
          <a:xfrm>
            <a:off x="1773936" y="4094011"/>
            <a:ext cx="4999781" cy="1466032"/>
            <a:chOff x="1128533" y="1100259"/>
            <a:chExt cx="5945435" cy="102682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957295CE-49F7-4F53-9DB6-743F34F9B23C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D7446FDA-9C39-4336-B151-C1ECCA5C96CA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A8937D2-6E61-4234-9B36-8EC7052A12E6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4885F32F-8D30-4BC3-A351-21069E6B33DA}"/>
              </a:ext>
            </a:extLst>
          </p:cNvPr>
          <p:cNvSpPr txBox="1"/>
          <p:nvPr/>
        </p:nvSpPr>
        <p:spPr>
          <a:xfrm>
            <a:off x="7646549" y="2203684"/>
            <a:ext cx="147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4% Influenza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93E163E0-DAED-4D30-B7E7-EF02A00B9C5C}"/>
              </a:ext>
            </a:extLst>
          </p:cNvPr>
          <p:cNvCxnSpPr>
            <a:cxnSpLocks/>
          </p:cNvCxnSpPr>
          <p:nvPr/>
        </p:nvCxnSpPr>
        <p:spPr>
          <a:xfrm flipH="1" flipV="1">
            <a:off x="6914862" y="2299829"/>
            <a:ext cx="601674" cy="85172"/>
          </a:xfrm>
          <a:prstGeom prst="straightConnector1">
            <a:avLst/>
          </a:prstGeom>
          <a:ln w="28575">
            <a:solidFill>
              <a:srgbClr val="C00000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E624FEF5-C734-4DD7-8DAE-ED93A4B3A711}"/>
              </a:ext>
            </a:extLst>
          </p:cNvPr>
          <p:cNvSpPr txBox="1"/>
          <p:nvPr/>
        </p:nvSpPr>
        <p:spPr>
          <a:xfrm>
            <a:off x="7570716" y="5537381"/>
            <a:ext cx="141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7% Influenza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34D88B46-570F-4019-8F09-9308A95CB1BB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6641956" y="5678752"/>
            <a:ext cx="928760" cy="4329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33B0BDBB-F3AF-43AE-9C87-5998F5A6D9B2}"/>
              </a:ext>
            </a:extLst>
          </p:cNvPr>
          <p:cNvSpPr txBox="1"/>
          <p:nvPr/>
        </p:nvSpPr>
        <p:spPr>
          <a:xfrm>
            <a:off x="7602734" y="1515453"/>
            <a:ext cx="129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A1DA"/>
                </a:solidFill>
              </a:rPr>
              <a:t>11% RSV</a:t>
            </a: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3FFDBB0F-43A0-4667-AF51-418AB9E84FED}"/>
              </a:ext>
            </a:extLst>
          </p:cNvPr>
          <p:cNvCxnSpPr>
            <a:cxnSpLocks/>
            <a:stCxn id="37" idx="1"/>
          </p:cNvCxnSpPr>
          <p:nvPr/>
        </p:nvCxnSpPr>
        <p:spPr>
          <a:xfrm flipH="1">
            <a:off x="6914862" y="1700119"/>
            <a:ext cx="687872" cy="303374"/>
          </a:xfrm>
          <a:prstGeom prst="straightConnector1">
            <a:avLst/>
          </a:prstGeom>
          <a:ln w="28575">
            <a:solidFill>
              <a:srgbClr val="00A1DA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756284D4-8572-40E2-A408-F8B059FDF4C3}"/>
              </a:ext>
            </a:extLst>
          </p:cNvPr>
          <p:cNvSpPr txBox="1"/>
          <p:nvPr/>
        </p:nvSpPr>
        <p:spPr>
          <a:xfrm>
            <a:off x="7519544" y="4975038"/>
            <a:ext cx="159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11% COVID-19</a:t>
            </a:r>
          </a:p>
        </p:txBody>
      </p: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9174787E-CA83-4E52-98EF-785D7438C9CF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6784848" y="5159704"/>
            <a:ext cx="734696" cy="1620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9BF301CF-A9DC-41F9-B23A-342EFEC60131}"/>
              </a:ext>
            </a:extLst>
          </p:cNvPr>
          <p:cNvSpPr txBox="1"/>
          <p:nvPr/>
        </p:nvSpPr>
        <p:spPr>
          <a:xfrm>
            <a:off x="7602734" y="5265948"/>
            <a:ext cx="122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A1DA"/>
                </a:solidFill>
              </a:rPr>
              <a:t>11% RSV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C6E95358-3B54-4B4D-A731-F2961FAE5D7A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6673974" y="5450614"/>
            <a:ext cx="928760" cy="68048"/>
          </a:xfrm>
          <a:prstGeom prst="straightConnector1">
            <a:avLst/>
          </a:prstGeom>
          <a:ln w="28575">
            <a:solidFill>
              <a:srgbClr val="00A1DA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56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4. KW 2023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9A2D01-6683-4AF6-9CBD-9B140F886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3" y="522394"/>
            <a:ext cx="8049600" cy="2951520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4. KW 2023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610176" y="1927551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10%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7423832" y="2112217"/>
            <a:ext cx="186344" cy="8600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440192" y="850292"/>
            <a:ext cx="6026151" cy="1387770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FF42E37-328C-4041-ADFC-EAB60AF4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7" y="3779723"/>
            <a:ext cx="8334000" cy="3055800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932235" y="535225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2021				       2022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D6A5AF7-C2DE-4510-A2CA-43DD6F7580E4}"/>
              </a:ext>
            </a:extLst>
          </p:cNvPr>
          <p:cNvGrpSpPr/>
          <p:nvPr/>
        </p:nvGrpSpPr>
        <p:grpSpPr>
          <a:xfrm>
            <a:off x="971107" y="4142081"/>
            <a:ext cx="6548437" cy="1417962"/>
            <a:chOff x="1128533" y="1100259"/>
            <a:chExt cx="5945435" cy="102682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957295CE-49F7-4F53-9DB6-743F34F9B23C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D7446FDA-9C39-4336-B151-C1ECCA5C96CA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A8937D2-6E61-4234-9B36-8EC7052A12E6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68602414-AACD-4F07-A955-8CDE3F23A73D}"/>
              </a:ext>
            </a:extLst>
          </p:cNvPr>
          <p:cNvSpPr txBox="1"/>
          <p:nvPr/>
        </p:nvSpPr>
        <p:spPr>
          <a:xfrm>
            <a:off x="1932235" y="3802962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2021				       2022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885F32F-8D30-4BC3-A351-21069E6B33DA}"/>
              </a:ext>
            </a:extLst>
          </p:cNvPr>
          <p:cNvSpPr txBox="1"/>
          <p:nvPr/>
        </p:nvSpPr>
        <p:spPr>
          <a:xfrm>
            <a:off x="7725529" y="2186030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4%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93E163E0-DAED-4D30-B7E7-EF02A00B9C5C}"/>
              </a:ext>
            </a:extLst>
          </p:cNvPr>
          <p:cNvCxnSpPr>
            <a:cxnSpLocks/>
          </p:cNvCxnSpPr>
          <p:nvPr/>
        </p:nvCxnSpPr>
        <p:spPr>
          <a:xfrm flipH="1" flipV="1">
            <a:off x="7431097" y="2340323"/>
            <a:ext cx="318401" cy="1"/>
          </a:xfrm>
          <a:prstGeom prst="straightConnector1">
            <a:avLst/>
          </a:prstGeom>
          <a:ln w="28575">
            <a:solidFill>
              <a:srgbClr val="C00000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E624FEF5-C734-4DD7-8DAE-ED93A4B3A711}"/>
              </a:ext>
            </a:extLst>
          </p:cNvPr>
          <p:cNvSpPr txBox="1"/>
          <p:nvPr/>
        </p:nvSpPr>
        <p:spPr>
          <a:xfrm>
            <a:off x="7699721" y="5537381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7%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34D88B46-570F-4019-8F09-9308A95CB1BB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7423832" y="5660167"/>
            <a:ext cx="275889" cy="6188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33B0BDBB-F3AF-43AE-9C87-5998F5A6D9B2}"/>
              </a:ext>
            </a:extLst>
          </p:cNvPr>
          <p:cNvSpPr txBox="1"/>
          <p:nvPr/>
        </p:nvSpPr>
        <p:spPr>
          <a:xfrm>
            <a:off x="7606207" y="1671898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A1DA"/>
                </a:solidFill>
              </a:rPr>
              <a:t>11%</a:t>
            </a: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3FFDBB0F-43A0-4667-AF51-418AB9E84FED}"/>
              </a:ext>
            </a:extLst>
          </p:cNvPr>
          <p:cNvCxnSpPr>
            <a:cxnSpLocks/>
          </p:cNvCxnSpPr>
          <p:nvPr/>
        </p:nvCxnSpPr>
        <p:spPr>
          <a:xfrm flipH="1">
            <a:off x="7396367" y="1917026"/>
            <a:ext cx="317243" cy="174964"/>
          </a:xfrm>
          <a:prstGeom prst="straightConnector1">
            <a:avLst/>
          </a:prstGeom>
          <a:ln w="28575">
            <a:solidFill>
              <a:srgbClr val="00A1DA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756284D4-8572-40E2-A408-F8B059FDF4C3}"/>
              </a:ext>
            </a:extLst>
          </p:cNvPr>
          <p:cNvSpPr txBox="1"/>
          <p:nvPr/>
        </p:nvSpPr>
        <p:spPr>
          <a:xfrm>
            <a:off x="7699721" y="5067926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11%</a:t>
            </a:r>
          </a:p>
        </p:txBody>
      </p: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9174787E-CA83-4E52-98EF-785D7438C9CF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7466343" y="5252592"/>
            <a:ext cx="233378" cy="18466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9BF301CF-A9DC-41F9-B23A-342EFEC60131}"/>
              </a:ext>
            </a:extLst>
          </p:cNvPr>
          <p:cNvSpPr txBox="1"/>
          <p:nvPr/>
        </p:nvSpPr>
        <p:spPr>
          <a:xfrm>
            <a:off x="7713610" y="5321708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A1DA"/>
                </a:solidFill>
              </a:rPr>
              <a:t>11%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C6E95358-3B54-4B4D-A731-F2961FAE5D7A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7451011" y="5506374"/>
            <a:ext cx="262599" cy="13947"/>
          </a:xfrm>
          <a:prstGeom prst="straightConnector1">
            <a:avLst/>
          </a:prstGeom>
          <a:ln w="28575">
            <a:solidFill>
              <a:srgbClr val="00A1DA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61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FFDDB8E-F783-4BA7-8D7C-E2D226D48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42672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3EA5A0-D55A-409E-8D7F-683BABDE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31.01.2023</a:t>
            </a:r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0549FC-A809-45E4-BC4C-C3FA40966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C4B840-B51C-4CEB-9B02-CFCC7A72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76239B8B-8C60-4A3A-A635-1745DF2BE3D9}"/>
              </a:ext>
            </a:extLst>
          </p:cNvPr>
          <p:cNvSpPr txBox="1">
            <a:spLocks/>
          </p:cNvSpPr>
          <p:nvPr/>
        </p:nvSpPr>
        <p:spPr>
          <a:xfrm>
            <a:off x="0" y="353489"/>
            <a:ext cx="8942831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 – Diagnosecodes bei SARI-Fällen in verschiedenen Altersgruppen</a:t>
            </a:r>
          </a:p>
          <a:p>
            <a:pPr algn="ctr"/>
            <a:r>
              <a:rPr lang="de-DE" dirty="0"/>
              <a:t>KW 4/2023</a:t>
            </a:r>
          </a:p>
        </p:txBody>
      </p:sp>
    </p:spTree>
    <p:extLst>
      <p:ext uri="{BB962C8B-B14F-4D97-AF65-F5344CB8AC3E}">
        <p14:creationId xmlns:p14="http://schemas.microsoft.com/office/powerpoint/2010/main" val="2113400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1699</Words>
  <Application>Microsoft Office PowerPoint</Application>
  <PresentationFormat>Bildschirmpräsentation (4:3)</PresentationFormat>
  <Paragraphs>178</Paragraphs>
  <Slides>16</Slides>
  <Notes>14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ＭＳ 明朝</vt:lpstr>
      <vt:lpstr>Wingdings</vt:lpstr>
      <vt:lpstr>Office-Design</vt:lpstr>
      <vt:lpstr>Ergebnisse der syndromischen und virologischen ARE-Surveillance  GrippeWeb,  Arbeitsgemeinschaft Influenza / SEEDARE, ICOSARI Daten NRZ Influenzaviren  Datenstand 31.1.2023</vt:lpstr>
      <vt:lpstr>GrippeWeb bis zur 4. KW 2023 </vt:lpstr>
      <vt:lpstr>Arbeitsgemeinschaft Influenza ARE-Konsultationen / 100.000 Einwohner bis zur 4. KW 2023</vt:lpstr>
      <vt:lpstr>Arbeitsgemeinschaft Influenza - SEEDARE ARE-Konsultationen mit COVID-Diagnose / 100.000 Einwohner </vt:lpstr>
      <vt:lpstr>SEEDARE – ARE mit COVID-19 Konsultationen in Altersgruppen bis zur 4. KW 2023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Prahm, Kerstin</cp:lastModifiedBy>
  <cp:revision>4029</cp:revision>
  <cp:lastPrinted>2020-05-13T06:04:10Z</cp:lastPrinted>
  <dcterms:created xsi:type="dcterms:W3CDTF">2015-11-02T12:29:13Z</dcterms:created>
  <dcterms:modified xsi:type="dcterms:W3CDTF">2023-02-01T09:57:47Z</dcterms:modified>
</cp:coreProperties>
</file>