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4" r:id="rId2"/>
    <p:sldId id="296" r:id="rId3"/>
    <p:sldId id="298" r:id="rId4"/>
    <p:sldId id="311" r:id="rId5"/>
    <p:sldId id="31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7" userDrawn="1">
          <p15:clr>
            <a:srgbClr val="A4A3A4"/>
          </p15:clr>
        </p15:guide>
        <p15:guide id="2" pos="470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sins, Janina" initials="EJ" lastIdx="1" clrIdx="0">
    <p:extLst>
      <p:ext uri="{19B8F6BF-5375-455C-9EA6-DF929625EA0E}">
        <p15:presenceInfo xmlns:p15="http://schemas.microsoft.com/office/powerpoint/2012/main" userId="Esins, Jani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77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59" autoAdjust="0"/>
    <p:restoredTop sz="74578" autoAdjust="0"/>
  </p:normalViewPr>
  <p:slideViewPr>
    <p:cSldViewPr snapToGrid="0">
      <p:cViewPr varScale="1">
        <p:scale>
          <a:sx n="83" d="100"/>
          <a:sy n="83" d="100"/>
        </p:scale>
        <p:origin x="1092" y="78"/>
      </p:cViewPr>
      <p:guideLst>
        <p:guide orient="horz" pos="1207"/>
        <p:guide pos="47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FF886-B5B9-4FB6-9DED-CA36CEBFA13A}" type="datetimeFigureOut">
              <a:rPr lang="de-DE" smtClean="0"/>
              <a:t>15.02.2023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BF1B7-7312-4C12-9FDB-B436F86FE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7192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vor 2 Wochen am 01.02.: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Belegung: 592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Neuaufnahmen 7-Tage-Fenster: +483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Wir befinden uns wieder in einem Anstieg der COVID-19-Belegung auf Intensivstation.</a:t>
            </a:r>
            <a:endParaRPr lang="de-DE" sz="1200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Die Anzahl der täglich verstorbenen SARS-Cov-2-Patient*innen sind wieder im Anstieg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18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7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8870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9562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08EE7F-8910-46B5-BE98-A496C93F0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7B58FB2-ABFA-4A6F-A909-F34B8299C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1F2F51-BBD2-499F-8A10-847060A2D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15.02.2023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2CFC9E-2912-405A-AB43-0DBC08059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65EAAA-CC58-4642-8ACA-F216C4E0E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06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112AA-580C-4879-9AEE-DD9A52F39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9E95D3-C1C0-4292-9609-C47D45791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F898EB-0538-4019-94E8-B58E7B2C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15.02.2023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DB0286-7D39-46A2-A013-45E8C4F00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1356B4-1FC4-47B0-96D8-05D1DD2D7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48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1A57E8E-AFA3-4EBD-A2FE-87851E44C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A44117-F5BF-4A45-81EE-9D86F04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AFDB7C-509B-4D2A-B6EE-8A5983289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15.02.2023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959C64-748D-4209-8F0E-6D397D23A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C62834-4146-417F-B68D-797D59C1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470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09.12.2020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COVID-19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609599" y="1155700"/>
            <a:ext cx="10790124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609600" y="692696"/>
            <a:ext cx="10790123" cy="60939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8959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CA41A7-C82C-485C-A6E7-F818540F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AC3FA9-93CC-4EAA-A954-3AB575D1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351714-5F24-49D7-8507-664D3C3C3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15.02.2023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F9815B-A534-4466-B38F-D0D71767D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BD322E-3F36-422C-9ABE-EB688BBB2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433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413600-4E1E-40C0-82C9-21448B89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074DA3-A7ED-4F8A-A642-50EEBAB9B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04E298-96C9-457F-A92A-99998A568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15.02.2023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8C52C7-D2BB-4549-8722-5B1FAA58F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E9D73-AD7D-4C90-860D-BC104449C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93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BDC607-5151-4291-AB2C-8823CBC0C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2B5E91-DA33-4805-AD44-3338F7F03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DD5363-0DBF-4E2A-A2AE-80A1117CB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DA6B8A-2D4E-499C-A3F1-F5C5519AA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15.02.2023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F4EC31-BB70-47BF-B0E1-AD71E5804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1DFA81-F67E-479B-B10D-D07C65C1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38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23D2A0-84BD-4090-89BB-CEB2E012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544766-50B4-425F-8BD7-193938AB2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ECFA2B-7812-4A47-BE46-29E4CE961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F7741EE-5D5D-4D0A-8A82-E171BCD39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2F404E3-A8E2-4ED9-A8D4-2637B83FB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AF663D6-5810-4966-B9F8-29422E88F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15.02.2023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903B110-3A29-4D4E-A872-37A190CE6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7DA7DD1-A6F1-4BBD-965E-157A10D44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82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B35408-8BBE-4465-9BCA-4BC705080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31A65A6-4FCC-4C0C-86D9-CC4B23C44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15.02.2023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8E6451-C646-47FE-83FC-419C87AFD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453269-DC48-4AFE-B6A6-C92C018B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33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E063097-B30A-438C-ADB2-6257210A9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15.02.2023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CD54172-FF7A-4C34-85EE-4A9F35797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812217-FD6D-47F4-BC1C-68A61611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555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AAAFB-7540-465F-BAC8-EECC5C113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F9E9B2-3025-4E8A-8BB5-C37A97DCB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96F8C8-A20A-481B-BC37-BAE75F94F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3F5A58-DD47-4E3A-ADB8-73FA1D2E6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15.02.2023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8DECE1-932E-4BB5-BBB0-14E64889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10FEA2-37BE-4794-A018-75AF138BD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0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CF580-F166-4BD5-9823-42BC77D12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AA8889B-CB81-4FAD-8505-62589B0EE1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A35A1B-12E3-4A65-B7A6-54FDD99B4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E38374-3FD4-40A3-AAD8-1E8A26A59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15.02.2023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A814C7-8239-4EFE-81AE-DB08CA58F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E81DAF9-FAF6-45B7-B84E-47DBB606A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51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69F4455-75A6-4097-A78C-4DBC619D8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517C78-2FAA-489C-8932-1F768E0E3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841ADC-68B7-461E-BD1F-F512E550FF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34D07-CF14-49B9-9B67-E733C7E65F38}" type="datetimeFigureOut">
              <a:rPr lang="de-DE" smtClean="0"/>
              <a:t>15.02.2023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221EA0-13E1-4A1A-8CE5-4AB3C97A60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353BEB-A983-4FDB-AFC0-9648770A3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07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>
            <a:extLst>
              <a:ext uri="{FF2B5EF4-FFF2-40B4-BE49-F238E27FC236}">
                <a16:creationId xmlns:a16="http://schemas.microsoft.com/office/drawing/2014/main" id="{34092DE0-AB8F-43C6-88EA-4CDB206A5B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8865" y="4150127"/>
            <a:ext cx="4897459" cy="2540902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84A95AF4-FBF3-4179-9831-A2516FE497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6252" y="270907"/>
            <a:ext cx="5051611" cy="3382256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6F5E06FA-5611-4A1F-B729-BEEF629293E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6" y="2429119"/>
            <a:ext cx="6634686" cy="3836927"/>
          </a:xfrm>
          <a:prstGeom prst="rect">
            <a:avLst/>
          </a:prstGeom>
        </p:spPr>
      </p:pic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125319" y="729489"/>
            <a:ext cx="6396631" cy="126134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de-DE" sz="1600" dirty="0"/>
              <a:t>Mit Stand 15.02.2023 werden </a:t>
            </a:r>
            <a:r>
              <a:rPr lang="de-DE" sz="1600" b="1" dirty="0"/>
              <a:t>774 </a:t>
            </a:r>
            <a:r>
              <a:rPr lang="de-DE" sz="1600" dirty="0"/>
              <a:t>COVID-19-Patient*innen auf Intensivstationen (der ca. 1.300 Akutkrankenhäuser) behandelt.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Leichter Anstieg in der COVID-ITS-Belegung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ITS-COVID-Neuaufnahmen mit </a:t>
            </a:r>
            <a:r>
              <a:rPr lang="de-DE" sz="1600" b="1" dirty="0"/>
              <a:t>+717 </a:t>
            </a:r>
            <a:r>
              <a:rPr lang="de-DE" sz="1600" dirty="0"/>
              <a:t>in den letzten 7 Tagen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1</a:t>
            </a:fld>
            <a:endParaRPr lang="de-DE" dirty="0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58233" y="160408"/>
            <a:ext cx="7983646" cy="387798"/>
          </a:xfrm>
        </p:spPr>
        <p:txBody>
          <a:bodyPr/>
          <a:lstStyle/>
          <a:p>
            <a:r>
              <a:rPr lang="de-DE" sz="2800" dirty="0"/>
              <a:t>DIVI-Intensivregister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D73E6659-02B7-4105-A782-708515D3013E}"/>
              </a:ext>
            </a:extLst>
          </p:cNvPr>
          <p:cNvSpPr txBox="1"/>
          <p:nvPr/>
        </p:nvSpPr>
        <p:spPr>
          <a:xfrm>
            <a:off x="1816078" y="2658339"/>
            <a:ext cx="522682" cy="485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78E05476-1B7D-42B7-B693-607D1AAFF78E}"/>
              </a:ext>
            </a:extLst>
          </p:cNvPr>
          <p:cNvSpPr txBox="1"/>
          <p:nvPr/>
        </p:nvSpPr>
        <p:spPr>
          <a:xfrm>
            <a:off x="1486919" y="2664573"/>
            <a:ext cx="522682" cy="485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DD94FA65-78BB-490E-93D3-A41CCE0BC88E}"/>
              </a:ext>
            </a:extLst>
          </p:cNvPr>
          <p:cNvSpPr txBox="1"/>
          <p:nvPr/>
        </p:nvSpPr>
        <p:spPr>
          <a:xfrm>
            <a:off x="2258589" y="2551537"/>
            <a:ext cx="647826" cy="452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5.762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4A28318D-B736-4639-8DFC-4670EAAD84D7}"/>
              </a:ext>
            </a:extLst>
          </p:cNvPr>
          <p:cNvSpPr txBox="1"/>
          <p:nvPr/>
        </p:nvSpPr>
        <p:spPr>
          <a:xfrm>
            <a:off x="6807570" y="107779"/>
            <a:ext cx="4321605" cy="326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Neuaufnahmen auf die ITS  </a:t>
            </a:r>
            <a:r>
              <a:rPr lang="de-DE" sz="1400" i="1" dirty="0"/>
              <a:t>(pro Tag)</a:t>
            </a: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AA6C48BA-DBCA-4E42-9409-27AE09EA0DD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94865" y="136525"/>
            <a:ext cx="2198781" cy="473593"/>
          </a:xfrm>
          <a:prstGeom prst="rect">
            <a:avLst/>
          </a:prstGeom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5AAA6FB0-3973-446F-85CA-9B0A7ED38003}"/>
              </a:ext>
            </a:extLst>
          </p:cNvPr>
          <p:cNvSpPr/>
          <p:nvPr/>
        </p:nvSpPr>
        <p:spPr>
          <a:xfrm>
            <a:off x="12016324" y="247403"/>
            <a:ext cx="111781" cy="1962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FB1E8BF5-CE63-4CB6-9D2D-170CC3E7159F}"/>
              </a:ext>
            </a:extLst>
          </p:cNvPr>
          <p:cNvSpPr txBox="1"/>
          <p:nvPr/>
        </p:nvSpPr>
        <p:spPr>
          <a:xfrm>
            <a:off x="7051881" y="3714927"/>
            <a:ext cx="48417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/>
              <a:t>Anzahl verstorbener positiver SARS-CoV-2-Patient*innen auf ITS </a:t>
            </a:r>
            <a:r>
              <a:rPr lang="de-DE" sz="1200" i="1" dirty="0"/>
              <a:t>(pro Tag</a:t>
            </a:r>
            <a:r>
              <a:rPr lang="de-DE" sz="1400" i="1" dirty="0"/>
              <a:t>)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E829A81E-BBBF-4BC9-98E3-4D7B6283A90D}"/>
              </a:ext>
            </a:extLst>
          </p:cNvPr>
          <p:cNvSpPr txBox="1"/>
          <p:nvPr/>
        </p:nvSpPr>
        <p:spPr>
          <a:xfrm>
            <a:off x="3923468" y="3048420"/>
            <a:ext cx="6478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4.918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D4961E8E-D7E0-474C-B369-40ECF183ECF9}"/>
              </a:ext>
            </a:extLst>
          </p:cNvPr>
          <p:cNvSpPr txBox="1"/>
          <p:nvPr/>
        </p:nvSpPr>
        <p:spPr>
          <a:xfrm>
            <a:off x="6226241" y="5110105"/>
            <a:ext cx="4700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774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EADEE49F-FE44-4FC1-9B9F-E07241867488}"/>
              </a:ext>
            </a:extLst>
          </p:cNvPr>
          <p:cNvCxnSpPr/>
          <p:nvPr/>
        </p:nvCxnSpPr>
        <p:spPr>
          <a:xfrm flipH="1">
            <a:off x="11777750" y="1904224"/>
            <a:ext cx="182880" cy="4128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450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9978DC9D-79CC-46BF-B109-2E8ACE5E55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01" y="676970"/>
            <a:ext cx="11992598" cy="6032985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3B4ADC84-E69C-48C0-A0C8-E3B81A78DC55}"/>
              </a:ext>
            </a:extLst>
          </p:cNvPr>
          <p:cNvSpPr txBox="1"/>
          <p:nvPr/>
        </p:nvSpPr>
        <p:spPr>
          <a:xfrm>
            <a:off x="119473" y="148045"/>
            <a:ext cx="11448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+mj-lt"/>
              </a:rPr>
              <a:t>Anteil der COVID-19-Patient*innen an der Gesamtzahl betreibbarer ITS-Betten </a:t>
            </a:r>
            <a:r>
              <a:rPr lang="de-DE" sz="1400" b="1" dirty="0">
                <a:solidFill>
                  <a:schemeClr val="bg1">
                    <a:lumMod val="65000"/>
                  </a:schemeClr>
                </a:solidFill>
                <a:latin typeface="+mj-lt"/>
              </a:rPr>
              <a:t>(letzte 8 Wochen)</a:t>
            </a:r>
            <a:endParaRPr lang="de-DE" sz="2000" b="1" dirty="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12901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22B15D95-8285-446A-9371-B200D9FACF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028" y="366907"/>
            <a:ext cx="5390272" cy="3237939"/>
          </a:xfrm>
          <a:prstGeom prst="rect">
            <a:avLst/>
          </a:prstGeom>
        </p:spPr>
      </p:pic>
      <p:sp>
        <p:nvSpPr>
          <p:cNvPr id="21" name="Textfeld 20">
            <a:extLst>
              <a:ext uri="{FF2B5EF4-FFF2-40B4-BE49-F238E27FC236}">
                <a16:creationId xmlns:a16="http://schemas.microsoft.com/office/drawing/2014/main" id="{6E5DBD5B-F586-4CFC-96F1-BC191D90A6EA}"/>
              </a:ext>
            </a:extLst>
          </p:cNvPr>
          <p:cNvSpPr txBox="1"/>
          <p:nvPr/>
        </p:nvSpPr>
        <p:spPr>
          <a:xfrm>
            <a:off x="84683" y="167380"/>
            <a:ext cx="18577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COVID-19-Altersgruppen Entwicklung  </a:t>
            </a:r>
            <a:r>
              <a:rPr lang="de-DE" sz="1600" dirty="0"/>
              <a:t>(absolut)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974DD230-A680-4DA1-B2C4-29776E49A2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787" y="1332565"/>
            <a:ext cx="1181381" cy="1966030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543499B8-02FB-49FA-A140-60A31A9067F1}"/>
              </a:ext>
            </a:extLst>
          </p:cNvPr>
          <p:cNvSpPr txBox="1"/>
          <p:nvPr/>
        </p:nvSpPr>
        <p:spPr>
          <a:xfrm>
            <a:off x="7210570" y="146104"/>
            <a:ext cx="284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Altersklassen &lt;49 (im zoom):</a:t>
            </a:r>
            <a:endParaRPr lang="de-DE" dirty="0"/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3BCF6F6B-692F-4488-9C61-DA99AEF67C85}"/>
              </a:ext>
            </a:extLst>
          </p:cNvPr>
          <p:cNvSpPr txBox="1"/>
          <p:nvPr/>
        </p:nvSpPr>
        <p:spPr>
          <a:xfrm rot="10800000" flipV="1">
            <a:off x="3494808" y="27995"/>
            <a:ext cx="17674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(absolute Anzahlen)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26A2C30B-E2B5-4C7D-BD70-23C5F4B8190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6722" y="646956"/>
            <a:ext cx="4849492" cy="250948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3" name="Gerade Verbindung mit Pfeil 2">
            <a:extLst>
              <a:ext uri="{FF2B5EF4-FFF2-40B4-BE49-F238E27FC236}">
                <a16:creationId xmlns:a16="http://schemas.microsoft.com/office/drawing/2014/main" id="{4F51B5BE-8889-4A6F-BD21-95E58EE4E261}"/>
              </a:ext>
            </a:extLst>
          </p:cNvPr>
          <p:cNvCxnSpPr>
            <a:cxnSpLocks/>
          </p:cNvCxnSpPr>
          <p:nvPr/>
        </p:nvCxnSpPr>
        <p:spPr>
          <a:xfrm flipH="1">
            <a:off x="6919546" y="1642977"/>
            <a:ext cx="105508" cy="3528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afik 5">
            <a:extLst>
              <a:ext uri="{FF2B5EF4-FFF2-40B4-BE49-F238E27FC236}">
                <a16:creationId xmlns:a16="http://schemas.microsoft.com/office/drawing/2014/main" id="{8817B548-5376-47D4-80F4-CE8103ACACF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90582" y="3804373"/>
            <a:ext cx="5481718" cy="3063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641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D48BA2E8-4459-4499-BF62-7CC5AF15DC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01" y="665815"/>
            <a:ext cx="4365055" cy="3501739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2896CFB9-C05F-47D7-92A3-5D37596F58D5}"/>
              </a:ext>
            </a:extLst>
          </p:cNvPr>
          <p:cNvSpPr txBox="1"/>
          <p:nvPr/>
        </p:nvSpPr>
        <p:spPr>
          <a:xfrm>
            <a:off x="77301" y="108460"/>
            <a:ext cx="40323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Behandlungsbelegung COVID-19 nach Schweregrad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262A36E-A095-4708-BD1B-3E7695F36B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0686" y="528822"/>
            <a:ext cx="2114335" cy="1443536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EB56EFEF-9CD8-44EE-AC74-424FCE2EEE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6566" y="4246862"/>
            <a:ext cx="2992680" cy="2527703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7268476B-861F-41AC-8796-438008258EAD}"/>
              </a:ext>
            </a:extLst>
          </p:cNvPr>
          <p:cNvSpPr txBox="1"/>
          <p:nvPr/>
        </p:nvSpPr>
        <p:spPr>
          <a:xfrm>
            <a:off x="457200" y="4610136"/>
            <a:ext cx="1134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Prozentuale Anteile: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87C11387-F6B3-4BEC-B6E3-9960D67CD95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8791"/>
          <a:stretch/>
        </p:blipFill>
        <p:spPr>
          <a:xfrm>
            <a:off x="5308011" y="871395"/>
            <a:ext cx="6426789" cy="4639318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5F0BF429-43C1-4E29-8D36-6CC2B52F30E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31619" y="195120"/>
            <a:ext cx="1714500" cy="676275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0555F3CC-3C3C-40E6-B0D2-A4A686944C2C}"/>
              </a:ext>
            </a:extLst>
          </p:cNvPr>
          <p:cNvSpPr txBox="1"/>
          <p:nvPr/>
        </p:nvSpPr>
        <p:spPr>
          <a:xfrm>
            <a:off x="5444619" y="81040"/>
            <a:ext cx="5275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Anteil intensivmedizinisch relevante COVID-19 Manifestation (nach Behandlungsform)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B9177A41-DFAA-4FC2-AAB7-2D90DFD1BFF0}"/>
              </a:ext>
            </a:extLst>
          </p:cNvPr>
          <p:cNvSpPr txBox="1"/>
          <p:nvPr/>
        </p:nvSpPr>
        <p:spPr>
          <a:xfrm>
            <a:off x="5411630" y="5640684"/>
            <a:ext cx="6747381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00" i="1" dirty="0"/>
              <a:t>Zuordnung obliegt der medizinischen Einschätzung der Behandler</a:t>
            </a:r>
            <a:br>
              <a:rPr lang="de-DE" sz="1300" i="1" u="sng" dirty="0"/>
            </a:br>
            <a:r>
              <a:rPr lang="de-DE" sz="1300" i="1" u="sng" dirty="0"/>
              <a:t>&gt; mit Manifestation</a:t>
            </a:r>
            <a:r>
              <a:rPr lang="de-DE" sz="1300" i="1" dirty="0"/>
              <a:t>: Fälle mit einer primäre Lungen- und/oder Systembeteiligung einer COVID-19-Erkrankung, oder klinische Zustand Verschlechterung aufgrund COVID-19</a:t>
            </a:r>
            <a:br>
              <a:rPr lang="de-DE" sz="1300" i="1" dirty="0"/>
            </a:br>
            <a:r>
              <a:rPr lang="de-DE" sz="1300" i="1" dirty="0"/>
              <a:t>&gt; </a:t>
            </a:r>
            <a:r>
              <a:rPr lang="de-DE" sz="1300" i="1" u="sng" dirty="0"/>
              <a:t>ohne Manifestation</a:t>
            </a:r>
            <a:r>
              <a:rPr lang="de-DE" sz="1300" i="1" dirty="0"/>
              <a:t>: alle intensivmedizinisch behandelten Patient*innen ohne Hinweis auf eine intensivmedizinisch relevante Manifestation der Infektion</a:t>
            </a:r>
          </a:p>
        </p:txBody>
      </p:sp>
    </p:spTree>
    <p:extLst>
      <p:ext uri="{BB962C8B-B14F-4D97-AF65-F5344CB8AC3E}">
        <p14:creationId xmlns:p14="http://schemas.microsoft.com/office/powerpoint/2010/main" val="257831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1D47651E-AAB7-4FD6-B8E4-447622CE29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5203" y="3735464"/>
            <a:ext cx="4641705" cy="3032007"/>
          </a:xfrm>
          <a:prstGeom prst="rect">
            <a:avLst/>
          </a:prstGeom>
        </p:spPr>
      </p:pic>
      <p:sp>
        <p:nvSpPr>
          <p:cNvPr id="17" name="Textfeld 16">
            <a:extLst>
              <a:ext uri="{FF2B5EF4-FFF2-40B4-BE49-F238E27FC236}">
                <a16:creationId xmlns:a16="http://schemas.microsoft.com/office/drawing/2014/main" id="{238293D3-A43C-4BE2-80CE-E6704B7094C6}"/>
              </a:ext>
            </a:extLst>
          </p:cNvPr>
          <p:cNvSpPr txBox="1"/>
          <p:nvPr/>
        </p:nvSpPr>
        <p:spPr>
          <a:xfrm>
            <a:off x="106918" y="592003"/>
            <a:ext cx="42992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solidFill>
                  <a:srgbClr val="7030A0"/>
                </a:solidFill>
              </a:rPr>
              <a:t>Invasive Beatmung</a:t>
            </a:r>
            <a:r>
              <a:rPr lang="de-DE" sz="1400" b="1" dirty="0"/>
              <a:t>: Belegung und freie Kapazität</a:t>
            </a:r>
            <a:endParaRPr lang="de-DE" sz="1400" b="1" dirty="0">
              <a:solidFill>
                <a:srgbClr val="7030A0"/>
              </a:solidFill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8CB395F2-EA83-4D2A-BFC9-9E4159CD9C1C}"/>
              </a:ext>
            </a:extLst>
          </p:cNvPr>
          <p:cNvSpPr txBox="1"/>
          <p:nvPr/>
        </p:nvSpPr>
        <p:spPr>
          <a:xfrm>
            <a:off x="5193686" y="3679482"/>
            <a:ext cx="22596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Einschätzung Betriebssituation</a:t>
            </a: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7445500A-76B8-4BA0-A3E9-8BD944AFB8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6698" y="3700933"/>
            <a:ext cx="1980112" cy="560032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A847ADDE-C207-4B95-98D0-D161BF5FACB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90" y="886871"/>
            <a:ext cx="4396567" cy="4138469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DB7586AC-19CA-4AC8-AE57-B5B5EF4AC12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5148" y="5189922"/>
            <a:ext cx="3438525" cy="504825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85281B6A-8002-4A11-BB80-6F798C5BD74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2409" y="5694747"/>
            <a:ext cx="3638550" cy="495300"/>
          </a:xfrm>
          <a:prstGeom prst="rect">
            <a:avLst/>
          </a:prstGeom>
        </p:spPr>
      </p:pic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94187F3E-EFD1-4137-A815-7A44C969129F}"/>
              </a:ext>
            </a:extLst>
          </p:cNvPr>
          <p:cNvCxnSpPr>
            <a:cxnSpLocks/>
          </p:cNvCxnSpPr>
          <p:nvPr/>
        </p:nvCxnSpPr>
        <p:spPr>
          <a:xfrm flipH="1">
            <a:off x="4543667" y="934822"/>
            <a:ext cx="286465" cy="4667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AD94CE79-5A64-4974-B465-B7BDC58002A2}"/>
              </a:ext>
            </a:extLst>
          </p:cNvPr>
          <p:cNvCxnSpPr/>
          <p:nvPr/>
        </p:nvCxnSpPr>
        <p:spPr>
          <a:xfrm>
            <a:off x="701426" y="1450747"/>
            <a:ext cx="42992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678E30C3-6288-4F6E-B1A5-1ACAF0FAD186}"/>
              </a:ext>
            </a:extLst>
          </p:cNvPr>
          <p:cNvCxnSpPr>
            <a:cxnSpLocks/>
          </p:cNvCxnSpPr>
          <p:nvPr/>
        </p:nvCxnSpPr>
        <p:spPr>
          <a:xfrm>
            <a:off x="782108" y="904818"/>
            <a:ext cx="0" cy="393035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r Verbinder 31">
            <a:extLst>
              <a:ext uri="{FF2B5EF4-FFF2-40B4-BE49-F238E27FC236}">
                <a16:creationId xmlns:a16="http://schemas.microsoft.com/office/drawing/2014/main" id="{DF59E39C-D189-40DD-9B71-B8C501DA7B54}"/>
              </a:ext>
            </a:extLst>
          </p:cNvPr>
          <p:cNvCxnSpPr>
            <a:cxnSpLocks/>
          </p:cNvCxnSpPr>
          <p:nvPr/>
        </p:nvCxnSpPr>
        <p:spPr>
          <a:xfrm>
            <a:off x="2751162" y="861613"/>
            <a:ext cx="0" cy="395509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830A0CEB-B413-4AEE-80E0-544ED29C7FB7}"/>
              </a:ext>
            </a:extLst>
          </p:cNvPr>
          <p:cNvCxnSpPr>
            <a:cxnSpLocks/>
          </p:cNvCxnSpPr>
          <p:nvPr/>
        </p:nvCxnSpPr>
        <p:spPr>
          <a:xfrm>
            <a:off x="4386603" y="829792"/>
            <a:ext cx="0" cy="405715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Grafik 1">
            <a:extLst>
              <a:ext uri="{FF2B5EF4-FFF2-40B4-BE49-F238E27FC236}">
                <a16:creationId xmlns:a16="http://schemas.microsoft.com/office/drawing/2014/main" id="{1D9CFE27-8346-4A18-AA60-3FB3A1CBD2E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57780" y="534750"/>
            <a:ext cx="3346755" cy="2822263"/>
          </a:xfrm>
          <a:prstGeom prst="rect">
            <a:avLst/>
          </a:prstGeom>
        </p:spPr>
      </p:pic>
      <p:sp>
        <p:nvSpPr>
          <p:cNvPr id="24" name="Textfeld 23">
            <a:extLst>
              <a:ext uri="{FF2B5EF4-FFF2-40B4-BE49-F238E27FC236}">
                <a16:creationId xmlns:a16="http://schemas.microsoft.com/office/drawing/2014/main" id="{BEAFF7CB-3D8D-4530-9CF0-8664875BA4B2}"/>
              </a:ext>
            </a:extLst>
          </p:cNvPr>
          <p:cNvSpPr txBox="1"/>
          <p:nvPr/>
        </p:nvSpPr>
        <p:spPr>
          <a:xfrm>
            <a:off x="106918" y="59580"/>
            <a:ext cx="46739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Kapazitätsbelegung </a:t>
            </a:r>
            <a:r>
              <a:rPr lang="de-DE" sz="1600" b="1" dirty="0">
                <a:solidFill>
                  <a:srgbClr val="7030A0"/>
                </a:solidFill>
              </a:rPr>
              <a:t>der </a:t>
            </a:r>
            <a:r>
              <a:rPr lang="de-DE" sz="1600" b="1" i="1" dirty="0">
                <a:solidFill>
                  <a:srgbClr val="7030A0"/>
                </a:solidFill>
              </a:rPr>
              <a:t>Non</a:t>
            </a:r>
            <a:r>
              <a:rPr lang="de-DE" sz="1600" b="1" dirty="0">
                <a:solidFill>
                  <a:srgbClr val="7030A0"/>
                </a:solidFill>
              </a:rPr>
              <a:t>-COVID-Erwachsenen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8AED6E97-147A-45E6-9816-9C97A2866D86}"/>
              </a:ext>
            </a:extLst>
          </p:cNvPr>
          <p:cNvSpPr txBox="1"/>
          <p:nvPr/>
        </p:nvSpPr>
        <p:spPr>
          <a:xfrm>
            <a:off x="5395031" y="216432"/>
            <a:ext cx="2016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solidFill>
                  <a:srgbClr val="7030A0"/>
                </a:solidFill>
              </a:rPr>
              <a:t>ECMO-</a:t>
            </a:r>
            <a:r>
              <a:rPr lang="de-DE" sz="1400" b="1" dirty="0"/>
              <a:t>Auslastung</a:t>
            </a:r>
            <a:endParaRPr lang="de-DE" sz="1400" b="1" dirty="0">
              <a:solidFill>
                <a:srgbClr val="7030A0"/>
              </a:solidFill>
            </a:endParaRP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3639AF05-4D7A-4283-A685-D07D00151D8F}"/>
              </a:ext>
            </a:extLst>
          </p:cNvPr>
          <p:cNvSpPr txBox="1"/>
          <p:nvPr/>
        </p:nvSpPr>
        <p:spPr>
          <a:xfrm>
            <a:off x="8900716" y="228857"/>
            <a:ext cx="2016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solidFill>
                  <a:srgbClr val="7030A0"/>
                </a:solidFill>
              </a:rPr>
              <a:t>NIV</a:t>
            </a:r>
            <a:r>
              <a:rPr lang="de-DE" sz="1400" b="1" dirty="0"/>
              <a:t>-Auslastung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92590030-945D-4E6B-8E8A-73F758A7478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721634" y="476078"/>
            <a:ext cx="2980927" cy="2880937"/>
          </a:xfrm>
          <a:prstGeom prst="rect">
            <a:avLst/>
          </a:prstGeom>
        </p:spPr>
      </p:pic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03A8F18A-EDB7-4712-B05B-CA3C65688359}"/>
              </a:ext>
            </a:extLst>
          </p:cNvPr>
          <p:cNvCxnSpPr>
            <a:cxnSpLocks/>
          </p:cNvCxnSpPr>
          <p:nvPr/>
        </p:nvCxnSpPr>
        <p:spPr>
          <a:xfrm>
            <a:off x="5609497" y="981729"/>
            <a:ext cx="31121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r Verbinder 30">
            <a:extLst>
              <a:ext uri="{FF2B5EF4-FFF2-40B4-BE49-F238E27FC236}">
                <a16:creationId xmlns:a16="http://schemas.microsoft.com/office/drawing/2014/main" id="{531DAA4F-4BBC-40C5-92AC-BFAA985E6FDB}"/>
              </a:ext>
            </a:extLst>
          </p:cNvPr>
          <p:cNvCxnSpPr>
            <a:cxnSpLocks/>
          </p:cNvCxnSpPr>
          <p:nvPr/>
        </p:nvCxnSpPr>
        <p:spPr>
          <a:xfrm>
            <a:off x="9065173" y="920185"/>
            <a:ext cx="273410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mit Pfeil 33">
            <a:extLst>
              <a:ext uri="{FF2B5EF4-FFF2-40B4-BE49-F238E27FC236}">
                <a16:creationId xmlns:a16="http://schemas.microsoft.com/office/drawing/2014/main" id="{270C9553-106F-4FAA-9A8D-60E98D1B2D71}"/>
              </a:ext>
            </a:extLst>
          </p:cNvPr>
          <p:cNvCxnSpPr>
            <a:cxnSpLocks/>
          </p:cNvCxnSpPr>
          <p:nvPr/>
        </p:nvCxnSpPr>
        <p:spPr>
          <a:xfrm flipH="1">
            <a:off x="11306908" y="4558599"/>
            <a:ext cx="286465" cy="4667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1897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213</Words>
  <Application>Microsoft Office PowerPoint</Application>
  <PresentationFormat>Breitbild</PresentationFormat>
  <Paragraphs>35</Paragraphs>
  <Slides>5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DIVI-Intensivregister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Infektionssituation in Schulen</dc:title>
  <dc:creator>Lehfeld, Ann-Sophie</dc:creator>
  <cp:lastModifiedBy>Fischer, Martina</cp:lastModifiedBy>
  <cp:revision>879</cp:revision>
  <dcterms:created xsi:type="dcterms:W3CDTF">2021-01-13T08:46:29Z</dcterms:created>
  <dcterms:modified xsi:type="dcterms:W3CDTF">2023-02-15T10:06:37Z</dcterms:modified>
</cp:coreProperties>
</file>