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6"/>
  </p:notesMasterIdLst>
  <p:handoutMasterIdLst>
    <p:handoutMasterId r:id="rId7"/>
  </p:handoutMasterIdLst>
  <p:sldIdLst>
    <p:sldId id="263" r:id="rId2"/>
    <p:sldId id="267" r:id="rId3"/>
    <p:sldId id="1031" r:id="rId4"/>
    <p:sldId id="1033" r:id="rId5"/>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D1F5"/>
    <a:srgbClr val="15FF95"/>
    <a:srgbClr val="4D8AD2"/>
    <a:srgbClr val="80A5DC"/>
    <a:srgbClr val="006EC7"/>
    <a:srgbClr val="338BD2"/>
    <a:srgbClr val="66A8DD"/>
    <a:srgbClr val="367BB8"/>
    <a:srgbClr val="689CCA"/>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1" autoAdjust="0"/>
    <p:restoredTop sz="83424" autoAdjust="0"/>
  </p:normalViewPr>
  <p:slideViewPr>
    <p:cSldViewPr snapToGrid="0" snapToObjects="1">
      <p:cViewPr varScale="1">
        <p:scale>
          <a:sx n="123" d="100"/>
          <a:sy n="123" d="100"/>
        </p:scale>
        <p:origin x="141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15.02.2023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15.02.2023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ECDC </a:t>
            </a:r>
            <a:r>
              <a:rPr lang="en-US" sz="1200" kern="1200" dirty="0" err="1">
                <a:solidFill>
                  <a:schemeClr val="tx1"/>
                </a:solidFill>
                <a:effectLst/>
                <a:latin typeface="+mn-lt"/>
                <a:ea typeface="+mn-ea"/>
                <a:cs typeface="+mn-cs"/>
              </a:rPr>
              <a:t>zu</a:t>
            </a:r>
            <a:r>
              <a:rPr lang="en-US" sz="1200" kern="1200" dirty="0">
                <a:solidFill>
                  <a:schemeClr val="tx1"/>
                </a:solidFill>
                <a:effectLst/>
                <a:latin typeface="+mn-lt"/>
                <a:ea typeface="+mn-ea"/>
                <a:cs typeface="+mn-cs"/>
              </a:rPr>
              <a:t> XAY: </a:t>
            </a:r>
          </a:p>
          <a:p>
            <a:r>
              <a:rPr lang="en-US" sz="1200" kern="1200" dirty="0">
                <a:solidFill>
                  <a:schemeClr val="tx1"/>
                </a:solidFill>
                <a:effectLst/>
                <a:latin typeface="+mn-lt"/>
                <a:ea typeface="+mn-ea"/>
                <a:cs typeface="+mn-cs"/>
              </a:rPr>
              <a:t>The recombinant lineage XAY (BA.2-Delta recombinant) was added as variants under monitoring (VUM). XAY.2 is by far the most prevalent XAY lineage in the world, but for now it has only been detected at very low levels. XAY.2has mainly been detected in Denmark, where it is present at around 2% of sequences in recent weeks, but the growth of the variant is not quick, in proportion.</a:t>
            </a:r>
          </a:p>
          <a:p>
            <a:endParaRPr lang="de-DE" dirty="0"/>
          </a:p>
          <a:p>
            <a:r>
              <a:rPr lang="de-DE" dirty="0" err="1"/>
              <a:t>cov-lineages</a:t>
            </a:r>
            <a:r>
              <a:rPr lang="de-DE" dirty="0"/>
              <a:t>/</a:t>
            </a:r>
            <a:r>
              <a:rPr lang="de-DE" dirty="0" err="1"/>
              <a:t>pango</a:t>
            </a:r>
            <a:r>
              <a:rPr lang="de-DE" dirty="0"/>
              <a:t>-designation zu XAY:</a:t>
            </a:r>
          </a:p>
          <a:p>
            <a:r>
              <a:rPr lang="de-DE" dirty="0"/>
              <a:t>These </a:t>
            </a:r>
            <a:r>
              <a:rPr lang="de-DE" dirty="0" err="1"/>
              <a:t>look</a:t>
            </a:r>
            <a:r>
              <a:rPr lang="de-DE" dirty="0"/>
              <a:t> like </a:t>
            </a:r>
            <a:r>
              <a:rPr lang="de-DE" dirty="0" err="1"/>
              <a:t>some</a:t>
            </a:r>
            <a:r>
              <a:rPr lang="de-DE" dirty="0"/>
              <a:t> </a:t>
            </a:r>
            <a:r>
              <a:rPr lang="de-DE" dirty="0" err="1"/>
              <a:t>weird</a:t>
            </a:r>
            <a:r>
              <a:rPr lang="de-DE" dirty="0"/>
              <a:t> </a:t>
            </a:r>
            <a:r>
              <a:rPr lang="de-DE" dirty="0" err="1"/>
              <a:t>combination</a:t>
            </a:r>
            <a:r>
              <a:rPr lang="de-DE" dirty="0"/>
              <a:t> </a:t>
            </a:r>
            <a:r>
              <a:rPr lang="de-DE" dirty="0" err="1"/>
              <a:t>of</a:t>
            </a:r>
            <a:r>
              <a:rPr lang="de-DE" dirty="0"/>
              <a:t> </a:t>
            </a:r>
            <a:r>
              <a:rPr lang="de-DE" dirty="0" err="1"/>
              <a:t>three</a:t>
            </a:r>
            <a:r>
              <a:rPr lang="de-DE" dirty="0"/>
              <a:t> different </a:t>
            </a:r>
            <a:r>
              <a:rPr lang="de-DE" dirty="0" err="1"/>
              <a:t>lineages</a:t>
            </a:r>
            <a:r>
              <a:rPr lang="de-DE" dirty="0"/>
              <a:t>: AY.45, a divergent BA.4/5, and BA.2 (</a:t>
            </a:r>
            <a:r>
              <a:rPr lang="de-DE" dirty="0" err="1"/>
              <a:t>seen</a:t>
            </a:r>
            <a:r>
              <a:rPr lang="de-DE" dirty="0"/>
              <a:t> </a:t>
            </a:r>
            <a:r>
              <a:rPr lang="de-DE" dirty="0" err="1"/>
              <a:t>near</a:t>
            </a:r>
            <a:r>
              <a:rPr lang="de-DE" dirty="0"/>
              <a:t> </a:t>
            </a:r>
            <a:r>
              <a:rPr lang="de-DE" dirty="0" err="1"/>
              <a:t>the</a:t>
            </a:r>
            <a:r>
              <a:rPr lang="de-DE" dirty="0"/>
              <a:t> 3' end </a:t>
            </a:r>
            <a:r>
              <a:rPr lang="de-DE" dirty="0" err="1"/>
              <a:t>where</a:t>
            </a:r>
            <a:r>
              <a:rPr lang="de-DE" dirty="0"/>
              <a:t> BA.4/5 </a:t>
            </a:r>
            <a:r>
              <a:rPr lang="de-DE" dirty="0" err="1"/>
              <a:t>mutations</a:t>
            </a:r>
            <a:r>
              <a:rPr lang="de-DE" dirty="0"/>
              <a:t> </a:t>
            </a:r>
            <a:r>
              <a:rPr lang="de-DE" dirty="0" err="1"/>
              <a:t>are</a:t>
            </a:r>
            <a:r>
              <a:rPr lang="de-DE" dirty="0"/>
              <a:t> absent </a:t>
            </a:r>
            <a:r>
              <a:rPr lang="de-DE" dirty="0" err="1"/>
              <a:t>from</a:t>
            </a:r>
            <a:r>
              <a:rPr lang="de-DE" dirty="0"/>
              <a:t> </a:t>
            </a:r>
            <a:r>
              <a:rPr lang="de-DE" dirty="0" err="1"/>
              <a:t>the</a:t>
            </a:r>
            <a:r>
              <a:rPr lang="de-DE" dirty="0"/>
              <a:t> </a:t>
            </a:r>
            <a:r>
              <a:rPr lang="de-DE" dirty="0" err="1"/>
              <a:t>Omicron-derived</a:t>
            </a:r>
            <a:r>
              <a:rPr lang="de-DE" dirty="0"/>
              <a:t> </a:t>
            </a:r>
            <a:r>
              <a:rPr lang="de-DE" dirty="0" err="1"/>
              <a:t>sections</a:t>
            </a:r>
            <a:r>
              <a:rPr lang="de-DE" dirty="0"/>
              <a:t>). Both </a:t>
            </a:r>
            <a:r>
              <a:rPr lang="de-DE" dirty="0" err="1"/>
              <a:t>have</a:t>
            </a:r>
            <a:r>
              <a:rPr lang="de-DE" dirty="0"/>
              <a:t> lots </a:t>
            </a:r>
            <a:r>
              <a:rPr lang="de-DE" dirty="0" err="1"/>
              <a:t>of</a:t>
            </a:r>
            <a:r>
              <a:rPr lang="de-DE" dirty="0"/>
              <a:t> apparent </a:t>
            </a:r>
            <a:r>
              <a:rPr lang="de-DE" dirty="0" err="1"/>
              <a:t>breakpoints</a:t>
            </a:r>
            <a:r>
              <a:rPr lang="de-DE" dirty="0"/>
              <a:t> but </a:t>
            </a:r>
            <a:r>
              <a:rPr lang="de-DE" dirty="0" err="1"/>
              <a:t>the</a:t>
            </a:r>
            <a:r>
              <a:rPr lang="de-DE" dirty="0"/>
              <a:t> 3' end </a:t>
            </a:r>
            <a:r>
              <a:rPr lang="de-DE" dirty="0" err="1"/>
              <a:t>of</a:t>
            </a:r>
            <a:r>
              <a:rPr lang="de-DE" dirty="0"/>
              <a:t> </a:t>
            </a:r>
            <a:r>
              <a:rPr lang="de-DE" dirty="0" err="1"/>
              <a:t>constellation</a:t>
            </a:r>
            <a:r>
              <a:rPr lang="de-DE" dirty="0"/>
              <a:t> 2 </a:t>
            </a:r>
            <a:r>
              <a:rPr lang="de-DE" dirty="0" err="1"/>
              <a:t>is</a:t>
            </a:r>
            <a:r>
              <a:rPr lang="de-DE" dirty="0"/>
              <a:t> </a:t>
            </a:r>
            <a:r>
              <a:rPr lang="de-DE" dirty="0" err="1"/>
              <a:t>particularly</a:t>
            </a:r>
            <a:r>
              <a:rPr lang="de-DE" dirty="0"/>
              <a:t> </a:t>
            </a:r>
            <a:r>
              <a:rPr lang="de-DE" dirty="0" err="1"/>
              <a:t>messy</a:t>
            </a:r>
            <a:r>
              <a:rPr lang="de-DE" dirty="0"/>
              <a:t> and </a:t>
            </a:r>
            <a:r>
              <a:rPr lang="de-DE" dirty="0" err="1"/>
              <a:t>seems</a:t>
            </a:r>
            <a:r>
              <a:rPr lang="de-DE" dirty="0"/>
              <a:t> </a:t>
            </a:r>
            <a:r>
              <a:rPr lang="de-DE" dirty="0" err="1"/>
              <a:t>to</a:t>
            </a:r>
            <a:r>
              <a:rPr lang="de-DE" dirty="0"/>
              <a:t> switch back and </a:t>
            </a:r>
            <a:r>
              <a:rPr lang="de-DE" dirty="0" err="1"/>
              <a:t>forth</a:t>
            </a:r>
            <a:r>
              <a:rPr lang="de-DE" dirty="0"/>
              <a:t> </a:t>
            </a:r>
            <a:r>
              <a:rPr lang="de-DE" dirty="0" err="1"/>
              <a:t>almost</a:t>
            </a:r>
            <a:r>
              <a:rPr lang="de-DE" dirty="0"/>
              <a:t> </a:t>
            </a:r>
            <a:r>
              <a:rPr lang="de-DE" dirty="0" err="1"/>
              <a:t>every</a:t>
            </a:r>
            <a:r>
              <a:rPr lang="de-DE" dirty="0"/>
              <a:t> </a:t>
            </a:r>
            <a:r>
              <a:rPr lang="de-DE" dirty="0" err="1"/>
              <a:t>mutation</a:t>
            </a:r>
            <a:r>
              <a:rPr lang="de-DE" dirty="0"/>
              <a:t> - </a:t>
            </a:r>
            <a:r>
              <a:rPr lang="de-DE" dirty="0" err="1"/>
              <a:t>the</a:t>
            </a:r>
            <a:r>
              <a:rPr lang="de-DE" dirty="0"/>
              <a:t> N </a:t>
            </a:r>
            <a:r>
              <a:rPr lang="de-DE" dirty="0" err="1"/>
              <a:t>protein</a:t>
            </a:r>
            <a:r>
              <a:rPr lang="de-DE" dirty="0"/>
              <a:t> </a:t>
            </a:r>
            <a:r>
              <a:rPr lang="de-DE" dirty="0" err="1"/>
              <a:t>alone</a:t>
            </a:r>
            <a:r>
              <a:rPr lang="de-DE" dirty="0"/>
              <a:t> </a:t>
            </a:r>
            <a:r>
              <a:rPr lang="de-DE" dirty="0" err="1"/>
              <a:t>goes</a:t>
            </a:r>
            <a:r>
              <a:rPr lang="de-DE" dirty="0"/>
              <a:t> </a:t>
            </a:r>
            <a:r>
              <a:rPr lang="de-DE" dirty="0" err="1"/>
              <a:t>Omicron</a:t>
            </a:r>
            <a:r>
              <a:rPr lang="de-DE" dirty="0"/>
              <a:t>/Delta/</a:t>
            </a:r>
            <a:r>
              <a:rPr lang="de-DE" dirty="0" err="1"/>
              <a:t>Omicron</a:t>
            </a:r>
            <a:r>
              <a:rPr lang="de-DE" dirty="0"/>
              <a:t>/Delta.</a:t>
            </a:r>
            <a:br>
              <a:rPr lang="de-DE" dirty="0"/>
            </a:br>
            <a:r>
              <a:rPr lang="de-DE" dirty="0"/>
              <a:t>https://github.com/cov-lineages/pango-designation/issues/844</a:t>
            </a:r>
          </a:p>
          <a:p>
            <a:endParaRPr lang="de-DE" dirty="0"/>
          </a:p>
          <a:p>
            <a:r>
              <a:rPr lang="de-DE" dirty="0" err="1"/>
              <a:t>Concerning</a:t>
            </a:r>
            <a:r>
              <a:rPr lang="de-DE" dirty="0"/>
              <a:t> </a:t>
            </a:r>
            <a:r>
              <a:rPr lang="de-DE" dirty="0" err="1"/>
              <a:t>mutation</a:t>
            </a:r>
            <a:r>
              <a:rPr lang="de-DE" dirty="0"/>
              <a:t>: F486P</a:t>
            </a:r>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116151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XBF: under monitoring</a:t>
            </a:r>
            <a:r>
              <a:rPr lang="en-US" dirty="0">
                <a:sym typeface="Wingdings" panose="05000000000000000000" pitchFamily="2" charset="2"/>
              </a:rPr>
              <a:t></a:t>
            </a:r>
            <a:r>
              <a:rPr lang="en-US" dirty="0"/>
              <a:t> Omicron-Omicron Recombinants </a:t>
            </a:r>
            <a:endParaRPr lang="en-US" dirty="0">
              <a:sym typeface="Wingdings" panose="05000000000000000000" pitchFamily="2" charset="2"/>
            </a:endParaRPr>
          </a:p>
          <a:p>
            <a:r>
              <a:rPr lang="en-US" dirty="0">
                <a:sym typeface="Wingdings" panose="05000000000000000000" pitchFamily="2" charset="2"/>
              </a:rPr>
              <a:t>ECDC listed under BA.2.75  (BA.2.75 </a:t>
            </a:r>
            <a:r>
              <a:rPr lang="en-US" dirty="0"/>
              <a:t>including its sub-lineages (BN, CH and others). Omicron-Omicron Recombinants XBF and XBK that share the same spike as BA.2.75 are monitored under BA.2.75 lineages)</a:t>
            </a: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56819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covSPECTRUM</a:t>
            </a:r>
            <a:r>
              <a:rPr lang="de-DE" dirty="0"/>
              <a:t>: </a:t>
            </a:r>
            <a:r>
              <a:rPr lang="en-US" sz="1200" kern="1200" dirty="0">
                <a:solidFill>
                  <a:schemeClr val="tx1"/>
                </a:solidFill>
                <a:effectLst/>
                <a:latin typeface="+mn-lt"/>
                <a:ea typeface="+mn-ea"/>
                <a:cs typeface="+mn-cs"/>
              </a:rPr>
              <a:t>The XBB.1.5 variant above) currently exhibits a daily growth advantage of 12% (95%CI 11-13%) in the US compared to other circulating variants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difference in observed growth rate would be completely explained by an increase in inherent transmissibility, it would correspond to an increase of between 27% and 62% in the basic reproduction number (R0) compared to</a:t>
            </a:r>
            <a:br>
              <a:rPr lang="en-US" dirty="0"/>
            </a:br>
            <a:r>
              <a:rPr lang="en-US" sz="1200" kern="1200" dirty="0">
                <a:solidFill>
                  <a:schemeClr val="tx1"/>
                </a:solidFill>
                <a:effectLst/>
                <a:latin typeface="+mn-lt"/>
                <a:ea typeface="+mn-ea"/>
                <a:cs typeface="+mn-cs"/>
              </a:rPr>
              <a:t>other XBB variants circulating in the US, using an assumed generation time range between two published estimates of 3.3 and 6.8 days [14,15].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Zusatz</a:t>
            </a:r>
            <a:r>
              <a:rPr lang="en-US" sz="1200" kern="1200" dirty="0">
                <a:solidFill>
                  <a:schemeClr val="tx1"/>
                </a:solidFill>
                <a:effectLst/>
                <a:latin typeface="+mn-lt"/>
                <a:ea typeface="+mn-ea"/>
                <a:cs typeface="+mn-cs"/>
              </a:rPr>
              <a:t>:  According to a preliminary study, XBB and XBB.1.5 have very similar antigenic properties, while XBB.1.5 exhibits significantly stronger binding to the human ACE2 receptor, similar to that of BA.2.75 [13]. It is therefore plausible that the difference in growth rate between XBB and XBB.1.5 is mainly explained by a difference in transmissibility (Quelle: https://www.ecdc.europa.eu/sites/default/files/documents/TAB-Implications%20for%20the%20EU-EEA%20of%20the%20spread%20of%20the%20SARS-CoV-2%20Omicron%20XBB.1.5%20sub-lineage.pdf)</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42259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7" name="Rechteck 6"/>
          <p:cNvSpPr/>
          <p:nvPr/>
        </p:nvSpPr>
        <p:spPr>
          <a:xfrm>
            <a:off x="0" y="1038656"/>
            <a:ext cx="8752360" cy="3266654"/>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006EC7"/>
              </a:solidFill>
            </a:endParaRPr>
          </a:p>
        </p:txBody>
      </p:sp>
      <p:sp>
        <p:nvSpPr>
          <p:cNvPr id="9" name="Textfeld 8"/>
          <p:cNvSpPr txBox="1"/>
          <p:nvPr/>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18B83FE8-4B02-4CBF-9521-1B09CE06F88E}" type="datetime1">
              <a:rPr lang="de-DE" smtClean="0"/>
              <a:t>15.02.2023</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dirty="0"/>
          </a:p>
        </p:txBody>
      </p:sp>
      <p:sp>
        <p:nvSpPr>
          <p:cNvPr id="20" name="Rechteck 19"/>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pic>
        <p:nvPicPr>
          <p:cNvPr id="2" name="Bild 1" descr="PPT_Background_16zu9_RGB_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656"/>
            <a:ext cx="8747760" cy="3267456"/>
          </a:xfrm>
          <a:prstGeom prst="rect">
            <a:avLst/>
          </a:prstGeom>
        </p:spPr>
      </p:pic>
      <p:sp>
        <p:nvSpPr>
          <p:cNvPr id="21" name="Textfeld 20"/>
          <p:cNvSpPr txBox="1"/>
          <p:nvPr/>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E2C06A82-A7F1-44DD-839C-F9AB04A73D21}" type="datetime1">
              <a:rPr lang="de-DE" smtClean="0"/>
              <a:t>15.02.2023</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
        <p:nvSpPr>
          <p:cNvPr id="16" name="Rechteck 15"/>
          <p:cNvSpPr/>
          <p:nvPr/>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0F70641-6EC3-4EA1-8497-1EE42951C0FF}" type="datetime1">
              <a:rPr lang="de-DE" smtClean="0"/>
              <a:t>15.02.2023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0" name="Inhaltsplatzhalter 9"/>
          <p:cNvSpPr>
            <a:spLocks noGrp="1"/>
          </p:cNvSpPr>
          <p:nvPr>
            <p:ph sz="quarter" idx="13"/>
          </p:nvPr>
        </p:nvSpPr>
        <p:spPr>
          <a:xfrm>
            <a:off x="457200" y="1059582"/>
            <a:ext cx="7983646"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830DE80-2F05-4993-BA4A-14EE98A12795}" type="datetime1">
              <a:rPr lang="de-DE" smtClean="0"/>
              <a:t>15.02.2023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059582"/>
            <a:ext cx="3882920"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059582"/>
            <a:ext cx="3860721"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CCE08A5-3FC3-4210-9364-31B1B4937A08}" type="datetime1">
              <a:rPr lang="de-DE" smtClean="0"/>
              <a:t>15.02.2023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6"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267784-4690-4CA0-B6B7-A5F14A5AF568}" type="datetime1">
              <a:rPr lang="de-DE" smtClean="0"/>
              <a:t>15.02.2023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CE5FA-AE24-4266-A5B0-0D029298BBAC}"/>
              </a:ext>
            </a:extLst>
          </p:cNvPr>
          <p:cNvSpPr>
            <a:spLocks noGrp="1"/>
          </p:cNvSpPr>
          <p:nvPr>
            <p:ph type="ctrTitle"/>
          </p:nvPr>
        </p:nvSpPr>
        <p:spPr>
          <a:xfrm>
            <a:off x="1143000" y="1986398"/>
            <a:ext cx="6858000" cy="646074"/>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FF058787-201F-4DC4-803C-806A049DAA3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68354819-CA82-4562-A301-E26295B4CFDC}"/>
              </a:ext>
            </a:extLst>
          </p:cNvPr>
          <p:cNvSpPr>
            <a:spLocks noGrp="1"/>
          </p:cNvSpPr>
          <p:nvPr>
            <p:ph type="dt" sz="half" idx="10"/>
          </p:nvPr>
        </p:nvSpPr>
        <p:spPr/>
        <p:txBody>
          <a:bodyPr/>
          <a:lstStyle/>
          <a:p>
            <a:fld id="{E8E21374-0499-446B-A600-09E999DF27C5}" type="datetime1">
              <a:rPr lang="de-DE" smtClean="0"/>
              <a:t>15.02.2023</a:t>
            </a:fld>
            <a:endParaRPr lang="de-DE"/>
          </a:p>
        </p:txBody>
      </p:sp>
      <p:sp>
        <p:nvSpPr>
          <p:cNvPr id="5" name="Fußzeilenplatzhalter 4">
            <a:extLst>
              <a:ext uri="{FF2B5EF4-FFF2-40B4-BE49-F238E27FC236}">
                <a16:creationId xmlns:a16="http://schemas.microsoft.com/office/drawing/2014/main" id="{200D8F4F-1761-4139-9B98-A0DE88E490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C597AE-F62B-44AB-98A1-B6CFFB8065BB}"/>
              </a:ext>
            </a:extLst>
          </p:cNvPr>
          <p:cNvSpPr>
            <a:spLocks noGrp="1"/>
          </p:cNvSpPr>
          <p:nvPr>
            <p:ph type="sldNum" sz="quarter" idx="12"/>
          </p:nvPr>
        </p:nvSpPr>
        <p:spPr/>
        <p:txBody>
          <a:bodyPr/>
          <a:lstStyle/>
          <a:p>
            <a:fld id="{9B241C01-97D6-4FA0-95DB-8FDA9555F8C7}" type="slidenum">
              <a:rPr lang="de-DE" smtClean="0"/>
              <a:t>‹Nr.›</a:t>
            </a:fld>
            <a:endParaRPr lang="de-DE"/>
          </a:p>
        </p:txBody>
      </p:sp>
    </p:spTree>
    <p:extLst>
      <p:ext uri="{BB962C8B-B14F-4D97-AF65-F5344CB8AC3E}">
        <p14:creationId xmlns:p14="http://schemas.microsoft.com/office/powerpoint/2010/main" val="364310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 14" descr="RKI-Logo_RGB_P300C.ti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155821" y="234028"/>
            <a:ext cx="1584176" cy="459505"/>
          </a:xfrm>
          <a:prstGeom prst="rect">
            <a:avLst/>
          </a:prstGeom>
        </p:spPr>
      </p:pic>
      <p:sp>
        <p:nvSpPr>
          <p:cNvPr id="2"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200" y="1059582"/>
            <a:ext cx="7983646" cy="37511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917533"/>
            <a:ext cx="1860421" cy="194697"/>
          </a:xfrm>
          <a:prstGeom prst="rect">
            <a:avLst/>
          </a:prstGeom>
        </p:spPr>
        <p:txBody>
          <a:bodyPr vert="horz" lIns="0" tIns="0" rIns="0" bIns="45720" rtlCol="0" anchor="t" anchorCtr="0"/>
          <a:lstStyle>
            <a:lvl1pPr algn="l">
              <a:defRPr sz="1200">
                <a:solidFill>
                  <a:srgbClr val="006EC7"/>
                </a:solidFill>
              </a:defRPr>
            </a:lvl1pPr>
          </a:lstStyle>
          <a:p>
            <a:fld id="{A862653F-D359-4AD7-83B8-D437D0EC2716}" type="datetime1">
              <a:rPr lang="de-DE" smtClean="0"/>
              <a:t>15.02.2023</a:t>
            </a:fld>
            <a:endParaRPr lang="de-DE" dirty="0"/>
          </a:p>
        </p:txBody>
      </p:sp>
      <p:sp>
        <p:nvSpPr>
          <p:cNvPr id="5" name="Fußzeilenplatzhalter 4"/>
          <p:cNvSpPr>
            <a:spLocks noGrp="1"/>
          </p:cNvSpPr>
          <p:nvPr>
            <p:ph type="ftr" sz="quarter" idx="3"/>
          </p:nvPr>
        </p:nvSpPr>
        <p:spPr>
          <a:xfrm>
            <a:off x="2699792" y="4917533"/>
            <a:ext cx="2895600" cy="194697"/>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7942862" y="4917533"/>
            <a:ext cx="496872" cy="194697"/>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grpSp>
        <p:nvGrpSpPr>
          <p:cNvPr id="19" name="Gruppierung 18"/>
          <p:cNvGrpSpPr/>
          <p:nvPr/>
        </p:nvGrpSpPr>
        <p:grpSpPr>
          <a:xfrm>
            <a:off x="457201" y="4948013"/>
            <a:ext cx="7996881" cy="214219"/>
            <a:chOff x="457200" y="6356350"/>
            <a:chExt cx="7996881" cy="526628"/>
          </a:xfrm>
        </p:grpSpPr>
        <p:cxnSp>
          <p:nvCxnSpPr>
            <p:cNvPr id="12" name="Gerade Verbindung 11"/>
            <p:cNvCxnSpPr/>
            <p:nvPr userDrawn="1"/>
          </p:nvCxnSpPr>
          <p:spPr>
            <a:xfrm>
              <a:off x="7931996"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p:nvSpPr>
        <p:spPr>
          <a:xfrm>
            <a:off x="-313267" y="3649133"/>
            <a:ext cx="184666" cy="369332"/>
          </a:xfrm>
          <a:prstGeom prst="rect">
            <a:avLst/>
          </a:prstGeom>
          <a:noFill/>
        </p:spPr>
        <p:txBody>
          <a:bodyPr wrap="none" rtlCol="0">
            <a:spAutoFit/>
          </a:bodyPr>
          <a:lstStyle/>
          <a:p>
            <a:r>
              <a:rPr lang="de-DE" dirty="0"/>
              <a:t> </a:t>
            </a:r>
          </a:p>
        </p:txBody>
      </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62" r:id="rId7"/>
  </p:sldLayoutIdLst>
  <p:hf hdr="0" ftr="0"/>
  <p:txStyles>
    <p:titleStyle>
      <a:lvl1pPr algn="l" defTabSz="457200" rtl="0" eaLnBrk="1" latinLnBrk="0" hangingPunct="1">
        <a:lnSpc>
          <a:spcPts val="2150"/>
        </a:lnSpc>
        <a:spcBef>
          <a:spcPct val="0"/>
        </a:spcBef>
        <a:buNone/>
        <a:defRPr sz="20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306" y="1653587"/>
            <a:ext cx="4504844" cy="1265345"/>
          </a:xfrm>
        </p:spPr>
        <p:txBody>
          <a:bodyPr>
            <a:normAutofit fontScale="90000"/>
          </a:bodyPr>
          <a:lstStyle/>
          <a:p>
            <a:r>
              <a:rPr lang="de-DE" dirty="0"/>
              <a:t>VOC/VOI in Deutschland </a:t>
            </a:r>
            <a:br>
              <a:rPr lang="de-DE" dirty="0"/>
            </a:br>
            <a:r>
              <a:rPr lang="de-DE" b="0" i="1" dirty="0"/>
              <a:t>aktuelle Situation</a:t>
            </a:r>
            <a:br>
              <a:rPr lang="de-DE" dirty="0"/>
            </a:br>
            <a:br>
              <a:rPr lang="de-DE" dirty="0"/>
            </a:br>
            <a:endParaRPr lang="de-DE" dirty="0"/>
          </a:p>
        </p:txBody>
      </p:sp>
      <p:sp>
        <p:nvSpPr>
          <p:cNvPr id="5" name="Textplatzhalter 4"/>
          <p:cNvSpPr>
            <a:spLocks noGrp="1"/>
          </p:cNvSpPr>
          <p:nvPr>
            <p:ph type="body" sz="quarter" idx="14"/>
          </p:nvPr>
        </p:nvSpPr>
        <p:spPr>
          <a:xfrm>
            <a:off x="3935413" y="2778369"/>
            <a:ext cx="4503737" cy="1046389"/>
          </a:xfrm>
        </p:spPr>
        <p:txBody>
          <a:bodyPr/>
          <a:lstStyle/>
          <a:p>
            <a:r>
              <a:rPr lang="de-DE" dirty="0"/>
              <a:t>FG36, FG32, MF1, MF2, MF4, AG Evo, FG17</a:t>
            </a:r>
            <a:br>
              <a:rPr lang="de-DE" dirty="0"/>
            </a:br>
            <a:r>
              <a:rPr lang="de-DE" dirty="0"/>
              <a:t>Berlin</a:t>
            </a:r>
            <a:r>
              <a:rPr lang="de-DE"/>
              <a:t>, 15.02.2023</a:t>
            </a:r>
            <a:endParaRPr lang="de-DE" dirty="0"/>
          </a:p>
        </p:txBody>
      </p:sp>
      <p:sp>
        <p:nvSpPr>
          <p:cNvPr id="2" name="Datumsplatzhalter 1">
            <a:extLst>
              <a:ext uri="{FF2B5EF4-FFF2-40B4-BE49-F238E27FC236}">
                <a16:creationId xmlns:a16="http://schemas.microsoft.com/office/drawing/2014/main" id="{8166D96F-13FD-47B0-B720-B9F359B5D626}"/>
              </a:ext>
            </a:extLst>
          </p:cNvPr>
          <p:cNvSpPr>
            <a:spLocks noGrp="1"/>
          </p:cNvSpPr>
          <p:nvPr>
            <p:ph type="dt" sz="half" idx="10"/>
          </p:nvPr>
        </p:nvSpPr>
        <p:spPr/>
        <p:txBody>
          <a:bodyPr/>
          <a:lstStyle/>
          <a:p>
            <a:fld id="{149427CD-9280-441A-931E-CA5F67083196}" type="datetime1">
              <a:rPr lang="de-DE" smtClean="0"/>
              <a:t>15.02.2023</a:t>
            </a:fld>
            <a:endParaRPr lang="de-DE" dirty="0"/>
          </a:p>
        </p:txBody>
      </p:sp>
      <p:sp>
        <p:nvSpPr>
          <p:cNvPr id="3" name="Foliennummernplatzhalter 2">
            <a:extLst>
              <a:ext uri="{FF2B5EF4-FFF2-40B4-BE49-F238E27FC236}">
                <a16:creationId xmlns:a16="http://schemas.microsoft.com/office/drawing/2014/main" id="{61ECECD7-AC5F-40D8-8C2D-12892FA9C90B}"/>
              </a:ext>
            </a:extLst>
          </p:cNvPr>
          <p:cNvSpPr>
            <a:spLocks noGrp="1"/>
          </p:cNvSpPr>
          <p:nvPr>
            <p:ph type="sldNum" sz="quarter" idx="12"/>
          </p:nvPr>
        </p:nvSpPr>
        <p:spPr/>
        <p:txBody>
          <a:bodyPr/>
          <a:lstStyle/>
          <a:p>
            <a:fld id="{162A217B-ED1C-D84B-8478-63C77FA79618}" type="slidenum">
              <a:rPr lang="de-DE" smtClean="0"/>
              <a:pPr/>
              <a:t>1</a:t>
            </a:fld>
            <a:endParaRPr lang="de-DE" dirty="0"/>
          </a:p>
        </p:txBody>
      </p:sp>
      <p:pic>
        <p:nvPicPr>
          <p:cNvPr id="6" name="Picture 4">
            <a:extLst>
              <a:ext uri="{FF2B5EF4-FFF2-40B4-BE49-F238E27FC236}">
                <a16:creationId xmlns:a16="http://schemas.microsoft.com/office/drawing/2014/main" id="{872A4BDA-3D18-4D56-A9BA-CA56234FE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4" y="1129401"/>
            <a:ext cx="3366909" cy="3075762"/>
          </a:xfrm>
          <a:prstGeom prst="rect">
            <a:avLst/>
          </a:prstGeom>
        </p:spPr>
      </p:pic>
    </p:spTree>
    <p:extLst>
      <p:ext uri="{BB962C8B-B14F-4D97-AF65-F5344CB8AC3E}">
        <p14:creationId xmlns:p14="http://schemas.microsoft.com/office/powerpoint/2010/main" val="39161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122E270F-6216-4BFD-867C-8A968E07AE73}"/>
              </a:ext>
            </a:extLst>
          </p:cNvPr>
          <p:cNvPicPr>
            <a:picLocks noChangeAspect="1"/>
          </p:cNvPicPr>
          <p:nvPr/>
        </p:nvPicPr>
        <p:blipFill>
          <a:blip r:embed="rId3"/>
          <a:stretch>
            <a:fillRect/>
          </a:stretch>
        </p:blipFill>
        <p:spPr>
          <a:xfrm>
            <a:off x="4686612" y="1112645"/>
            <a:ext cx="4457388" cy="3241737"/>
          </a:xfrm>
          <a:prstGeom prst="rect">
            <a:avLst/>
          </a:prstGeom>
        </p:spPr>
      </p:pic>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1459759" cy="400110"/>
          </a:xfrm>
          <a:prstGeom prst="rect">
            <a:avLst/>
          </a:prstGeom>
          <a:noFill/>
        </p:spPr>
        <p:txBody>
          <a:bodyPr wrap="none" rtlCol="0">
            <a:spAutoFit/>
          </a:bodyPr>
          <a:lstStyle/>
          <a:p>
            <a:r>
              <a:rPr lang="de-DE" sz="2000" b="1" dirty="0">
                <a:solidFill>
                  <a:srgbClr val="006EC7"/>
                </a:solidFill>
                <a:latin typeface="+mj-lt"/>
                <a:ea typeface="+mj-ea"/>
                <a:cs typeface="+mj-cs"/>
              </a:rPr>
              <a:t>VOC Anteile</a:t>
            </a:r>
          </a:p>
        </p:txBody>
      </p:sp>
      <p:sp>
        <p:nvSpPr>
          <p:cNvPr id="3" name="Datumsplatzhalter 2">
            <a:extLst>
              <a:ext uri="{FF2B5EF4-FFF2-40B4-BE49-F238E27FC236}">
                <a16:creationId xmlns:a16="http://schemas.microsoft.com/office/drawing/2014/main" id="{EF883628-A4B1-4210-9CEC-D8752616CAA6}"/>
              </a:ext>
            </a:extLst>
          </p:cNvPr>
          <p:cNvSpPr>
            <a:spLocks noGrp="1"/>
          </p:cNvSpPr>
          <p:nvPr>
            <p:ph type="dt" sz="half" idx="10"/>
          </p:nvPr>
        </p:nvSpPr>
        <p:spPr/>
        <p:txBody>
          <a:bodyPr/>
          <a:lstStyle/>
          <a:p>
            <a:fld id="{425B3E14-763D-4554-8C96-A67A3035A496}" type="datetime1">
              <a:rPr lang="de-DE" smtClean="0"/>
              <a:pPr/>
              <a:t>15.02.2023</a:t>
            </a:fld>
            <a:endParaRPr lang="de-DE" dirty="0"/>
          </a:p>
        </p:txBody>
      </p:sp>
      <p:sp>
        <p:nvSpPr>
          <p:cNvPr id="6" name="Foliennummernplatzhalter 5">
            <a:extLst>
              <a:ext uri="{FF2B5EF4-FFF2-40B4-BE49-F238E27FC236}">
                <a16:creationId xmlns:a16="http://schemas.microsoft.com/office/drawing/2014/main" id="{A0D638E7-C44D-4A1A-A656-D1C53D421AF0}"/>
              </a:ext>
            </a:extLst>
          </p:cNvPr>
          <p:cNvSpPr>
            <a:spLocks noGrp="1"/>
          </p:cNvSpPr>
          <p:nvPr>
            <p:ph type="sldNum" sz="quarter" idx="12"/>
          </p:nvPr>
        </p:nvSpPr>
        <p:spPr/>
        <p:txBody>
          <a:bodyPr/>
          <a:lstStyle/>
          <a:p>
            <a:fld id="{9B241C01-97D6-4FA0-95DB-8FDA9555F8C7}" type="slidenum">
              <a:rPr lang="de-DE" smtClean="0"/>
              <a:pPr/>
              <a:t>2</a:t>
            </a:fld>
            <a:endParaRPr lang="de-DE" dirty="0"/>
          </a:p>
        </p:txBody>
      </p:sp>
      <p:graphicFrame>
        <p:nvGraphicFramePr>
          <p:cNvPr id="10" name="Tabelle 9">
            <a:extLst>
              <a:ext uri="{FF2B5EF4-FFF2-40B4-BE49-F238E27FC236}">
                <a16:creationId xmlns:a16="http://schemas.microsoft.com/office/drawing/2014/main" id="{0867C7CE-CE26-4F0E-899D-F47AB78C140E}"/>
              </a:ext>
            </a:extLst>
          </p:cNvPr>
          <p:cNvGraphicFramePr>
            <a:graphicFrameLocks noGrp="1"/>
          </p:cNvGraphicFramePr>
          <p:nvPr>
            <p:extLst>
              <p:ext uri="{D42A27DB-BD31-4B8C-83A1-F6EECF244321}">
                <p14:modId xmlns:p14="http://schemas.microsoft.com/office/powerpoint/2010/main" val="4106530701"/>
              </p:ext>
            </p:extLst>
          </p:nvPr>
        </p:nvGraphicFramePr>
        <p:xfrm>
          <a:off x="146151" y="3393809"/>
          <a:ext cx="4540461" cy="1189355"/>
        </p:xfrm>
        <a:graphic>
          <a:graphicData uri="http://schemas.openxmlformats.org/drawingml/2006/table">
            <a:tbl>
              <a:tblPr firstRow="1" firstCol="1" bandRow="1">
                <a:tableStyleId>{5C22544A-7EE6-4342-B048-85BDC9FD1C3A}</a:tableStyleId>
              </a:tblPr>
              <a:tblGrid>
                <a:gridCol w="940658">
                  <a:extLst>
                    <a:ext uri="{9D8B030D-6E8A-4147-A177-3AD203B41FA5}">
                      <a16:colId xmlns:a16="http://schemas.microsoft.com/office/drawing/2014/main" val="1826765989"/>
                    </a:ext>
                  </a:extLst>
                </a:gridCol>
                <a:gridCol w="1617331">
                  <a:extLst>
                    <a:ext uri="{9D8B030D-6E8A-4147-A177-3AD203B41FA5}">
                      <a16:colId xmlns:a16="http://schemas.microsoft.com/office/drawing/2014/main" val="428551575"/>
                    </a:ext>
                  </a:extLst>
                </a:gridCol>
                <a:gridCol w="1982472">
                  <a:extLst>
                    <a:ext uri="{9D8B030D-6E8A-4147-A177-3AD203B41FA5}">
                      <a16:colId xmlns:a16="http://schemas.microsoft.com/office/drawing/2014/main" val="401384737"/>
                    </a:ext>
                  </a:extLst>
                </a:gridCol>
              </a:tblGrid>
              <a:tr h="281940">
                <a:tc>
                  <a:txBody>
                    <a:bodyPr/>
                    <a:lstStyle/>
                    <a:p>
                      <a:pPr algn="ctr">
                        <a:lnSpc>
                          <a:spcPct val="115000"/>
                        </a:lnSpc>
                        <a:spcAft>
                          <a:spcPts val="0"/>
                        </a:spcAft>
                      </a:pPr>
                      <a:r>
                        <a:rPr lang="de-DE" sz="1000" dirty="0">
                          <a:effectLst/>
                        </a:rPr>
                        <a:t>KW /Jahr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Stichprobe Anzahl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Anteil an übermittelten Fällen</a:t>
                      </a:r>
                    </a:p>
                  </a:txBody>
                  <a:tcPr marL="44450" marR="44450" marT="0" marB="0" anchor="ctr"/>
                </a:tc>
                <a:extLst>
                  <a:ext uri="{0D108BD9-81ED-4DB2-BD59-A6C34878D82A}">
                    <a16:rowId xmlns:a16="http://schemas.microsoft.com/office/drawing/2014/main" val="76813257"/>
                  </a:ext>
                </a:extLst>
              </a:tr>
              <a:tr h="176530">
                <a:tc>
                  <a:txBody>
                    <a:bodyPr/>
                    <a:lstStyle/>
                    <a:p>
                      <a:pPr marR="222250" algn="r">
                        <a:lnSpc>
                          <a:spcPct val="115000"/>
                        </a:lnSpc>
                        <a:spcAft>
                          <a:spcPts val="600"/>
                        </a:spcAft>
                      </a:pPr>
                      <a:r>
                        <a:rPr lang="de-DE" sz="1100">
                          <a:effectLst/>
                        </a:rPr>
                        <a:t>01/2023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3713</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2,9%</a:t>
                      </a:r>
                    </a:p>
                  </a:txBody>
                  <a:tcPr marL="9525" marR="9525" marT="9525" marB="0" anchor="b"/>
                </a:tc>
                <a:extLst>
                  <a:ext uri="{0D108BD9-81ED-4DB2-BD59-A6C34878D82A}">
                    <a16:rowId xmlns:a16="http://schemas.microsoft.com/office/drawing/2014/main" val="775293291"/>
                  </a:ext>
                </a:extLst>
              </a:tr>
              <a:tr h="176530">
                <a:tc>
                  <a:txBody>
                    <a:bodyPr/>
                    <a:lstStyle/>
                    <a:p>
                      <a:pPr marR="222250" algn="r">
                        <a:lnSpc>
                          <a:spcPct val="115000"/>
                        </a:lnSpc>
                        <a:spcAft>
                          <a:spcPts val="600"/>
                        </a:spcAft>
                      </a:pPr>
                      <a:r>
                        <a:rPr lang="de-DE" sz="1100">
                          <a:effectLst/>
                        </a:rPr>
                        <a:t>02/2023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3730</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4,2%</a:t>
                      </a:r>
                    </a:p>
                  </a:txBody>
                  <a:tcPr marL="9525" marR="9525" marT="9525" marB="0" anchor="b"/>
                </a:tc>
                <a:extLst>
                  <a:ext uri="{0D108BD9-81ED-4DB2-BD59-A6C34878D82A}">
                    <a16:rowId xmlns:a16="http://schemas.microsoft.com/office/drawing/2014/main" val="333268546"/>
                  </a:ext>
                </a:extLst>
              </a:tr>
              <a:tr h="176530">
                <a:tc>
                  <a:txBody>
                    <a:bodyPr/>
                    <a:lstStyle/>
                    <a:p>
                      <a:pPr marR="222250" algn="r">
                        <a:lnSpc>
                          <a:spcPct val="115000"/>
                        </a:lnSpc>
                        <a:spcAft>
                          <a:spcPts val="600"/>
                        </a:spcAft>
                      </a:pPr>
                      <a:r>
                        <a:rPr lang="de-DE" sz="1100">
                          <a:effectLst/>
                        </a:rPr>
                        <a:t>03/2023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3375</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5,4%</a:t>
                      </a:r>
                    </a:p>
                  </a:txBody>
                  <a:tcPr marL="9525" marR="9525" marT="9525" marB="0" anchor="b"/>
                </a:tc>
                <a:extLst>
                  <a:ext uri="{0D108BD9-81ED-4DB2-BD59-A6C34878D82A}">
                    <a16:rowId xmlns:a16="http://schemas.microsoft.com/office/drawing/2014/main" val="2539807905"/>
                  </a:ext>
                </a:extLst>
              </a:tr>
              <a:tr h="176530">
                <a:tc>
                  <a:txBody>
                    <a:bodyPr/>
                    <a:lstStyle/>
                    <a:p>
                      <a:pPr marR="222250" algn="r">
                        <a:lnSpc>
                          <a:spcPct val="115000"/>
                        </a:lnSpc>
                        <a:spcAft>
                          <a:spcPts val="600"/>
                        </a:spcAft>
                      </a:pPr>
                      <a:r>
                        <a:rPr lang="de-DE" sz="1100">
                          <a:effectLst/>
                        </a:rPr>
                        <a:t>04/2023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3628</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5,0%</a:t>
                      </a:r>
                    </a:p>
                  </a:txBody>
                  <a:tcPr marL="9525" marR="9525" marT="9525" marB="0" anchor="b"/>
                </a:tc>
                <a:extLst>
                  <a:ext uri="{0D108BD9-81ED-4DB2-BD59-A6C34878D82A}">
                    <a16:rowId xmlns:a16="http://schemas.microsoft.com/office/drawing/2014/main" val="4128819754"/>
                  </a:ext>
                </a:extLst>
              </a:tr>
              <a:tr h="176530">
                <a:tc>
                  <a:txBody>
                    <a:bodyPr/>
                    <a:lstStyle/>
                    <a:p>
                      <a:pPr marR="222250" algn="r">
                        <a:lnSpc>
                          <a:spcPct val="115000"/>
                        </a:lnSpc>
                        <a:spcAft>
                          <a:spcPts val="600"/>
                        </a:spcAft>
                      </a:pPr>
                      <a:r>
                        <a:rPr lang="de-DE" sz="1100" dirty="0">
                          <a:effectLst/>
                        </a:rPr>
                        <a:t>05/2023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2777</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val="1600956268"/>
                  </a:ext>
                </a:extLst>
              </a:tr>
            </a:tbl>
          </a:graphicData>
        </a:graphic>
      </p:graphicFrame>
      <p:graphicFrame>
        <p:nvGraphicFramePr>
          <p:cNvPr id="7" name="Tabelle 6">
            <a:extLst>
              <a:ext uri="{FF2B5EF4-FFF2-40B4-BE49-F238E27FC236}">
                <a16:creationId xmlns:a16="http://schemas.microsoft.com/office/drawing/2014/main" id="{BC34A15F-EEC9-4DD3-9E47-9F3EC9840E3C}"/>
              </a:ext>
            </a:extLst>
          </p:cNvPr>
          <p:cNvGraphicFramePr>
            <a:graphicFrameLocks noGrp="1"/>
          </p:cNvGraphicFramePr>
          <p:nvPr>
            <p:extLst>
              <p:ext uri="{D42A27DB-BD31-4B8C-83A1-F6EECF244321}">
                <p14:modId xmlns:p14="http://schemas.microsoft.com/office/powerpoint/2010/main" val="2189821304"/>
              </p:ext>
            </p:extLst>
          </p:nvPr>
        </p:nvGraphicFramePr>
        <p:xfrm>
          <a:off x="146150" y="1113245"/>
          <a:ext cx="4540462" cy="2200148"/>
        </p:xfrm>
        <a:graphic>
          <a:graphicData uri="http://schemas.openxmlformats.org/drawingml/2006/table">
            <a:tbl>
              <a:tblPr firstRow="1" firstCol="1" bandRow="1">
                <a:tableStyleId>{5C22544A-7EE6-4342-B048-85BDC9FD1C3A}</a:tableStyleId>
              </a:tblPr>
              <a:tblGrid>
                <a:gridCol w="943508">
                  <a:extLst>
                    <a:ext uri="{9D8B030D-6E8A-4147-A177-3AD203B41FA5}">
                      <a16:colId xmlns:a16="http://schemas.microsoft.com/office/drawing/2014/main" val="317654574"/>
                    </a:ext>
                  </a:extLst>
                </a:gridCol>
                <a:gridCol w="943508">
                  <a:extLst>
                    <a:ext uri="{9D8B030D-6E8A-4147-A177-3AD203B41FA5}">
                      <a16:colId xmlns:a16="http://schemas.microsoft.com/office/drawing/2014/main" val="2152890576"/>
                    </a:ext>
                  </a:extLst>
                </a:gridCol>
                <a:gridCol w="943508">
                  <a:extLst>
                    <a:ext uri="{9D8B030D-6E8A-4147-A177-3AD203B41FA5}">
                      <a16:colId xmlns:a16="http://schemas.microsoft.com/office/drawing/2014/main" val="1277896422"/>
                    </a:ext>
                  </a:extLst>
                </a:gridCol>
                <a:gridCol w="609674">
                  <a:extLst>
                    <a:ext uri="{9D8B030D-6E8A-4147-A177-3AD203B41FA5}">
                      <a16:colId xmlns:a16="http://schemas.microsoft.com/office/drawing/2014/main" val="2709573373"/>
                    </a:ext>
                  </a:extLst>
                </a:gridCol>
                <a:gridCol w="1100264">
                  <a:extLst>
                    <a:ext uri="{9D8B030D-6E8A-4147-A177-3AD203B41FA5}">
                      <a16:colId xmlns:a16="http://schemas.microsoft.com/office/drawing/2014/main" val="4025612669"/>
                    </a:ext>
                  </a:extLst>
                </a:gridCol>
              </a:tblGrid>
              <a:tr h="220345">
                <a:tc rowSpan="2">
                  <a:txBody>
                    <a:bodyPr/>
                    <a:lstStyle/>
                    <a:p>
                      <a:pPr algn="ctr">
                        <a:lnSpc>
                          <a:spcPct val="115000"/>
                        </a:lnSpc>
                        <a:spcAft>
                          <a:spcPts val="0"/>
                        </a:spcAft>
                      </a:pPr>
                      <a:r>
                        <a:rPr lang="de-DE" sz="1000">
                          <a:effectLst/>
                        </a:rPr>
                        <a:t>KW /Jahr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15000"/>
                        </a:lnSpc>
                        <a:spcAft>
                          <a:spcPts val="0"/>
                        </a:spcAft>
                      </a:pPr>
                      <a:r>
                        <a:rPr lang="de-DE" sz="1000">
                          <a:effectLst/>
                        </a:rPr>
                        <a:t>Omikron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a:txBody>
                    <a:bodyPr/>
                    <a:lstStyle/>
                    <a:p>
                      <a:pPr algn="ctr">
                        <a:lnSpc>
                          <a:spcPct val="115000"/>
                        </a:lnSpc>
                        <a:spcAft>
                          <a:spcPts val="0"/>
                        </a:spcAft>
                      </a:pPr>
                      <a:r>
                        <a:rPr lang="de-DE" sz="1000">
                          <a:effectLst/>
                        </a:rPr>
                        <a:t>Rekombinanten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50327103"/>
                  </a:ext>
                </a:extLst>
              </a:tr>
              <a:tr h="61595">
                <a:tc vMerge="1">
                  <a:txBody>
                    <a:bodyPr/>
                    <a:lstStyle/>
                    <a:p>
                      <a:endParaRPr lang="de-DE"/>
                    </a:p>
                  </a:txBody>
                  <a:tcPr/>
                </a:tc>
                <a:tc>
                  <a:txBody>
                    <a:bodyPr/>
                    <a:lstStyle/>
                    <a:p>
                      <a:pPr algn="ctr">
                        <a:lnSpc>
                          <a:spcPct val="115000"/>
                        </a:lnSpc>
                        <a:spcAft>
                          <a:spcPts val="0"/>
                        </a:spcAft>
                      </a:pPr>
                      <a:r>
                        <a:rPr lang="de-DE" sz="1000">
                          <a:effectLst/>
                        </a:rPr>
                        <a:t>BA.2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a:effectLst/>
                        </a:rPr>
                        <a:t>BA.4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a:effectLst/>
                        </a:rPr>
                        <a:t>BA.5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a:effectLst/>
                        </a:rPr>
                        <a:t>XBB.1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10035643"/>
                  </a:ext>
                </a:extLst>
              </a:tr>
              <a:tr h="176530">
                <a:tc>
                  <a:txBody>
                    <a:bodyPr/>
                    <a:lstStyle/>
                    <a:p>
                      <a:pPr marR="222250" algn="r">
                        <a:lnSpc>
                          <a:spcPct val="115000"/>
                        </a:lnSpc>
                        <a:spcAft>
                          <a:spcPts val="600"/>
                        </a:spcAft>
                      </a:pPr>
                      <a:r>
                        <a:rPr lang="de-DE" sz="1100">
                          <a:effectLst/>
                        </a:rPr>
                        <a:t>48/2022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7,9 %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0,6 %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89,5 %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a:effectLst/>
                        </a:rPr>
                        <a:t>1,1 %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86546702"/>
                  </a:ext>
                </a:extLst>
              </a:tr>
              <a:tr h="176530">
                <a:tc>
                  <a:txBody>
                    <a:bodyPr/>
                    <a:lstStyle/>
                    <a:p>
                      <a:pPr marR="222250" algn="r">
                        <a:lnSpc>
                          <a:spcPct val="115000"/>
                        </a:lnSpc>
                        <a:spcAft>
                          <a:spcPts val="600"/>
                        </a:spcAft>
                      </a:pPr>
                      <a:r>
                        <a:rPr lang="de-DE" sz="1100">
                          <a:effectLst/>
                        </a:rPr>
                        <a:t>49/2022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9,0 %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0,6 %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88,3 %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a:effectLst/>
                        </a:rPr>
                        <a:t>1,3 %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5725342"/>
                  </a:ext>
                </a:extLst>
              </a:tr>
              <a:tr h="176530">
                <a:tc>
                  <a:txBody>
                    <a:bodyPr/>
                    <a:lstStyle/>
                    <a:p>
                      <a:pPr marR="222250" algn="r">
                        <a:lnSpc>
                          <a:spcPct val="115000"/>
                        </a:lnSpc>
                        <a:spcAft>
                          <a:spcPts val="600"/>
                        </a:spcAft>
                      </a:pPr>
                      <a:r>
                        <a:rPr lang="de-DE" sz="1100">
                          <a:effectLst/>
                        </a:rPr>
                        <a:t>50/2022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10,0 %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86,6 %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a:effectLst/>
                        </a:rPr>
                        <a:t>1,3 %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03180739"/>
                  </a:ext>
                </a:extLst>
              </a:tr>
              <a:tr h="176530">
                <a:tc>
                  <a:txBody>
                    <a:bodyPr/>
                    <a:lstStyle/>
                    <a:p>
                      <a:pPr marR="222250" algn="r">
                        <a:lnSpc>
                          <a:spcPct val="115000"/>
                        </a:lnSpc>
                        <a:spcAft>
                          <a:spcPts val="600"/>
                        </a:spcAft>
                      </a:pPr>
                      <a:r>
                        <a:rPr lang="de-DE" sz="1100">
                          <a:effectLst/>
                        </a:rPr>
                        <a:t>51/2022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10,4 %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0,4 %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86,8 %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a:effectLst/>
                        </a:rPr>
                        <a:t>1,3 %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58735384"/>
                  </a:ext>
                </a:extLst>
              </a:tr>
              <a:tr h="176530">
                <a:tc>
                  <a:txBody>
                    <a:bodyPr/>
                    <a:lstStyle/>
                    <a:p>
                      <a:pPr marR="222250" algn="r">
                        <a:lnSpc>
                          <a:spcPct val="115000"/>
                        </a:lnSpc>
                        <a:spcAft>
                          <a:spcPts val="600"/>
                        </a:spcAft>
                      </a:pPr>
                      <a:r>
                        <a:rPr lang="de-DE" sz="1100">
                          <a:effectLst/>
                        </a:rPr>
                        <a:t>52/2022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12,2 %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84,9 %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a:effectLst/>
                        </a:rPr>
                        <a:t>1,7 %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08075582"/>
                  </a:ext>
                </a:extLst>
              </a:tr>
              <a:tr h="176530">
                <a:tc>
                  <a:txBody>
                    <a:bodyPr/>
                    <a:lstStyle/>
                    <a:p>
                      <a:pPr marR="222250" algn="r">
                        <a:lnSpc>
                          <a:spcPct val="115000"/>
                        </a:lnSpc>
                        <a:spcAft>
                          <a:spcPts val="600"/>
                        </a:spcAft>
                      </a:pPr>
                      <a:r>
                        <a:rPr lang="de-DE" sz="1100">
                          <a:effectLst/>
                        </a:rPr>
                        <a:t>01/2023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16,0 %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0,2 %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79,3 %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a:effectLst/>
                        </a:rPr>
                        <a:t>3,4 %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4480743"/>
                  </a:ext>
                </a:extLst>
              </a:tr>
              <a:tr h="176530">
                <a:tc>
                  <a:txBody>
                    <a:bodyPr/>
                    <a:lstStyle/>
                    <a:p>
                      <a:pPr marR="222250" algn="r">
                        <a:lnSpc>
                          <a:spcPct val="115000"/>
                        </a:lnSpc>
                        <a:spcAft>
                          <a:spcPts val="600"/>
                        </a:spcAft>
                      </a:pPr>
                      <a:r>
                        <a:rPr lang="de-DE" sz="1100">
                          <a:effectLst/>
                        </a:rPr>
                        <a:t>02/2023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16,3 %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0,2 %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76,9 %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a:effectLst/>
                        </a:rPr>
                        <a:t>5,5 %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03188392"/>
                  </a:ext>
                </a:extLst>
              </a:tr>
              <a:tr h="176530">
                <a:tc>
                  <a:txBody>
                    <a:bodyPr/>
                    <a:lstStyle/>
                    <a:p>
                      <a:pPr marR="222250" algn="r">
                        <a:lnSpc>
                          <a:spcPct val="115000"/>
                        </a:lnSpc>
                        <a:spcAft>
                          <a:spcPts val="600"/>
                        </a:spcAft>
                      </a:pPr>
                      <a:r>
                        <a:rPr lang="de-DE" sz="1100">
                          <a:effectLst/>
                        </a:rPr>
                        <a:t>03/2023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18,9 %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0,2 %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68,8 %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a:effectLst/>
                        </a:rPr>
                        <a:t>9,6 %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82561232"/>
                  </a:ext>
                </a:extLst>
              </a:tr>
              <a:tr h="176530">
                <a:tc>
                  <a:txBody>
                    <a:bodyPr/>
                    <a:lstStyle/>
                    <a:p>
                      <a:pPr marR="222250" algn="r">
                        <a:lnSpc>
                          <a:spcPct val="115000"/>
                        </a:lnSpc>
                        <a:spcAft>
                          <a:spcPts val="600"/>
                        </a:spcAft>
                      </a:pPr>
                      <a:r>
                        <a:rPr lang="de-DE" sz="1100">
                          <a:effectLst/>
                        </a:rPr>
                        <a:t>04/2023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21,2 %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0,1 %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62,6 %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a:effectLst/>
                        </a:rPr>
                        <a:t>13,5 %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91149492"/>
                  </a:ext>
                </a:extLst>
              </a:tr>
              <a:tr h="176530">
                <a:tc>
                  <a:txBody>
                    <a:bodyPr/>
                    <a:lstStyle/>
                    <a:p>
                      <a:pPr marR="222250" algn="r">
                        <a:lnSpc>
                          <a:spcPct val="115000"/>
                        </a:lnSpc>
                        <a:spcAft>
                          <a:spcPts val="600"/>
                        </a:spcAft>
                      </a:pPr>
                      <a:r>
                        <a:rPr lang="de-DE" sz="1100" dirty="0">
                          <a:effectLst/>
                        </a:rPr>
                        <a:t>05/2023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1100">
                          <a:effectLst/>
                        </a:rPr>
                        <a:t>22,4 %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0,3 %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1100">
                          <a:effectLst/>
                        </a:rPr>
                        <a:t>53,8 %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1100" dirty="0">
                          <a:effectLst/>
                        </a:rPr>
                        <a:t>20,1 %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48051844"/>
                  </a:ext>
                </a:extLst>
              </a:tr>
            </a:tbl>
          </a:graphicData>
        </a:graphic>
      </p:graphicFrame>
      <p:sp>
        <p:nvSpPr>
          <p:cNvPr id="8" name="Rechteck 7">
            <a:extLst>
              <a:ext uri="{FF2B5EF4-FFF2-40B4-BE49-F238E27FC236}">
                <a16:creationId xmlns:a16="http://schemas.microsoft.com/office/drawing/2014/main" id="{E210626F-7151-4272-B34C-4FBACDC3A8B4}"/>
              </a:ext>
            </a:extLst>
          </p:cNvPr>
          <p:cNvSpPr/>
          <p:nvPr/>
        </p:nvSpPr>
        <p:spPr>
          <a:xfrm>
            <a:off x="5088700" y="3510712"/>
            <a:ext cx="1446165" cy="276999"/>
          </a:xfrm>
          <a:prstGeom prst="rect">
            <a:avLst/>
          </a:prstGeom>
        </p:spPr>
        <p:txBody>
          <a:bodyPr wrap="none">
            <a:spAutoFit/>
          </a:bodyPr>
          <a:lstStyle/>
          <a:p>
            <a:r>
              <a:rPr lang="en-US" sz="1200" i="1" dirty="0">
                <a:solidFill>
                  <a:schemeClr val="bg1"/>
                </a:solidFill>
              </a:rPr>
              <a:t>Updated, incl. XBB.1</a:t>
            </a:r>
            <a:endParaRPr lang="de-DE" sz="1200" i="1" dirty="0">
              <a:solidFill>
                <a:schemeClr val="bg1"/>
              </a:solidFill>
            </a:endParaRPr>
          </a:p>
        </p:txBody>
      </p:sp>
    </p:spTree>
    <p:extLst>
      <p:ext uri="{BB962C8B-B14F-4D97-AF65-F5344CB8AC3E}">
        <p14:creationId xmlns:p14="http://schemas.microsoft.com/office/powerpoint/2010/main" val="346690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2507097" cy="369332"/>
          </a:xfrm>
          <a:prstGeom prst="rect">
            <a:avLst/>
          </a:prstGeom>
          <a:noFill/>
        </p:spPr>
        <p:txBody>
          <a:bodyPr wrap="none" rtlCol="0">
            <a:spAutoFit/>
          </a:bodyPr>
          <a:lstStyle/>
          <a:p>
            <a:r>
              <a:rPr lang="de-DE" b="1" dirty="0">
                <a:solidFill>
                  <a:srgbClr val="045AA6"/>
                </a:solidFill>
              </a:rPr>
              <a:t>SARS-CoV-2 Varianten &gt; </a:t>
            </a:r>
          </a:p>
        </p:txBody>
      </p:sp>
      <p:sp>
        <p:nvSpPr>
          <p:cNvPr id="8" name="Datumsplatzhalter 2">
            <a:extLst>
              <a:ext uri="{FF2B5EF4-FFF2-40B4-BE49-F238E27FC236}">
                <a16:creationId xmlns:a16="http://schemas.microsoft.com/office/drawing/2014/main" id="{D1DE8901-C868-402B-A8ED-A516296FCACE}"/>
              </a:ext>
            </a:extLst>
          </p:cNvPr>
          <p:cNvSpPr>
            <a:spLocks noGrp="1"/>
          </p:cNvSpPr>
          <p:nvPr>
            <p:ph type="dt" sz="half" idx="10"/>
          </p:nvPr>
        </p:nvSpPr>
        <p:spPr>
          <a:xfrm>
            <a:off x="564826" y="4767263"/>
            <a:ext cx="1860421" cy="273844"/>
          </a:xfrm>
        </p:spPr>
        <p:txBody>
          <a:bodyPr/>
          <a:lstStyle/>
          <a:p>
            <a:fld id="{9A21F0CD-AEA8-49D1-9CEE-C1690C6F4B89}" type="datetime1">
              <a:rPr lang="de-DE" smtClean="0"/>
              <a:t>15.02.2023</a:t>
            </a:fld>
            <a:endParaRPr lang="de-DE" dirty="0"/>
          </a:p>
        </p:txBody>
      </p:sp>
      <p:sp>
        <p:nvSpPr>
          <p:cNvPr id="2" name="Foliennummernplatzhalter 1">
            <a:extLst>
              <a:ext uri="{FF2B5EF4-FFF2-40B4-BE49-F238E27FC236}">
                <a16:creationId xmlns:a16="http://schemas.microsoft.com/office/drawing/2014/main" id="{88372E95-FFD6-43B2-9217-F82FF21EE215}"/>
              </a:ext>
            </a:extLst>
          </p:cNvPr>
          <p:cNvSpPr>
            <a:spLocks noGrp="1"/>
          </p:cNvSpPr>
          <p:nvPr>
            <p:ph type="sldNum" sz="quarter" idx="12"/>
          </p:nvPr>
        </p:nvSpPr>
        <p:spPr/>
        <p:txBody>
          <a:bodyPr/>
          <a:lstStyle/>
          <a:p>
            <a:fld id="{9B241C01-97D6-4FA0-95DB-8FDA9555F8C7}" type="slidenum">
              <a:rPr lang="de-DE" smtClean="0"/>
              <a:t>3</a:t>
            </a:fld>
            <a:endParaRPr lang="de-DE"/>
          </a:p>
        </p:txBody>
      </p:sp>
      <p:sp>
        <p:nvSpPr>
          <p:cNvPr id="16" name="Textfeld 5">
            <a:extLst>
              <a:ext uri="{FF2B5EF4-FFF2-40B4-BE49-F238E27FC236}">
                <a16:creationId xmlns:a16="http://schemas.microsoft.com/office/drawing/2014/main" id="{58FBAD86-E7F0-4898-B167-9F5E1F090171}"/>
              </a:ext>
            </a:extLst>
          </p:cNvPr>
          <p:cNvSpPr txBox="1"/>
          <p:nvPr/>
        </p:nvSpPr>
        <p:spPr>
          <a:xfrm>
            <a:off x="5424866" y="730665"/>
            <a:ext cx="3533154" cy="3416320"/>
          </a:xfrm>
          <a:prstGeom prst="rect">
            <a:avLst/>
          </a:prstGeom>
          <a:solidFill>
            <a:schemeClr val="tx2">
              <a:lumMod val="20000"/>
              <a:lumOff val="80000"/>
            </a:schemeClr>
          </a:solidFill>
        </p:spPr>
        <p:txBody>
          <a:bodyPr wrap="square" rtlCol="0">
            <a:spAutoFit/>
          </a:bodyPr>
          <a:lstStyle/>
          <a:p>
            <a:r>
              <a:rPr lang="de-DE" sz="1350" b="1"/>
              <a:t>KW5/2023 </a:t>
            </a:r>
            <a:r>
              <a:rPr lang="de-DE" sz="1350" b="1" dirty="0"/>
              <a:t>(Stichprobe)</a:t>
            </a:r>
          </a:p>
          <a:p>
            <a:endParaRPr lang="de-DE" sz="1350" b="1" dirty="0"/>
          </a:p>
          <a:p>
            <a:r>
              <a:rPr lang="de-DE" sz="1350" b="1" dirty="0"/>
              <a:t>Omikron		100%</a:t>
            </a:r>
          </a:p>
          <a:p>
            <a:r>
              <a:rPr lang="de-DE" sz="1350" dirty="0"/>
              <a:t>    BQ.1.1*	            25,7%</a:t>
            </a:r>
          </a:p>
          <a:p>
            <a:r>
              <a:rPr lang="de-DE" sz="1350" dirty="0"/>
              <a:t>    BF.7* 		  7,5%       </a:t>
            </a:r>
            <a:r>
              <a:rPr lang="de-DE" sz="900" dirty="0"/>
              <a:t>(S:K444T, S:N460K)</a:t>
            </a:r>
          </a:p>
          <a:p>
            <a:r>
              <a:rPr lang="de-DE" sz="1350" dirty="0"/>
              <a:t>    BA.2.75* 		21,2%</a:t>
            </a:r>
          </a:p>
          <a:p>
            <a:r>
              <a:rPr lang="de-DE" sz="1350" dirty="0"/>
              <a:t>    XBB.1*		20,1%</a:t>
            </a:r>
          </a:p>
          <a:p>
            <a:r>
              <a:rPr lang="de-DE" sz="1350" dirty="0"/>
              <a:t>    XBB.1.5 		14,4%	       </a:t>
            </a:r>
            <a:r>
              <a:rPr lang="de-DE" sz="900" dirty="0"/>
              <a:t>(S:S486P)</a:t>
            </a:r>
          </a:p>
          <a:p>
            <a:r>
              <a:rPr lang="de-DE" sz="1350" dirty="0"/>
              <a:t>    BQ.1	              2,1%</a:t>
            </a:r>
          </a:p>
          <a:p>
            <a:endParaRPr lang="de-DE" sz="1350" dirty="0"/>
          </a:p>
          <a:p>
            <a:pPr marL="176213"/>
            <a:r>
              <a:rPr lang="de-DE" sz="1350" dirty="0"/>
              <a:t>BA.2.75 Sublinien </a:t>
            </a:r>
            <a:r>
              <a:rPr lang="de-DE" sz="1200" dirty="0"/>
              <a:t>(</a:t>
            </a:r>
            <a:r>
              <a:rPr lang="pt-BR" sz="1200" dirty="0"/>
              <a:t>S:K356T, S:R346T)</a:t>
            </a:r>
            <a:endParaRPr lang="de-DE" sz="1200" dirty="0"/>
          </a:p>
          <a:p>
            <a:pPr marL="176213"/>
            <a:r>
              <a:rPr lang="de-DE" sz="1350" dirty="0"/>
              <a:t>CH.1.1		8,2%	    </a:t>
            </a:r>
            <a:r>
              <a:rPr lang="de-DE" sz="900" dirty="0"/>
              <a:t>(S:K444T, S:F486S,S:L452R)</a:t>
            </a:r>
            <a:endParaRPr lang="de-DE" sz="1350" dirty="0"/>
          </a:p>
          <a:p>
            <a:pPr marL="176213"/>
            <a:r>
              <a:rPr lang="de-DE" sz="1350" dirty="0"/>
              <a:t>BN.1.3 		3,8%	    </a:t>
            </a:r>
            <a:r>
              <a:rPr lang="de-DE" sz="900" dirty="0"/>
              <a:t>(</a:t>
            </a:r>
            <a:r>
              <a:rPr lang="pt-BR" sz="900" dirty="0"/>
              <a:t>S:F490S)</a:t>
            </a:r>
            <a:endParaRPr lang="de-DE" sz="900" dirty="0"/>
          </a:p>
          <a:p>
            <a:pPr marL="176213" lvl="0"/>
            <a:r>
              <a:rPr lang="de-DE" sz="1350" dirty="0"/>
              <a:t>BN.1.3.1            	2,1%	    </a:t>
            </a:r>
            <a:r>
              <a:rPr lang="de-DE" sz="900" dirty="0">
                <a:solidFill>
                  <a:prstClr val="black"/>
                </a:solidFill>
              </a:rPr>
              <a:t>(</a:t>
            </a:r>
            <a:r>
              <a:rPr lang="pt-BR" sz="900" dirty="0">
                <a:solidFill>
                  <a:prstClr val="black"/>
                </a:solidFill>
              </a:rPr>
              <a:t>S:F490S)</a:t>
            </a:r>
            <a:endParaRPr lang="de-DE" sz="900" dirty="0">
              <a:solidFill>
                <a:prstClr val="black"/>
              </a:solidFill>
            </a:endParaRPr>
          </a:p>
          <a:p>
            <a:pPr marL="176213"/>
            <a:endParaRPr lang="de-DE" sz="1350" dirty="0"/>
          </a:p>
          <a:p>
            <a:r>
              <a:rPr lang="de-DE" sz="1350" dirty="0"/>
              <a:t>* inkl. Sublinien</a:t>
            </a:r>
          </a:p>
        </p:txBody>
      </p:sp>
      <p:sp>
        <p:nvSpPr>
          <p:cNvPr id="15" name="Textfeld 1">
            <a:extLst>
              <a:ext uri="{FF2B5EF4-FFF2-40B4-BE49-F238E27FC236}">
                <a16:creationId xmlns:a16="http://schemas.microsoft.com/office/drawing/2014/main" id="{0C6E8E19-0E8B-4046-8E8F-21FC15EFE0BD}"/>
              </a:ext>
            </a:extLst>
          </p:cNvPr>
          <p:cNvSpPr txBox="1"/>
          <p:nvPr/>
        </p:nvSpPr>
        <p:spPr>
          <a:xfrm>
            <a:off x="5423862" y="4200411"/>
            <a:ext cx="3533154" cy="461665"/>
          </a:xfrm>
          <a:prstGeom prst="rect">
            <a:avLst/>
          </a:prstGeom>
          <a:solidFill>
            <a:schemeClr val="bg2">
              <a:lumMod val="90000"/>
            </a:schemeClr>
          </a:solidFill>
        </p:spPr>
        <p:txBody>
          <a:bodyPr wrap="square" rtlCol="0">
            <a:spAutoFit/>
          </a:bodyPr>
          <a:lstStyle/>
          <a:p>
            <a:r>
              <a:rPr lang="de-DE" sz="1200" i="1" dirty="0"/>
              <a:t>Hinweis: Anteil der Sequenzen der Stichprobe an übermittelten Fällen beträgt für KW 3,4/2023 &gt; 5 %.</a:t>
            </a:r>
          </a:p>
        </p:txBody>
      </p:sp>
      <p:cxnSp>
        <p:nvCxnSpPr>
          <p:cNvPr id="26" name="Gerade Verbindung mit Pfeil 25">
            <a:extLst>
              <a:ext uri="{FF2B5EF4-FFF2-40B4-BE49-F238E27FC236}">
                <a16:creationId xmlns:a16="http://schemas.microsoft.com/office/drawing/2014/main" id="{36E24F61-9316-4596-B184-FD489F86B359}"/>
              </a:ext>
            </a:extLst>
          </p:cNvPr>
          <p:cNvCxnSpPr>
            <a:cxnSpLocks/>
          </p:cNvCxnSpPr>
          <p:nvPr/>
        </p:nvCxnSpPr>
        <p:spPr>
          <a:xfrm flipH="1" flipV="1">
            <a:off x="7393807" y="1808226"/>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310485D3-A6FA-4931-A1BD-C61DE427DCDF}"/>
              </a:ext>
            </a:extLst>
          </p:cNvPr>
          <p:cNvCxnSpPr>
            <a:cxnSpLocks/>
          </p:cNvCxnSpPr>
          <p:nvPr/>
        </p:nvCxnSpPr>
        <p:spPr>
          <a:xfrm flipH="1" flipV="1">
            <a:off x="7393807" y="2220169"/>
            <a:ext cx="7247"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40657E13-6BFC-42EC-A624-AD27DE429D72}"/>
              </a:ext>
            </a:extLst>
          </p:cNvPr>
          <p:cNvCxnSpPr/>
          <p:nvPr/>
        </p:nvCxnSpPr>
        <p:spPr>
          <a:xfrm flipV="1">
            <a:off x="7393807" y="2029041"/>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9D94C46B-3788-401C-8AF0-EF312D71236F}"/>
              </a:ext>
            </a:extLst>
          </p:cNvPr>
          <p:cNvCxnSpPr>
            <a:cxnSpLocks/>
          </p:cNvCxnSpPr>
          <p:nvPr/>
        </p:nvCxnSpPr>
        <p:spPr>
          <a:xfrm>
            <a:off x="7360265" y="2458448"/>
            <a:ext cx="100630" cy="108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820983E8-0DA2-4B37-9F8D-3A28B4903BD1}"/>
              </a:ext>
            </a:extLst>
          </p:cNvPr>
          <p:cNvCxnSpPr>
            <a:cxnSpLocks/>
          </p:cNvCxnSpPr>
          <p:nvPr/>
        </p:nvCxnSpPr>
        <p:spPr>
          <a:xfrm flipH="1" flipV="1">
            <a:off x="7393807" y="3063926"/>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feld 1">
            <a:extLst>
              <a:ext uri="{FF2B5EF4-FFF2-40B4-BE49-F238E27FC236}">
                <a16:creationId xmlns:a16="http://schemas.microsoft.com/office/drawing/2014/main" id="{DA0E171E-6159-4C83-B608-E3C2B89D7565}"/>
              </a:ext>
            </a:extLst>
          </p:cNvPr>
          <p:cNvSpPr txBox="1"/>
          <p:nvPr/>
        </p:nvSpPr>
        <p:spPr>
          <a:xfrm>
            <a:off x="564825" y="4320579"/>
            <a:ext cx="4671239" cy="276999"/>
          </a:xfrm>
          <a:prstGeom prst="rect">
            <a:avLst/>
          </a:prstGeom>
          <a:solidFill>
            <a:schemeClr val="accent2">
              <a:lumMod val="20000"/>
              <a:lumOff val="80000"/>
            </a:schemeClr>
          </a:solidFill>
        </p:spPr>
        <p:txBody>
          <a:bodyPr wrap="square" rtlCol="0">
            <a:spAutoFit/>
          </a:bodyPr>
          <a:lstStyle/>
          <a:p>
            <a:r>
              <a:rPr lang="de-DE" sz="1200" dirty="0"/>
              <a:t>ECDC: XAY* </a:t>
            </a:r>
            <a:r>
              <a:rPr lang="de-DE" sz="1200" dirty="0">
                <a:sym typeface="Wingdings" panose="05000000000000000000" pitchFamily="2" charset="2"/>
              </a:rPr>
              <a:t> </a:t>
            </a:r>
            <a:r>
              <a:rPr lang="de-DE" sz="1200" i="1" dirty="0">
                <a:sym typeface="Wingdings" panose="05000000000000000000" pitchFamily="2" charset="2"/>
              </a:rPr>
              <a:t>Variant </a:t>
            </a:r>
            <a:r>
              <a:rPr lang="de-DE" sz="1200" i="1" dirty="0" err="1">
                <a:sym typeface="Wingdings" panose="05000000000000000000" pitchFamily="2" charset="2"/>
              </a:rPr>
              <a:t>Under</a:t>
            </a:r>
            <a:r>
              <a:rPr lang="de-DE" sz="1200" i="1" dirty="0">
                <a:sym typeface="Wingdings" panose="05000000000000000000" pitchFamily="2" charset="2"/>
              </a:rPr>
              <a:t> Monitoring </a:t>
            </a:r>
            <a:r>
              <a:rPr lang="de-DE" sz="1200" dirty="0">
                <a:sym typeface="Wingdings" panose="05000000000000000000" pitchFamily="2" charset="2"/>
              </a:rPr>
              <a:t>in KW 5/23 0,9 %</a:t>
            </a:r>
            <a:endParaRPr lang="de-DE" sz="1200" dirty="0"/>
          </a:p>
        </p:txBody>
      </p:sp>
      <p:cxnSp>
        <p:nvCxnSpPr>
          <p:cNvPr id="19" name="Gerade Verbindung mit Pfeil 18">
            <a:extLst>
              <a:ext uri="{FF2B5EF4-FFF2-40B4-BE49-F238E27FC236}">
                <a16:creationId xmlns:a16="http://schemas.microsoft.com/office/drawing/2014/main" id="{D7B08F15-C229-4B77-8A3D-2F833DDBA6DD}"/>
              </a:ext>
            </a:extLst>
          </p:cNvPr>
          <p:cNvCxnSpPr>
            <a:cxnSpLocks/>
          </p:cNvCxnSpPr>
          <p:nvPr/>
        </p:nvCxnSpPr>
        <p:spPr>
          <a:xfrm flipV="1">
            <a:off x="7338450" y="1460033"/>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Grafik 19">
            <a:extLst>
              <a:ext uri="{FF2B5EF4-FFF2-40B4-BE49-F238E27FC236}">
                <a16:creationId xmlns:a16="http://schemas.microsoft.com/office/drawing/2014/main" id="{83BD5884-6B12-4DA1-8BDE-15E9E842240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021" y="705158"/>
            <a:ext cx="4970518" cy="3615421"/>
          </a:xfrm>
          <a:prstGeom prst="rect">
            <a:avLst/>
          </a:prstGeom>
          <a:noFill/>
          <a:ln>
            <a:noFill/>
          </a:ln>
        </p:spPr>
      </p:pic>
      <p:cxnSp>
        <p:nvCxnSpPr>
          <p:cNvPr id="21" name="Gerade Verbindung mit Pfeil 20">
            <a:extLst>
              <a:ext uri="{FF2B5EF4-FFF2-40B4-BE49-F238E27FC236}">
                <a16:creationId xmlns:a16="http://schemas.microsoft.com/office/drawing/2014/main" id="{108F38DB-8C11-4C5F-B03C-49FFCB5F0245}"/>
              </a:ext>
            </a:extLst>
          </p:cNvPr>
          <p:cNvCxnSpPr>
            <a:cxnSpLocks/>
          </p:cNvCxnSpPr>
          <p:nvPr/>
        </p:nvCxnSpPr>
        <p:spPr>
          <a:xfrm>
            <a:off x="7393807" y="1615185"/>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Gerade Verbindung mit Pfeil 21">
            <a:extLst>
              <a:ext uri="{FF2B5EF4-FFF2-40B4-BE49-F238E27FC236}">
                <a16:creationId xmlns:a16="http://schemas.microsoft.com/office/drawing/2014/main" id="{41C4CA13-47A4-4FE7-A5B2-CF6706E221E8}"/>
              </a:ext>
            </a:extLst>
          </p:cNvPr>
          <p:cNvCxnSpPr>
            <a:cxnSpLocks/>
          </p:cNvCxnSpPr>
          <p:nvPr/>
        </p:nvCxnSpPr>
        <p:spPr>
          <a:xfrm flipV="1">
            <a:off x="7316818" y="3352243"/>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ECC8C02F-EB17-45B2-BFAC-2C244C291E32}"/>
              </a:ext>
            </a:extLst>
          </p:cNvPr>
          <p:cNvCxnSpPr>
            <a:cxnSpLocks/>
          </p:cNvCxnSpPr>
          <p:nvPr/>
        </p:nvCxnSpPr>
        <p:spPr>
          <a:xfrm>
            <a:off x="7329163" y="3548430"/>
            <a:ext cx="150945" cy="544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84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6D9DCB9-C904-4CF3-A587-978587AB9C4B}"/>
              </a:ext>
            </a:extLst>
          </p:cNvPr>
          <p:cNvPicPr>
            <a:picLocks noChangeAspect="1"/>
          </p:cNvPicPr>
          <p:nvPr/>
        </p:nvPicPr>
        <p:blipFill>
          <a:blip r:embed="rId3"/>
          <a:stretch>
            <a:fillRect/>
          </a:stretch>
        </p:blipFill>
        <p:spPr>
          <a:xfrm>
            <a:off x="4572000" y="2185441"/>
            <a:ext cx="4378966" cy="2556543"/>
          </a:xfrm>
          <a:prstGeom prst="rect">
            <a:avLst/>
          </a:prstGeom>
        </p:spPr>
      </p:pic>
      <p:pic>
        <p:nvPicPr>
          <p:cNvPr id="3" name="Grafik 2">
            <a:extLst>
              <a:ext uri="{FF2B5EF4-FFF2-40B4-BE49-F238E27FC236}">
                <a16:creationId xmlns:a16="http://schemas.microsoft.com/office/drawing/2014/main" id="{7375F7BA-3572-4EC3-A958-9F7FF244DCEE}"/>
              </a:ext>
            </a:extLst>
          </p:cNvPr>
          <p:cNvPicPr>
            <a:picLocks noChangeAspect="1"/>
          </p:cNvPicPr>
          <p:nvPr/>
        </p:nvPicPr>
        <p:blipFill>
          <a:blip r:embed="rId4"/>
          <a:stretch>
            <a:fillRect/>
          </a:stretch>
        </p:blipFill>
        <p:spPr>
          <a:xfrm>
            <a:off x="234492" y="555766"/>
            <a:ext cx="2302420" cy="4186218"/>
          </a:xfrm>
          <a:prstGeom prst="rect">
            <a:avLst/>
          </a:prstGeom>
        </p:spPr>
      </p:pic>
      <p:sp>
        <p:nvSpPr>
          <p:cNvPr id="7" name="Inhaltsplatzhalter 6">
            <a:extLst>
              <a:ext uri="{FF2B5EF4-FFF2-40B4-BE49-F238E27FC236}">
                <a16:creationId xmlns:a16="http://schemas.microsoft.com/office/drawing/2014/main" id="{2A2A4AA6-427E-4FF2-9AE5-A59BFF8FB7C2}"/>
              </a:ext>
            </a:extLst>
          </p:cNvPr>
          <p:cNvSpPr>
            <a:spLocks noGrp="1"/>
          </p:cNvSpPr>
          <p:nvPr>
            <p:ph sz="quarter" idx="13"/>
          </p:nvPr>
        </p:nvSpPr>
        <p:spPr>
          <a:xfrm>
            <a:off x="2976858" y="659103"/>
            <a:ext cx="5833927" cy="3766417"/>
          </a:xfrm>
        </p:spPr>
        <p:txBody>
          <a:bodyPr>
            <a:normAutofit/>
          </a:bodyPr>
          <a:lstStyle/>
          <a:p>
            <a:pPr indent="-165100"/>
            <a:r>
              <a:rPr lang="de-DE" sz="1800" dirty="0"/>
              <a:t>S:R346T, S:K444T, S:N460K (BQ.1.1) </a:t>
            </a:r>
            <a:r>
              <a:rPr lang="de-DE" sz="1800" dirty="0">
                <a:sym typeface="Wingdings" panose="05000000000000000000" pitchFamily="2" charset="2"/>
              </a:rPr>
              <a:t></a:t>
            </a:r>
            <a:r>
              <a:rPr lang="de-DE" sz="1800" dirty="0"/>
              <a:t> </a:t>
            </a:r>
            <a:r>
              <a:rPr lang="de-DE" sz="1800" dirty="0" err="1"/>
              <a:t>antibody</a:t>
            </a:r>
            <a:r>
              <a:rPr lang="de-DE" sz="1800" dirty="0"/>
              <a:t> </a:t>
            </a:r>
            <a:r>
              <a:rPr lang="de-DE" sz="1800" dirty="0" err="1"/>
              <a:t>escape</a:t>
            </a:r>
            <a:r>
              <a:rPr lang="de-DE" sz="1800" dirty="0"/>
              <a:t> /</a:t>
            </a:r>
            <a:r>
              <a:rPr lang="de-DE" sz="1800" dirty="0" err="1"/>
              <a:t>enhanced</a:t>
            </a:r>
            <a:r>
              <a:rPr lang="de-DE" sz="1800" dirty="0"/>
              <a:t> </a:t>
            </a:r>
            <a:r>
              <a:rPr lang="de-DE" sz="1800" dirty="0" err="1"/>
              <a:t>neutralization</a:t>
            </a:r>
            <a:r>
              <a:rPr lang="de-DE" sz="1800" dirty="0"/>
              <a:t> </a:t>
            </a:r>
            <a:r>
              <a:rPr lang="de-DE" sz="1800" dirty="0" err="1"/>
              <a:t>resistance</a:t>
            </a:r>
            <a:endParaRPr lang="de-DE" sz="1800" dirty="0"/>
          </a:p>
          <a:p>
            <a:pPr indent="-165100"/>
            <a:r>
              <a:rPr lang="de-DE" sz="1800" dirty="0"/>
              <a:t>S:F486P (XBB.1.5, XAY)</a:t>
            </a:r>
            <a:r>
              <a:rPr lang="de-DE" sz="1800" dirty="0">
                <a:sym typeface="Wingdings" panose="05000000000000000000" pitchFamily="2" charset="2"/>
              </a:rPr>
              <a:t> immune </a:t>
            </a:r>
            <a:r>
              <a:rPr lang="de-DE" sz="1800" dirty="0" err="1">
                <a:sym typeface="Wingdings" panose="05000000000000000000" pitchFamily="2" charset="2"/>
              </a:rPr>
              <a:t>escape</a:t>
            </a:r>
            <a:r>
              <a:rPr lang="de-DE" sz="1800" dirty="0">
                <a:sym typeface="Wingdings" panose="05000000000000000000" pitchFamily="2" charset="2"/>
              </a:rPr>
              <a:t>, </a:t>
            </a:r>
            <a:r>
              <a:rPr lang="de-DE" sz="1800" dirty="0" err="1"/>
              <a:t>enhanced</a:t>
            </a:r>
            <a:r>
              <a:rPr lang="de-DE" sz="1800" dirty="0"/>
              <a:t> ACE2 </a:t>
            </a:r>
            <a:r>
              <a:rPr lang="de-DE" sz="1800" dirty="0" err="1"/>
              <a:t>receptor</a:t>
            </a:r>
            <a:r>
              <a:rPr lang="de-DE" sz="1800" dirty="0"/>
              <a:t> </a:t>
            </a:r>
            <a:r>
              <a:rPr lang="de-DE" sz="1800" dirty="0" err="1"/>
              <a:t>binding</a:t>
            </a:r>
            <a:endParaRPr lang="de-DE" sz="1800" dirty="0">
              <a:sym typeface="Wingdings" panose="05000000000000000000" pitchFamily="2" charset="2"/>
            </a:endParaRPr>
          </a:p>
          <a:p>
            <a:pPr indent="-165100"/>
            <a:r>
              <a:rPr lang="de-DE" sz="1800" dirty="0">
                <a:sym typeface="Wingdings" panose="05000000000000000000" pitchFamily="2" charset="2"/>
              </a:rPr>
              <a:t>S:F490S (BN.1*, BN.1.3*)</a:t>
            </a:r>
            <a:endParaRPr lang="de-DE" sz="1800" dirty="0"/>
          </a:p>
          <a:p>
            <a:endParaRPr lang="de-DE" sz="1800" dirty="0"/>
          </a:p>
          <a:p>
            <a:endParaRPr lang="de-DE" sz="1800" dirty="0"/>
          </a:p>
        </p:txBody>
      </p:sp>
      <p:sp>
        <p:nvSpPr>
          <p:cNvPr id="6" name="Titel 5">
            <a:extLst>
              <a:ext uri="{FF2B5EF4-FFF2-40B4-BE49-F238E27FC236}">
                <a16:creationId xmlns:a16="http://schemas.microsoft.com/office/drawing/2014/main" id="{774E5153-AE50-4E10-958E-8A3A338DCFA1}"/>
              </a:ext>
            </a:extLst>
          </p:cNvPr>
          <p:cNvSpPr>
            <a:spLocks noGrp="1"/>
          </p:cNvSpPr>
          <p:nvPr>
            <p:ph type="title"/>
          </p:nvPr>
        </p:nvSpPr>
        <p:spPr>
          <a:xfrm>
            <a:off x="564826" y="229517"/>
            <a:ext cx="7983646" cy="281060"/>
          </a:xfrm>
        </p:spPr>
        <p:txBody>
          <a:bodyPr/>
          <a:lstStyle/>
          <a:p>
            <a:r>
              <a:rPr lang="de-DE" dirty="0"/>
              <a:t>MOCs</a:t>
            </a:r>
          </a:p>
        </p:txBody>
      </p:sp>
      <p:sp>
        <p:nvSpPr>
          <p:cNvPr id="2" name="Datumsplatzhalter 1">
            <a:extLst>
              <a:ext uri="{FF2B5EF4-FFF2-40B4-BE49-F238E27FC236}">
                <a16:creationId xmlns:a16="http://schemas.microsoft.com/office/drawing/2014/main" id="{41925CB1-4E92-40EA-ACA6-D32A2770BDF7}"/>
              </a:ext>
            </a:extLst>
          </p:cNvPr>
          <p:cNvSpPr>
            <a:spLocks noGrp="1"/>
          </p:cNvSpPr>
          <p:nvPr>
            <p:ph type="dt" sz="half" idx="10"/>
          </p:nvPr>
        </p:nvSpPr>
        <p:spPr/>
        <p:txBody>
          <a:bodyPr/>
          <a:lstStyle/>
          <a:p>
            <a:fld id="{0F174DB1-509E-42B0-8A6E-A0411794C4CE}" type="datetime1">
              <a:rPr lang="de-DE" smtClean="0"/>
              <a:t>15.02.2023</a:t>
            </a:fld>
            <a:endParaRPr lang="de-DE"/>
          </a:p>
        </p:txBody>
      </p:sp>
      <p:sp>
        <p:nvSpPr>
          <p:cNvPr id="9" name="Pfeil: nach links 8">
            <a:extLst>
              <a:ext uri="{FF2B5EF4-FFF2-40B4-BE49-F238E27FC236}">
                <a16:creationId xmlns:a16="http://schemas.microsoft.com/office/drawing/2014/main" id="{0A1939E7-ED2B-48E0-A454-9018416FDD6E}"/>
              </a:ext>
            </a:extLst>
          </p:cNvPr>
          <p:cNvSpPr/>
          <p:nvPr/>
        </p:nvSpPr>
        <p:spPr>
          <a:xfrm>
            <a:off x="2146514" y="3014418"/>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0E1FC93-FB09-4F61-B72D-E9FC9311A165}"/>
              </a:ext>
            </a:extLst>
          </p:cNvPr>
          <p:cNvSpPr/>
          <p:nvPr/>
        </p:nvSpPr>
        <p:spPr>
          <a:xfrm>
            <a:off x="2538913" y="2952587"/>
            <a:ext cx="881973" cy="246221"/>
          </a:xfrm>
          <a:prstGeom prst="rect">
            <a:avLst/>
          </a:prstGeom>
        </p:spPr>
        <p:txBody>
          <a:bodyPr wrap="none">
            <a:spAutoFit/>
          </a:bodyPr>
          <a:lstStyle/>
          <a:p>
            <a:r>
              <a:rPr lang="de-DE" sz="1000" dirty="0">
                <a:solidFill>
                  <a:schemeClr val="accent1"/>
                </a:solidFill>
              </a:rPr>
              <a:t>XBB.1.5 , XAY</a:t>
            </a:r>
          </a:p>
        </p:txBody>
      </p:sp>
      <p:sp>
        <p:nvSpPr>
          <p:cNvPr id="13" name="Pfeil: nach links 12">
            <a:extLst>
              <a:ext uri="{FF2B5EF4-FFF2-40B4-BE49-F238E27FC236}">
                <a16:creationId xmlns:a16="http://schemas.microsoft.com/office/drawing/2014/main" id="{31EBA5AB-A29D-444E-BB27-F15A543A7DD2}"/>
              </a:ext>
            </a:extLst>
          </p:cNvPr>
          <p:cNvSpPr/>
          <p:nvPr/>
        </p:nvSpPr>
        <p:spPr>
          <a:xfrm>
            <a:off x="2146514" y="3112694"/>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A5DFA2B-DE28-4611-97F8-1F3C5B30E827}"/>
              </a:ext>
            </a:extLst>
          </p:cNvPr>
          <p:cNvSpPr/>
          <p:nvPr/>
        </p:nvSpPr>
        <p:spPr>
          <a:xfrm>
            <a:off x="2538913" y="3050863"/>
            <a:ext cx="598241" cy="246221"/>
          </a:xfrm>
          <a:prstGeom prst="rect">
            <a:avLst/>
          </a:prstGeom>
        </p:spPr>
        <p:txBody>
          <a:bodyPr wrap="none">
            <a:spAutoFit/>
          </a:bodyPr>
          <a:lstStyle/>
          <a:p>
            <a:r>
              <a:rPr lang="de-DE" sz="1000" dirty="0">
                <a:solidFill>
                  <a:schemeClr val="accent1"/>
                </a:solidFill>
              </a:rPr>
              <a:t>BN.1.3*</a:t>
            </a:r>
          </a:p>
        </p:txBody>
      </p:sp>
      <p:sp>
        <p:nvSpPr>
          <p:cNvPr id="12" name="Rechteck 11">
            <a:extLst>
              <a:ext uri="{FF2B5EF4-FFF2-40B4-BE49-F238E27FC236}">
                <a16:creationId xmlns:a16="http://schemas.microsoft.com/office/drawing/2014/main" id="{72561A45-2090-4AB8-AD03-70E864B21986}"/>
              </a:ext>
            </a:extLst>
          </p:cNvPr>
          <p:cNvSpPr/>
          <p:nvPr/>
        </p:nvSpPr>
        <p:spPr>
          <a:xfrm>
            <a:off x="5704810" y="2232470"/>
            <a:ext cx="1949316" cy="307777"/>
          </a:xfrm>
          <a:prstGeom prst="rect">
            <a:avLst/>
          </a:prstGeom>
        </p:spPr>
        <p:txBody>
          <a:bodyPr wrap="none">
            <a:spAutoFit/>
          </a:bodyPr>
          <a:lstStyle/>
          <a:p>
            <a:r>
              <a:rPr lang="de-DE" sz="1400" dirty="0">
                <a:latin typeface="Arial Black" panose="020B0A04020102020204" pitchFamily="34" charset="0"/>
              </a:rPr>
              <a:t>Wachstumsvorteil</a:t>
            </a:r>
          </a:p>
        </p:txBody>
      </p:sp>
      <p:sp>
        <p:nvSpPr>
          <p:cNvPr id="16" name="Rechteck 15">
            <a:extLst>
              <a:ext uri="{FF2B5EF4-FFF2-40B4-BE49-F238E27FC236}">
                <a16:creationId xmlns:a16="http://schemas.microsoft.com/office/drawing/2014/main" id="{5834F2C9-72A5-45E7-B097-ECF6A039C0B0}"/>
              </a:ext>
            </a:extLst>
          </p:cNvPr>
          <p:cNvSpPr/>
          <p:nvPr/>
        </p:nvSpPr>
        <p:spPr>
          <a:xfrm>
            <a:off x="2534893" y="2847699"/>
            <a:ext cx="184731" cy="246221"/>
          </a:xfrm>
          <a:prstGeom prst="rect">
            <a:avLst/>
          </a:prstGeom>
        </p:spPr>
        <p:txBody>
          <a:bodyPr wrap="none">
            <a:spAutoFit/>
          </a:bodyPr>
          <a:lstStyle/>
          <a:p>
            <a:endParaRPr lang="de-DE" sz="1000" dirty="0">
              <a:solidFill>
                <a:schemeClr val="accent1"/>
              </a:solidFill>
            </a:endParaRPr>
          </a:p>
        </p:txBody>
      </p:sp>
      <p:sp>
        <p:nvSpPr>
          <p:cNvPr id="19" name="Pfeil: nach links 18">
            <a:extLst>
              <a:ext uri="{FF2B5EF4-FFF2-40B4-BE49-F238E27FC236}">
                <a16:creationId xmlns:a16="http://schemas.microsoft.com/office/drawing/2014/main" id="{189900A0-217E-4C60-BF94-508DB763F23C}"/>
              </a:ext>
            </a:extLst>
          </p:cNvPr>
          <p:cNvSpPr/>
          <p:nvPr/>
        </p:nvSpPr>
        <p:spPr>
          <a:xfrm>
            <a:off x="2146120" y="2906693"/>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180118F-ED31-49FA-91AC-E7869E58C7DD}"/>
              </a:ext>
            </a:extLst>
          </p:cNvPr>
          <p:cNvSpPr/>
          <p:nvPr/>
        </p:nvSpPr>
        <p:spPr>
          <a:xfrm>
            <a:off x="2538519" y="2844862"/>
            <a:ext cx="529312" cy="246221"/>
          </a:xfrm>
          <a:prstGeom prst="rect">
            <a:avLst/>
          </a:prstGeom>
        </p:spPr>
        <p:txBody>
          <a:bodyPr wrap="none">
            <a:spAutoFit/>
          </a:bodyPr>
          <a:lstStyle/>
          <a:p>
            <a:r>
              <a:rPr lang="de-DE" sz="1000" dirty="0">
                <a:solidFill>
                  <a:schemeClr val="accent1"/>
                </a:solidFill>
              </a:rPr>
              <a:t>CH.1.1</a:t>
            </a:r>
          </a:p>
        </p:txBody>
      </p:sp>
      <p:sp>
        <p:nvSpPr>
          <p:cNvPr id="15" name="Pfeil: nach links 14">
            <a:extLst>
              <a:ext uri="{FF2B5EF4-FFF2-40B4-BE49-F238E27FC236}">
                <a16:creationId xmlns:a16="http://schemas.microsoft.com/office/drawing/2014/main" id="{EEF6EA44-4877-4DAA-B0E5-459C31259313}"/>
              </a:ext>
            </a:extLst>
          </p:cNvPr>
          <p:cNvSpPr/>
          <p:nvPr/>
        </p:nvSpPr>
        <p:spPr>
          <a:xfrm rot="14026869">
            <a:off x="8123372" y="2461848"/>
            <a:ext cx="580451" cy="15679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21" name="Pfeil: nach links 20">
            <a:extLst>
              <a:ext uri="{FF2B5EF4-FFF2-40B4-BE49-F238E27FC236}">
                <a16:creationId xmlns:a16="http://schemas.microsoft.com/office/drawing/2014/main" id="{5A093A41-4BE6-48FD-8B5C-32DDE2526FCA}"/>
              </a:ext>
            </a:extLst>
          </p:cNvPr>
          <p:cNvSpPr/>
          <p:nvPr/>
        </p:nvSpPr>
        <p:spPr>
          <a:xfrm rot="14026869">
            <a:off x="6210065" y="2634965"/>
            <a:ext cx="513740" cy="138777"/>
          </a:xfrm>
          <a:prstGeom prst="leftArrow">
            <a:avLst/>
          </a:prstGeom>
          <a:solidFill>
            <a:schemeClr val="bg1">
              <a:lumMod val="85000"/>
            </a:schemeClr>
          </a:solidFill>
          <a:ln>
            <a:solidFill>
              <a:schemeClr val="bg1">
                <a:lumMod val="5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de-DE"/>
          </a:p>
        </p:txBody>
      </p:sp>
      <p:sp>
        <p:nvSpPr>
          <p:cNvPr id="23" name="Pfeil: nach links 22">
            <a:extLst>
              <a:ext uri="{FF2B5EF4-FFF2-40B4-BE49-F238E27FC236}">
                <a16:creationId xmlns:a16="http://schemas.microsoft.com/office/drawing/2014/main" id="{EDF0472A-63D5-4778-91E8-C29B38C8C45C}"/>
              </a:ext>
            </a:extLst>
          </p:cNvPr>
          <p:cNvSpPr/>
          <p:nvPr/>
        </p:nvSpPr>
        <p:spPr>
          <a:xfrm rot="14026869">
            <a:off x="6072399" y="2733240"/>
            <a:ext cx="513740" cy="138777"/>
          </a:xfrm>
          <a:prstGeom prst="leftArrow">
            <a:avLst/>
          </a:prstGeom>
          <a:solidFill>
            <a:schemeClr val="bg1">
              <a:lumMod val="85000"/>
            </a:schemeClr>
          </a:solidFill>
          <a:ln>
            <a:solidFill>
              <a:schemeClr val="bg1">
                <a:lumMod val="5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4898508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888</Words>
  <Application>Microsoft Office PowerPoint</Application>
  <PresentationFormat>Bildschirmpräsentation (16:9)</PresentationFormat>
  <Paragraphs>129</Paragraphs>
  <Slides>4</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vt:i4>
      </vt:variant>
    </vt:vector>
  </HeadingPairs>
  <TitlesOfParts>
    <vt:vector size="11" baseType="lpstr">
      <vt:lpstr>Arial</vt:lpstr>
      <vt:lpstr>Arial Black</vt:lpstr>
      <vt:lpstr>Calibri</vt:lpstr>
      <vt:lpstr>ＭＳ 明朝</vt:lpstr>
      <vt:lpstr>Times New Roman</vt:lpstr>
      <vt:lpstr>Wingdings</vt:lpstr>
      <vt:lpstr>Office-Design</vt:lpstr>
      <vt:lpstr>VOC/VOI in Deutschland  aktuelle Situation  </vt:lpstr>
      <vt:lpstr>PowerPoint-Präsentation</vt:lpstr>
      <vt:lpstr>PowerPoint-Präsentation</vt:lpstr>
      <vt:lpstr>MOCs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Kröger, Stefan</cp:lastModifiedBy>
  <cp:revision>298</cp:revision>
  <dcterms:created xsi:type="dcterms:W3CDTF">2015-11-02T12:29:13Z</dcterms:created>
  <dcterms:modified xsi:type="dcterms:W3CDTF">2023-02-15T10:47:54Z</dcterms:modified>
</cp:coreProperties>
</file>