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6"/>
  </p:notesMasterIdLst>
  <p:handoutMasterIdLst>
    <p:handoutMasterId r:id="rId7"/>
  </p:handoutMasterIdLst>
  <p:sldIdLst>
    <p:sldId id="868" r:id="rId2"/>
    <p:sldId id="873" r:id="rId3"/>
    <p:sldId id="878" r:id="rId4"/>
    <p:sldId id="877" r:id="rId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85351" autoAdjust="0"/>
  </p:normalViewPr>
  <p:slideViewPr>
    <p:cSldViewPr snapToGrid="0" snapToObjects="1">
      <p:cViewPr varScale="1">
        <p:scale>
          <a:sx n="54" d="100"/>
          <a:sy n="54" d="100"/>
        </p:scale>
        <p:origin x="1260" y="6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Amerika: sinkende Fallzahlen auch in Ländern mit hohen Inzidenzwerten (USA, Chile)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Asien: sinkende Fallzahlen auch in Ländern mit hohen Inzidenzwerten (Japan und Südkorea)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Europa: steigende Fallzahlen in Polen, Rumänien und der Russischen Föderation. KW5: Fallzahlen, Aufnahmen auf Intensivstationen und Todesfälle auf dem niedrigsten Niveau der letzten 12 Monate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Ozeanien: Anstieg der Todesfälle aufgrund von Nachmeldungen aus Australien; Todesfälle seit dem 05.01.23 dort sinkend (https://www.health.gov.au/health-alerts/covid-19/case-numbers-and-statistics#covid19-associated-deaths)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0" i="0" dirty="0">
                <a:solidFill>
                  <a:prstClr val="black"/>
                </a:solidFill>
              </a:rPr>
              <a:t>China CDC: https://weekly.chinacdc.cn/fileCCDCW/cms/news/info/upload/a02c956c-9323-4666-a80f-160cfed2ac7d.pdf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i="0" dirty="0">
                <a:solidFill>
                  <a:prstClr val="black"/>
                </a:solidFill>
              </a:rPr>
              <a:t>China CDC: https://weekly.chinacdc.cn/fileCCDCW/cms/news/info/upload/a02c956c-9323-4666-a80f-160cfed2ac7d.pdf</a:t>
            </a:r>
          </a:p>
          <a:p>
            <a:r>
              <a:rPr lang="de-DE" sz="1400" b="0" i="0" dirty="0">
                <a:solidFill>
                  <a:prstClr val="black"/>
                </a:solidFill>
              </a:rPr>
              <a:t>ECDC: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ECDC daily communicable disease threats report, 06.02.2023</a:t>
            </a:r>
            <a:endParaRPr lang="de-DE" sz="1400" b="0" i="0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1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0" i="0" dirty="0">
                <a:solidFill>
                  <a:prstClr val="black"/>
                </a:solidFill>
              </a:rPr>
              <a:t>CDC: https://covid.cdc.gov/covid-data-tracker/#variant-proportions</a:t>
            </a:r>
          </a:p>
          <a:p>
            <a:r>
              <a:rPr lang="de-DE" sz="1600" b="0" i="0" dirty="0">
                <a:solidFill>
                  <a:prstClr val="black"/>
                </a:solidFill>
              </a:rPr>
              <a:t>ECDC: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ECDC daily communicable disease threats report</a:t>
            </a:r>
          </a:p>
          <a:p>
            <a:r>
              <a:rPr lang="de-DE" sz="1400" b="0" i="0" dirty="0">
                <a:solidFill>
                  <a:prstClr val="black"/>
                </a:solidFill>
              </a:rPr>
              <a:t>https://www.ecdc.europa.eu/en/covid-19/country-overviews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3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02/15/2023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02/15/2023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02/15/2023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02/15/2023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02/15/2023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02/15/2023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02/15/2023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02/15/2023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02/15/2023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02/15/2023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6473729" y="1182492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32960"/>
              </p:ext>
            </p:extLst>
          </p:nvPr>
        </p:nvGraphicFramePr>
        <p:xfrm>
          <a:off x="90764" y="1638942"/>
          <a:ext cx="5110632" cy="4377336"/>
        </p:xfrm>
        <a:graphic>
          <a:graphicData uri="http://schemas.openxmlformats.org/drawingml/2006/table">
            <a:tbl>
              <a:tblPr/>
              <a:tblGrid>
                <a:gridCol w="954266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109888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1005982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972225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1079279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</a:tblGrid>
              <a:tr h="76241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Fälle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(%)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Todesfälle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(%)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-93,7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-65,5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387.305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441.866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-52,0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64376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279.801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-53,6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24.330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1.133.692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20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-36,8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385816"/>
            <a:ext cx="9690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PHI-Auswertung von </a:t>
            </a:r>
            <a:r>
              <a:rPr lang="de-DE" sz="1200" i="1" dirty="0"/>
              <a:t>WHO-Daten, Datenstand 14.02.2023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42CA2F-556F-49E1-B7D9-93A5F5469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01" b="16071"/>
          <a:stretch/>
        </p:blipFill>
        <p:spPr>
          <a:xfrm>
            <a:off x="5412576" y="1619244"/>
            <a:ext cx="6551625" cy="43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Lage in China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DD6164-C49A-468F-86B1-906E8F3B0A65}"/>
              </a:ext>
            </a:extLst>
          </p:cNvPr>
          <p:cNvSpPr txBox="1"/>
          <p:nvPr/>
        </p:nvSpPr>
        <p:spPr>
          <a:xfrm>
            <a:off x="238101" y="1194758"/>
            <a:ext cx="11715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Fallzahlen, Hospitalisierungen und Todeszahlen: </a:t>
            </a:r>
            <a:r>
              <a:rPr lang="de-DE" sz="2000" b="1" dirty="0">
                <a:solidFill>
                  <a:srgbClr val="00B050"/>
                </a:solidFill>
              </a:rPr>
              <a:t>sinkend </a:t>
            </a:r>
            <a:r>
              <a:rPr lang="de-DE" sz="2000" dirty="0"/>
              <a:t>in Festland-China, Macau und Hong Kong.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589030-F230-4128-BC07-D178D3413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13"/>
          <a:stretch/>
        </p:blipFill>
        <p:spPr>
          <a:xfrm>
            <a:off x="6734919" y="2028923"/>
            <a:ext cx="4606635" cy="29681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D777D2-1090-471B-8403-77DFF30BD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87"/>
          <a:stretch/>
        </p:blipFill>
        <p:spPr>
          <a:xfrm>
            <a:off x="562699" y="2028922"/>
            <a:ext cx="5533301" cy="29681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3CA2559-D603-40A6-8783-E90D6A31B4DE}"/>
              </a:ext>
            </a:extLst>
          </p:cNvPr>
          <p:cNvSpPr txBox="1"/>
          <p:nvPr/>
        </p:nvSpPr>
        <p:spPr>
          <a:xfrm>
            <a:off x="1365813" y="5226271"/>
            <a:ext cx="420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625475"/>
            <a:r>
              <a:rPr lang="de-DE" sz="1600" b="1" dirty="0"/>
              <a:t>Tägliche Anzahl durchgeführter PCR-Tests und </a:t>
            </a:r>
            <a:r>
              <a:rPr lang="de-DE" sz="1600" b="1" dirty="0" err="1"/>
              <a:t>Positivitätsrate</a:t>
            </a:r>
            <a:r>
              <a:rPr lang="de-DE" sz="1600" b="1" dirty="0"/>
              <a:t> (Festland). </a:t>
            </a:r>
          </a:p>
          <a:p>
            <a:pPr marL="0" lvl="1" algn="ctr" defTabSz="625475"/>
            <a:r>
              <a:rPr lang="de-DE" sz="1600" b="1" dirty="0"/>
              <a:t>Datenstand 06.02.2023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EE2A70-3E08-42EF-8B8B-0DB0D8F67C5B}"/>
              </a:ext>
            </a:extLst>
          </p:cNvPr>
          <p:cNvSpPr txBox="1"/>
          <p:nvPr/>
        </p:nvSpPr>
        <p:spPr>
          <a:xfrm>
            <a:off x="6589869" y="5226271"/>
            <a:ext cx="53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625475"/>
            <a:r>
              <a:rPr lang="de-DE" sz="1600" b="1" dirty="0"/>
              <a:t>Tägliche Todesfälle (hospitalisierte Patienten, Festland).</a:t>
            </a:r>
          </a:p>
          <a:p>
            <a:pPr marL="0" lvl="1" algn="ctr" defTabSz="625475"/>
            <a:r>
              <a:rPr lang="de-DE" sz="1600" b="1" dirty="0"/>
              <a:t>Datenstand 06.02.2023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C77712-76A7-4235-9E88-B3BC69CE0800}"/>
              </a:ext>
            </a:extLst>
          </p:cNvPr>
          <p:cNvSpPr txBox="1"/>
          <p:nvPr/>
        </p:nvSpPr>
        <p:spPr>
          <a:xfrm>
            <a:off x="0" y="6385815"/>
            <a:ext cx="9690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Quelle: China CDC, siehe Notizfeld</a:t>
            </a:r>
          </a:p>
        </p:txBody>
      </p:sp>
    </p:spTree>
    <p:extLst>
      <p:ext uri="{BB962C8B-B14F-4D97-AF65-F5344CB8AC3E}">
        <p14:creationId xmlns:p14="http://schemas.microsoft.com/office/powerpoint/2010/main" val="4703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Lage in China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DD6164-C49A-468F-86B1-906E8F3B0A65}"/>
              </a:ext>
            </a:extLst>
          </p:cNvPr>
          <p:cNvSpPr txBox="1"/>
          <p:nvPr/>
        </p:nvSpPr>
        <p:spPr>
          <a:xfrm>
            <a:off x="238101" y="1194758"/>
            <a:ext cx="47020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625475">
              <a:buFont typeface="Wingdings" panose="05000000000000000000" pitchFamily="2" charset="2"/>
              <a:buChar char="§"/>
            </a:pPr>
            <a:r>
              <a:rPr lang="de-DE" sz="2000" dirty="0"/>
              <a:t>Im Zeitraum </a:t>
            </a:r>
            <a:r>
              <a:rPr lang="de-DE" sz="2000" b="1" dirty="0"/>
              <a:t>01.12.2022 – 30.01.2023 </a:t>
            </a:r>
            <a:r>
              <a:rPr lang="de-DE" sz="2000" dirty="0"/>
              <a:t>wurden insgesamt </a:t>
            </a:r>
            <a:r>
              <a:rPr lang="de-DE" sz="2000" b="1" dirty="0"/>
              <a:t>11.878 SARS-CoV-2-Sequenzen </a:t>
            </a:r>
            <a:r>
              <a:rPr lang="de-DE" sz="2000" dirty="0"/>
              <a:t>aus Festland-China untersucht. </a:t>
            </a:r>
            <a:r>
              <a:rPr lang="de-DE" sz="2000" b="1" dirty="0"/>
              <a:t>BA.5.2.48 </a:t>
            </a:r>
            <a:r>
              <a:rPr lang="de-DE" sz="2000" dirty="0"/>
              <a:t>(61,1%) und </a:t>
            </a:r>
            <a:r>
              <a:rPr lang="de-DE" sz="2000" b="1" dirty="0"/>
              <a:t>BF.7.14 </a:t>
            </a:r>
            <a:r>
              <a:rPr lang="de-DE" sz="2000" dirty="0"/>
              <a:t>(27,8%) sind weiterhin die </a:t>
            </a:r>
            <a:r>
              <a:rPr lang="de-DE" sz="2000" b="1" dirty="0"/>
              <a:t>vorherrschenden Virusvarianten</a:t>
            </a:r>
            <a:r>
              <a:rPr lang="de-DE" sz="2000" dirty="0"/>
              <a:t>.</a:t>
            </a:r>
          </a:p>
          <a:p>
            <a:pPr marL="0" lvl="1" defTabSz="625475"/>
            <a:endParaRPr lang="de-DE" sz="2000" dirty="0"/>
          </a:p>
          <a:p>
            <a:pPr marL="342900" lvl="1" indent="-342900" defTabSz="625475">
              <a:buFont typeface="Wingdings" panose="05000000000000000000" pitchFamily="2" charset="2"/>
              <a:buChar char="§"/>
            </a:pPr>
            <a:r>
              <a:rPr lang="de-DE" sz="2000" dirty="0"/>
              <a:t>Zurzeit erwartet das </a:t>
            </a:r>
            <a:r>
              <a:rPr lang="de-DE" sz="2000" b="1" dirty="0"/>
              <a:t>ECDC keine wesentlichen Auswirkungen</a:t>
            </a:r>
            <a:r>
              <a:rPr lang="de-DE" sz="2000" dirty="0"/>
              <a:t> der COVID-19-Welle in China </a:t>
            </a:r>
            <a:r>
              <a:rPr lang="de-DE" sz="2000" b="1" dirty="0"/>
              <a:t>auf die epidemiologische Lage in Europa.</a:t>
            </a:r>
          </a:p>
          <a:p>
            <a:pPr marL="342900" lvl="1" indent="-342900" defTabSz="625475">
              <a:buFont typeface="Wingdings" panose="05000000000000000000" pitchFamily="2" charset="2"/>
              <a:buChar char="§"/>
            </a:pPr>
            <a:endParaRPr lang="de-DE" sz="2000" b="1" dirty="0"/>
          </a:p>
          <a:p>
            <a:pPr marL="342900" lvl="1" indent="-342900" defTabSz="625475">
              <a:buFont typeface="Wingdings" panose="05000000000000000000" pitchFamily="2" charset="2"/>
              <a:buChar char="§"/>
            </a:pPr>
            <a:r>
              <a:rPr lang="de-DE" sz="2000" b="1" dirty="0"/>
              <a:t>Italien, Japan, Indien und Südkorea </a:t>
            </a:r>
            <a:r>
              <a:rPr lang="de-DE" sz="2000" dirty="0"/>
              <a:t>haben </a:t>
            </a:r>
            <a:r>
              <a:rPr lang="de-DE" sz="2000" b="1" dirty="0"/>
              <a:t>Lockerungen der Maßnahmen für ankommende Passagiere aus China </a:t>
            </a:r>
            <a:r>
              <a:rPr lang="de-DE" sz="2000" dirty="0"/>
              <a:t>angekündigt.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5F01262-8B0F-43BB-8A81-E57B7B75DB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43" y="946229"/>
            <a:ext cx="6032806" cy="51988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3C2D2C4-48F1-4E09-A545-829C12277706}"/>
              </a:ext>
            </a:extLst>
          </p:cNvPr>
          <p:cNvSpPr txBox="1"/>
          <p:nvPr/>
        </p:nvSpPr>
        <p:spPr>
          <a:xfrm>
            <a:off x="5762606" y="6132242"/>
            <a:ext cx="54187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ctr" defTabSz="625475"/>
            <a:r>
              <a:rPr lang="de-DE" sz="1600" b="1" dirty="0"/>
              <a:t>Wöchentliche Anzahl von SARS-CoV-2-Sequenzen aus China </a:t>
            </a:r>
          </a:p>
          <a:p>
            <a:pPr marL="0" lvl="1" algn="ctr" defTabSz="625475"/>
            <a:r>
              <a:rPr lang="de-DE" sz="1600" b="1" dirty="0"/>
              <a:t>(Hong Kong und Macau ausgeschlossen)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522C87F-EDDA-4F39-924A-EF9B0011E155}"/>
              </a:ext>
            </a:extLst>
          </p:cNvPr>
          <p:cNvSpPr txBox="1"/>
          <p:nvPr/>
        </p:nvSpPr>
        <p:spPr>
          <a:xfrm>
            <a:off x="0" y="6385813"/>
            <a:ext cx="53201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ECDC, China CDC, siehe Notizfeld</a:t>
            </a:r>
          </a:p>
        </p:txBody>
      </p:sp>
    </p:spTree>
    <p:extLst>
      <p:ext uri="{BB962C8B-B14F-4D97-AF65-F5344CB8AC3E}">
        <p14:creationId xmlns:p14="http://schemas.microsoft.com/office/powerpoint/2010/main" val="91664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XBB.1.5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DD6164-C49A-468F-86B1-906E8F3B0A65}"/>
              </a:ext>
            </a:extLst>
          </p:cNvPr>
          <p:cNvSpPr txBox="1"/>
          <p:nvPr/>
        </p:nvSpPr>
        <p:spPr>
          <a:xfrm>
            <a:off x="356260" y="1178017"/>
            <a:ext cx="36383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5475"/>
            <a:r>
              <a:rPr lang="de-DE" sz="2000" b="1" dirty="0">
                <a:solidFill>
                  <a:srgbClr val="0070C0"/>
                </a:solidFill>
              </a:rPr>
              <a:t>USA</a:t>
            </a:r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</a:t>
            </a:r>
            <a:r>
              <a:rPr lang="de-DE" sz="2000" b="1" dirty="0">
                <a:solidFill>
                  <a:srgbClr val="00B050"/>
                </a:solidFill>
              </a:rPr>
              <a:t>Sinkende </a:t>
            </a:r>
            <a:r>
              <a:rPr lang="de-DE" sz="2000" dirty="0"/>
              <a:t>Fallzahlen, Hospitalisierungen und Todesfälle</a:t>
            </a:r>
            <a:r>
              <a:rPr lang="de-DE" sz="2000" b="1" dirty="0">
                <a:solidFill>
                  <a:srgbClr val="00B050"/>
                </a:solidFill>
              </a:rPr>
              <a:t>.</a:t>
            </a:r>
            <a:endParaRPr lang="de-DE" sz="2000" dirty="0"/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 Anteil XBB.1.5: </a:t>
            </a:r>
            <a:r>
              <a:rPr lang="de-DE" sz="2000" b="1" dirty="0"/>
              <a:t>74,7%</a:t>
            </a:r>
            <a:r>
              <a:rPr lang="de-DE" sz="2000" dirty="0"/>
              <a:t>, &gt;90% im Nordosten des Landes (</a:t>
            </a:r>
            <a:r>
              <a:rPr lang="de-DE" sz="2000" dirty="0" err="1"/>
              <a:t>Nowcast</a:t>
            </a:r>
            <a:r>
              <a:rPr lang="de-DE" sz="2000" dirty="0"/>
              <a:t>, Stand 11.02.2023)</a:t>
            </a:r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0" lvl="1" defTabSz="625475"/>
            <a:r>
              <a:rPr lang="de-DE" sz="2000" b="1" dirty="0">
                <a:solidFill>
                  <a:srgbClr val="0070C0"/>
                </a:solidFill>
              </a:rPr>
              <a:t>Europa</a:t>
            </a:r>
          </a:p>
          <a:p>
            <a:pPr marL="0" lvl="1" indent="12700" defTabSz="625475">
              <a:buFont typeface="Wingdings" panose="05000000000000000000" pitchFamily="2" charset="2"/>
              <a:buChar char="§"/>
            </a:pPr>
            <a:r>
              <a:rPr lang="de-DE" sz="2000" dirty="0"/>
              <a:t>Der Anteil von XBB.1.5 liegt </a:t>
            </a:r>
            <a:r>
              <a:rPr lang="de-DE" sz="2000" b="1" dirty="0"/>
              <a:t>zwischen 4,9% und 14,6% </a:t>
            </a:r>
            <a:r>
              <a:rPr lang="de-DE" sz="2000" dirty="0"/>
              <a:t>(KW3-KW4). Das </a:t>
            </a:r>
            <a:r>
              <a:rPr lang="de-DE" sz="2000" b="1" dirty="0"/>
              <a:t>ECDC rechnet nicht mit einer Dominanz von XBB.1.5 </a:t>
            </a:r>
            <a:r>
              <a:rPr lang="de-DE" sz="2000" dirty="0"/>
              <a:t>in den kommenden Monaten in der Region.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1FF34-C6D3-44D0-ACAD-20E45D29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9" y="1442354"/>
            <a:ext cx="7552287" cy="395685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55C3DAB-3AEF-44BB-86B6-4F2312B1DA70}"/>
              </a:ext>
            </a:extLst>
          </p:cNvPr>
          <p:cNvSpPr txBox="1"/>
          <p:nvPr/>
        </p:nvSpPr>
        <p:spPr>
          <a:xfrm>
            <a:off x="0" y="6385813"/>
            <a:ext cx="53201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ECDC, CDC, siehe Notizfeld</a:t>
            </a:r>
          </a:p>
        </p:txBody>
      </p:sp>
    </p:spTree>
    <p:extLst>
      <p:ext uri="{BB962C8B-B14F-4D97-AF65-F5344CB8AC3E}">
        <p14:creationId xmlns:p14="http://schemas.microsoft.com/office/powerpoint/2010/main" val="22683310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Breitbild</PresentationFormat>
  <Paragraphs>82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Symbol</vt:lpstr>
      <vt:lpstr>Wingdings</vt:lpstr>
      <vt:lpstr>1_Office-Design</vt:lpstr>
      <vt:lpstr>COVID-19 – Internationale Lage</vt:lpstr>
      <vt:lpstr>COVID-19 – Lage in China</vt:lpstr>
      <vt:lpstr>COVID-19 – Lage in China</vt:lpstr>
      <vt:lpstr>XBB.1.5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1352</cp:revision>
  <dcterms:created xsi:type="dcterms:W3CDTF">2015-11-02T12:29:13Z</dcterms:created>
  <dcterms:modified xsi:type="dcterms:W3CDTF">2023-02-15T09:55:30Z</dcterms:modified>
</cp:coreProperties>
</file>