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1" r:id="rId2"/>
    <p:sldId id="2134804450" r:id="rId3"/>
    <p:sldId id="2134804470" r:id="rId4"/>
    <p:sldId id="2134804471" r:id="rId5"/>
    <p:sldId id="2134804468" r:id="rId6"/>
    <p:sldId id="2134804474" r:id="rId7"/>
    <p:sldId id="2134804472" r:id="rId8"/>
    <p:sldId id="2134804475" r:id="rId9"/>
    <p:sldId id="2134804465" r:id="rId10"/>
    <p:sldId id="2134804473" r:id="rId11"/>
    <p:sldId id="2134804464" r:id="rId12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3C1E505-B290-4A74-8B9C-C8BB829CE2BD}">
          <p14:sldIdLst>
            <p14:sldId id="261"/>
            <p14:sldId id="2134804450"/>
            <p14:sldId id="2134804470"/>
            <p14:sldId id="2134804471"/>
            <p14:sldId id="2134804468"/>
            <p14:sldId id="2134804474"/>
            <p14:sldId id="2134804472"/>
            <p14:sldId id="2134804475"/>
            <p14:sldId id="2134804465"/>
            <p14:sldId id="2134804473"/>
            <p14:sldId id="21348044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127">
          <p15:clr>
            <a:srgbClr val="A4A3A4"/>
          </p15:clr>
        </p15:guide>
        <p15:guide id="4" pos="1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ännel, Andrea" initials="MA" lastIdx="3" clrIdx="0"/>
  <p:cmAuthor id="1" name="Degen, Marieke" initials="DM" lastIdx="13" clrIdx="1"/>
  <p:cmAuthor id="2" name="Michaela Diercke" initials="MD" lastIdx="2" clrIdx="2"/>
  <p:cmAuthor id="3" name="an der Heiden, Matthias" initials="adHM" lastIdx="4" clrIdx="3"/>
  <p:cmAuthor id="4" name="Herzog, Christian" initials="CH" lastIdx="6" clrIdx="4"/>
  <p:cmAuthor id="5" name="Mirjam Jenny" initials="MJ" lastIdx="9" clrIdx="5"/>
  <p:cmAuthor id="6" name="Mirjam Jenny" initials="MJ [2]" lastIdx="2" clrIdx="6"/>
  <p:cmAuthor id="7" name="Rexroth, Ute" initials="RU" lastIdx="71" clrIdx="7"/>
  <p:cmAuthor id="8" name="Alpers, Katharina" initials="AK" lastIdx="1" clrIdx="8"/>
  <p:cmAuthor id="9" name="Zimmermann, Ruth" initials="ZR" lastIdx="7" clrIdx="9"/>
  <p:cmAuthor id="10" name="Marieke Degen" initials="MD" lastIdx="1" clrIdx="10"/>
  <p:cmAuthor id="11" name="Degen, Marc -StVL BMG" initials="DM-B" lastIdx="7" clrIdx="11"/>
  <p:cmAuthor id="12" name="Kautz, Hanno -L7 BMG" initials="KH-B" lastIdx="1" clrIdx="12"/>
  <p:cmAuthor id="13" name="Wieler, Lothar" initials="LHW" lastIdx="5" clrIdx="13"/>
  <p:cmAuthor id="14" name="Wichmann, Ole" initials="WO" lastIdx="2" clrIdx="14"/>
  <p:cmAuthor id="15" name="Sievers, Claudia" initials="CSI" lastIdx="3" clrIdx="15"/>
  <p:cmAuthor id="16" name="lothar.wieler@t-online.de" initials="l" lastIdx="1" clrIdx="16"/>
  <p:cmAuthor id="17" name="Haas, Walter" initials="HW" lastIdx="1" clrIdx="17"/>
  <p:cmAuthor id="18" name="LS" initials="LS" lastIdx="1" clrIdx="18"/>
  <p:cmAuthor id="19" name="Fischer, Martina" initials="FM" lastIdx="8" clrIdx="19"/>
  <p:cmAuthor id="20" name="sieversc" initials="CSI" lastIdx="2" clrIdx="20">
    <p:extLst>
      <p:ext uri="{19B8F6BF-5375-455C-9EA6-DF929625EA0E}">
        <p15:presenceInfo xmlns:p15="http://schemas.microsoft.com/office/powerpoint/2012/main" userId="sieversc" providerId="None"/>
      </p:ext>
    </p:extLst>
  </p:cmAuthor>
  <p:cmAuthor id="21" name="Kröger, Stefan" initials="KS" lastIdx="11" clrIdx="21">
    <p:extLst>
      <p:ext uri="{19B8F6BF-5375-455C-9EA6-DF929625EA0E}">
        <p15:presenceInfo xmlns:p15="http://schemas.microsoft.com/office/powerpoint/2012/main" userId="Kröger, Stefan" providerId="None"/>
      </p:ext>
    </p:extLst>
  </p:cmAuthor>
  <p:cmAuthor id="22" name="Hamouda, Osamah" initials="OHa" lastIdx="4" clrIdx="22">
    <p:extLst>
      <p:ext uri="{19B8F6BF-5375-455C-9EA6-DF929625EA0E}">
        <p15:presenceInfo xmlns:p15="http://schemas.microsoft.com/office/powerpoint/2012/main" userId="Hamouda, Osamah" providerId="None"/>
      </p:ext>
    </p:extLst>
  </p:cmAuthor>
  <p:cmAuthor id="23" name="Bödeker, Birte" initials="BB" lastIdx="4" clrIdx="23">
    <p:extLst>
      <p:ext uri="{19B8F6BF-5375-455C-9EA6-DF929625EA0E}">
        <p15:presenceInfo xmlns:p15="http://schemas.microsoft.com/office/powerpoint/2012/main" userId="Bödeker, Birte" providerId="None"/>
      </p:ext>
    </p:extLst>
  </p:cmAuthor>
  <p:cmAuthor id="24" name="Glasmacher, Susanne" initials="SG" lastIdx="1" clrIdx="24">
    <p:extLst>
      <p:ext uri="{19B8F6BF-5375-455C-9EA6-DF929625EA0E}">
        <p15:presenceInfo xmlns:p15="http://schemas.microsoft.com/office/powerpoint/2012/main" userId="Glasmacher, Susanne" providerId="None"/>
      </p:ext>
    </p:extLst>
  </p:cmAuthor>
  <p:cmAuthor id="25" name="Bichel, Yvonne" initials="BY" lastIdx="1" clrIdx="25">
    <p:extLst>
      <p:ext uri="{19B8F6BF-5375-455C-9EA6-DF929625EA0E}">
        <p15:presenceInfo xmlns:p15="http://schemas.microsoft.com/office/powerpoint/2012/main" userId="Bichel, Yvonne" providerId="None"/>
      </p:ext>
    </p:extLst>
  </p:cmAuthor>
  <p:cmAuthor id="26" name="Budas" initials="B" lastIdx="3" clrIdx="26">
    <p:extLst>
      <p:ext uri="{19B8F6BF-5375-455C-9EA6-DF929625EA0E}">
        <p15:presenceInfo xmlns:p15="http://schemas.microsoft.com/office/powerpoint/2012/main" userId="Budas" providerId="None"/>
      </p:ext>
    </p:extLst>
  </p:cmAuthor>
  <p:cmAuthor id="27" name="Fischer-Fels, Jonathan" initials="FJ" lastIdx="9" clrIdx="27">
    <p:extLst>
      <p:ext uri="{19B8F6BF-5375-455C-9EA6-DF929625EA0E}">
        <p15:presenceInfo xmlns:p15="http://schemas.microsoft.com/office/powerpoint/2012/main" userId="Fischer-Fels, Jonat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338BD2"/>
    <a:srgbClr val="006EC7"/>
    <a:srgbClr val="66A8DD"/>
    <a:srgbClr val="80A5DC"/>
    <a:srgbClr val="4F81BD"/>
    <a:srgbClr val="4D8AD2"/>
    <a:srgbClr val="689CCA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1" autoAdjust="0"/>
    <p:restoredTop sz="80984" autoAdjust="0"/>
  </p:normalViewPr>
  <p:slideViewPr>
    <p:cSldViewPr snapToGrid="0" snapToObjects="1">
      <p:cViewPr varScale="1">
        <p:scale>
          <a:sx n="93" d="100"/>
          <a:sy n="93" d="100"/>
        </p:scale>
        <p:origin x="2658" y="66"/>
      </p:cViewPr>
      <p:guideLst>
        <p:guide orient="horz" pos="2160"/>
        <p:guide pos="2880"/>
        <p:guide orient="horz" pos="4127"/>
        <p:guide pos="1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41" d="100"/>
          <a:sy n="41" d="100"/>
        </p:scale>
        <p:origin x="2596" y="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6" y="9430091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7" tIns="45781" rIns="91557" bIns="4578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57" tIns="45781" rIns="91557" bIns="45781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6411"/>
          </a:xfrm>
          <a:prstGeom prst="rect">
            <a:avLst/>
          </a:prstGeom>
        </p:spPr>
        <p:txBody>
          <a:bodyPr vert="horz" lIns="91557" tIns="45781" rIns="91557" bIns="45781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042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249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53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023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5502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5281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3856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597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262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996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4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20" name="Bild 12" descr="RKI-Logo_RGB_P300C.tif">
            <a:extLst>
              <a:ext uri="{FF2B5EF4-FFF2-40B4-BE49-F238E27FC236}">
                <a16:creationId xmlns:a16="http://schemas.microsoft.com/office/drawing/2014/main" id="{F2C2DD98-CE1D-48B2-9766-6F4D218869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19" y="94918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5" name="Bild 12" descr="RKI-Logo_RGB_P300C.tif">
            <a:extLst>
              <a:ext uri="{FF2B5EF4-FFF2-40B4-BE49-F238E27FC236}">
                <a16:creationId xmlns:a16="http://schemas.microsoft.com/office/drawing/2014/main" id="{B783DEE5-7274-489F-965B-E82F2984A5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19" y="94918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30.9.2022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30.9.2022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30.9.2022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30.9.2022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30.9.2022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 12" descr="RKI-Logo_RGB_P300C.tif">
            <a:extLst>
              <a:ext uri="{FF2B5EF4-FFF2-40B4-BE49-F238E27FC236}">
                <a16:creationId xmlns:a16="http://schemas.microsoft.com/office/drawing/2014/main" id="{DBDA181B-D7F9-470D-A7A1-27AC8DCBEC1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19" y="94918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/>
              <a:t>COVID-19 Impfungen</a:t>
            </a:r>
            <a:br>
              <a:rPr lang="de-DE" dirty="0"/>
            </a:br>
            <a:br>
              <a:rPr lang="de-DE" sz="1600" dirty="0"/>
            </a:br>
            <a:r>
              <a:rPr lang="de-DE" sz="1600" dirty="0"/>
              <a:t>STIKO Empfehlungen</a:t>
            </a:r>
            <a:br>
              <a:rPr lang="de-DE" sz="1600" dirty="0"/>
            </a:br>
            <a:r>
              <a:rPr lang="de-DE" sz="1600" dirty="0"/>
              <a:t>Impfen Monatsbericht vom 2.2.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Lage AG – FG33</a:t>
            </a:r>
          </a:p>
          <a:p>
            <a:r>
              <a:rPr lang="de-DE" dirty="0"/>
              <a:t>15.02.2023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FD77EF-5FBB-42BB-886D-CD314379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E95850-4E84-45F0-8DE8-AC20C4BB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092592" cy="677108"/>
          </a:xfrm>
        </p:spPr>
        <p:txBody>
          <a:bodyPr/>
          <a:lstStyle/>
          <a:p>
            <a:r>
              <a:rPr lang="de-DE" dirty="0"/>
              <a:t>Monatsbericht Impfen (02.02.)</a:t>
            </a:r>
            <a:br>
              <a:rPr lang="de-DE" dirty="0"/>
            </a:br>
            <a:r>
              <a:rPr lang="de-DE" dirty="0"/>
              <a:t>Impfdurchbrüche bei Erwachsenen, MW 48-51/ 2022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47909C55-A86A-4379-BD3F-978AF775D7F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925463" y="1340066"/>
            <a:ext cx="7293074" cy="5019738"/>
          </a:xfrm>
        </p:spPr>
      </p:pic>
    </p:spTree>
    <p:extLst>
      <p:ext uri="{BB962C8B-B14F-4D97-AF65-F5344CB8AC3E}">
        <p14:creationId xmlns:p14="http://schemas.microsoft.com/office/powerpoint/2010/main" val="2358171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FD77EF-5FBB-42BB-886D-CD314379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E95850-4E84-45F0-8DE8-AC20C4BB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092592" cy="677108"/>
          </a:xfrm>
        </p:spPr>
        <p:txBody>
          <a:bodyPr/>
          <a:lstStyle/>
          <a:p>
            <a:r>
              <a:rPr lang="de-DE" dirty="0"/>
              <a:t>Monatsbericht Impfen (02.02.)</a:t>
            </a:r>
            <a:br>
              <a:rPr lang="de-DE" dirty="0"/>
            </a:br>
            <a:r>
              <a:rPr lang="de-DE" dirty="0"/>
              <a:t>Impfdurchbrüche bei Älteren, MW 48-51/ 2022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B8F90B6-3891-465F-8D72-975E6EB1E41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03507" y="1285736"/>
            <a:ext cx="7536985" cy="5128398"/>
          </a:xfrm>
        </p:spPr>
      </p:pic>
    </p:spTree>
    <p:extLst>
      <p:ext uri="{BB962C8B-B14F-4D97-AF65-F5344CB8AC3E}">
        <p14:creationId xmlns:p14="http://schemas.microsoft.com/office/powerpoint/2010/main" val="359771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E1FACD7-8F51-4E8C-8EA6-094F6DBB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89FB5A5-3D3E-4F46-AE4C-12838858475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r>
              <a:rPr lang="de-DE" dirty="0"/>
              <a:t>Stellungnahme 7.2.:</a:t>
            </a:r>
          </a:p>
          <a:p>
            <a:pPr lvl="1"/>
            <a:r>
              <a:rPr lang="de-DE" dirty="0"/>
              <a:t>Keine Empfehlung zur Extra-Dosis während der Schwangerschaft</a:t>
            </a:r>
          </a:p>
          <a:p>
            <a:endParaRPr lang="de-DE" dirty="0"/>
          </a:p>
          <a:p>
            <a:r>
              <a:rPr lang="de-DE" dirty="0"/>
              <a:t>25. Aktualisierung der COVID-Impfempfehlungen	(geplant 23.2.)</a:t>
            </a:r>
          </a:p>
          <a:p>
            <a:pPr lvl="1"/>
            <a:r>
              <a:rPr lang="de-DE" u="sng" dirty="0"/>
              <a:t>Keine</a:t>
            </a:r>
            <a:r>
              <a:rPr lang="de-DE" dirty="0"/>
              <a:t> klare Empfehlung für </a:t>
            </a:r>
            <a:r>
              <a:rPr lang="de-DE" dirty="0" err="1"/>
              <a:t>VidPrevtyn</a:t>
            </a:r>
            <a:r>
              <a:rPr lang="de-DE" dirty="0"/>
              <a:t> Beta (geringe Datenlage)</a:t>
            </a:r>
          </a:p>
          <a:p>
            <a:pPr lvl="1"/>
            <a:r>
              <a:rPr lang="de-DE" dirty="0" err="1"/>
              <a:t>Evusheld</a:t>
            </a:r>
            <a:r>
              <a:rPr lang="de-DE" dirty="0"/>
              <a:t> Indikationsgruppen eingeschränkt (wirkungslos gegen BQ1.1)</a:t>
            </a:r>
          </a:p>
          <a:p>
            <a:pPr lvl="1"/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60E9059-EA29-4AA1-BC3F-0876061A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092592" cy="677108"/>
          </a:xfrm>
        </p:spPr>
        <p:txBody>
          <a:bodyPr/>
          <a:lstStyle/>
          <a:p>
            <a:r>
              <a:rPr lang="de-DE" dirty="0"/>
              <a:t>Aktualisierungen der STIKO Empfehlungen</a:t>
            </a:r>
            <a:br>
              <a:rPr lang="de-DE" dirty="0"/>
            </a:br>
            <a:r>
              <a:rPr lang="de-DE" dirty="0"/>
              <a:t>(Februar 2023) </a:t>
            </a:r>
          </a:p>
        </p:txBody>
      </p:sp>
    </p:spTree>
    <p:extLst>
      <p:ext uri="{BB962C8B-B14F-4D97-AF65-F5344CB8AC3E}">
        <p14:creationId xmlns:p14="http://schemas.microsoft.com/office/powerpoint/2010/main" val="2517288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FD77EF-5FBB-42BB-886D-CD314379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E95850-4E84-45F0-8DE8-AC20C4BB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0951"/>
            <a:ext cx="8092592" cy="1015663"/>
          </a:xfrm>
        </p:spPr>
        <p:txBody>
          <a:bodyPr/>
          <a:lstStyle/>
          <a:p>
            <a:r>
              <a:rPr lang="de-DE" dirty="0"/>
              <a:t>Monatsbericht Impfen (02.02.)</a:t>
            </a:r>
            <a:br>
              <a:rPr lang="de-DE" dirty="0"/>
            </a:br>
            <a:r>
              <a:rPr lang="de-DE" dirty="0"/>
              <a:t>Impfquoten im Verlauf bei Erwachsenen 18+</a:t>
            </a:r>
            <a:br>
              <a:rPr lang="de-DE" dirty="0"/>
            </a:b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68A1ECA-4155-4DCB-B378-20A3080E761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24455" y="1128156"/>
            <a:ext cx="8158081" cy="5318893"/>
          </a:xfrm>
        </p:spPr>
      </p:pic>
    </p:spTree>
    <p:extLst>
      <p:ext uri="{BB962C8B-B14F-4D97-AF65-F5344CB8AC3E}">
        <p14:creationId xmlns:p14="http://schemas.microsoft.com/office/powerpoint/2010/main" val="2256030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FD77EF-5FBB-42BB-886D-CD314379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E95850-4E84-45F0-8DE8-AC20C4BB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0951"/>
            <a:ext cx="8092592" cy="1015663"/>
          </a:xfrm>
        </p:spPr>
        <p:txBody>
          <a:bodyPr/>
          <a:lstStyle/>
          <a:p>
            <a:r>
              <a:rPr lang="de-DE" dirty="0"/>
              <a:t>Monatsbericht Impfen (02.02.)</a:t>
            </a:r>
            <a:br>
              <a:rPr lang="de-DE" dirty="0"/>
            </a:br>
            <a:r>
              <a:rPr lang="de-DE" dirty="0"/>
              <a:t>Impfstellen im Verlauf</a:t>
            </a:r>
            <a:br>
              <a:rPr lang="de-DE" dirty="0"/>
            </a:b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5D30CE4-06BB-45AB-BB40-1099952D0F8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250553" y="1235034"/>
            <a:ext cx="8505886" cy="5212015"/>
          </a:xfrm>
        </p:spPr>
      </p:pic>
    </p:spTree>
    <p:extLst>
      <p:ext uri="{BB962C8B-B14F-4D97-AF65-F5344CB8AC3E}">
        <p14:creationId xmlns:p14="http://schemas.microsoft.com/office/powerpoint/2010/main" val="420370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FD77EF-5FBB-42BB-886D-CD314379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E95850-4E84-45F0-8DE8-AC20C4BB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092592" cy="677108"/>
          </a:xfrm>
        </p:spPr>
        <p:txBody>
          <a:bodyPr/>
          <a:lstStyle/>
          <a:p>
            <a:r>
              <a:rPr lang="de-DE" dirty="0"/>
              <a:t>Monatsbericht Impfen (02.02.)</a:t>
            </a:r>
            <a:br>
              <a:rPr lang="de-DE" dirty="0"/>
            </a:br>
            <a:r>
              <a:rPr lang="de-DE" dirty="0"/>
              <a:t>Impfeffektivität bei Erwachsenen 18+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2E4BB505-9C10-4B07-8F0C-8A48C145658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25704" y="1113440"/>
            <a:ext cx="8092592" cy="5153779"/>
          </a:xfrm>
        </p:spPr>
      </p:pic>
    </p:spTree>
    <p:extLst>
      <p:ext uri="{BB962C8B-B14F-4D97-AF65-F5344CB8AC3E}">
        <p14:creationId xmlns:p14="http://schemas.microsoft.com/office/powerpoint/2010/main" val="1495550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FD77EF-5FBB-42BB-886D-CD314379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E95850-4E84-45F0-8DE8-AC20C4BB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092592" cy="677108"/>
          </a:xfrm>
        </p:spPr>
        <p:txBody>
          <a:bodyPr/>
          <a:lstStyle/>
          <a:p>
            <a:r>
              <a:rPr lang="de-DE" dirty="0"/>
              <a:t>Monatsbericht Impfen (02.02.)</a:t>
            </a:r>
            <a:br>
              <a:rPr lang="de-DE" dirty="0"/>
            </a:br>
            <a:r>
              <a:rPr lang="de-DE" dirty="0"/>
              <a:t>Impfeffektivität bei Erwachsenen 18-59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98D477-654D-4EED-A830-B79C8549D5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800BC1B-C749-4486-930F-14D23B9D8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155700"/>
            <a:ext cx="8229602" cy="52150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10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FD77EF-5FBB-42BB-886D-CD314379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E95850-4E84-45F0-8DE8-AC20C4BB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092592" cy="677108"/>
          </a:xfrm>
        </p:spPr>
        <p:txBody>
          <a:bodyPr/>
          <a:lstStyle/>
          <a:p>
            <a:r>
              <a:rPr lang="de-DE" dirty="0"/>
              <a:t>Monatsbericht Impfen (02.02.)</a:t>
            </a:r>
            <a:br>
              <a:rPr lang="de-DE" dirty="0"/>
            </a:br>
            <a:r>
              <a:rPr lang="de-DE" dirty="0"/>
              <a:t>Impfeffektivität nach Anzahl und Dauer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468843B-163C-4AC5-852E-53981B1E5BC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700848" y="1371008"/>
            <a:ext cx="3283119" cy="3473629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D7EFF28-57D7-4AE6-B029-3D286023E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625" y="1371008"/>
            <a:ext cx="4381725" cy="302910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941B78A-06E7-4FE9-B38B-E575287DEFB2}"/>
              </a:ext>
            </a:extLst>
          </p:cNvPr>
          <p:cNvSpPr txBox="1"/>
          <p:nvPr/>
        </p:nvSpPr>
        <p:spPr>
          <a:xfrm>
            <a:off x="587829" y="4844637"/>
            <a:ext cx="3509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Abbildung 11: Impfeffektivität gegen COVID-19 bedingte Hospitalisierung </a:t>
            </a:r>
            <a:r>
              <a:rPr lang="de-DE" b="1" dirty="0">
                <a:solidFill>
                  <a:schemeClr val="accent1"/>
                </a:solidFill>
              </a:rPr>
              <a:t>nach Anzahl der verabreichten Impfstoffdosen</a:t>
            </a:r>
            <a:r>
              <a:rPr lang="de-DE" dirty="0">
                <a:solidFill>
                  <a:schemeClr val="accent1"/>
                </a:solidFill>
              </a:rPr>
              <a:t>,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Dezember 2021-September 2022, </a:t>
            </a:r>
            <a:r>
              <a:rPr lang="de-DE" dirty="0" err="1">
                <a:solidFill>
                  <a:schemeClr val="accent1"/>
                </a:solidFill>
              </a:rPr>
              <a:t>COViK</a:t>
            </a:r>
            <a:r>
              <a:rPr lang="de-DE" dirty="0">
                <a:solidFill>
                  <a:schemeClr val="accent1"/>
                </a:solidFill>
              </a:rPr>
              <a:t>-Studie.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46C9754-E4FE-4E0A-86FF-3999DE21A5EB}"/>
              </a:ext>
            </a:extLst>
          </p:cNvPr>
          <p:cNvSpPr txBox="1"/>
          <p:nvPr/>
        </p:nvSpPr>
        <p:spPr>
          <a:xfrm>
            <a:off x="4726379" y="4844637"/>
            <a:ext cx="3829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Abbildung 12: Impfeffektivität gegenüber COVID-19 bedingter Hospitalisierung </a:t>
            </a:r>
            <a:r>
              <a:rPr lang="de-DE" b="1" dirty="0">
                <a:solidFill>
                  <a:schemeClr val="accent1"/>
                </a:solidFill>
              </a:rPr>
              <a:t>nach Abstand zur letzten Impfstoffdosis</a:t>
            </a:r>
            <a:r>
              <a:rPr lang="de-DE" dirty="0">
                <a:solidFill>
                  <a:schemeClr val="accent1"/>
                </a:solidFill>
              </a:rPr>
              <a:t>, Dezember 2021-September 2022, </a:t>
            </a:r>
            <a:r>
              <a:rPr lang="de-DE" dirty="0" err="1">
                <a:solidFill>
                  <a:schemeClr val="accent1"/>
                </a:solidFill>
              </a:rPr>
              <a:t>COViK</a:t>
            </a:r>
            <a:r>
              <a:rPr lang="de-DE" dirty="0">
                <a:solidFill>
                  <a:schemeClr val="accent1"/>
                </a:solidFill>
              </a:rPr>
              <a:t>-Studie.</a:t>
            </a:r>
          </a:p>
        </p:txBody>
      </p:sp>
    </p:spTree>
    <p:extLst>
      <p:ext uri="{BB962C8B-B14F-4D97-AF65-F5344CB8AC3E}">
        <p14:creationId xmlns:p14="http://schemas.microsoft.com/office/powerpoint/2010/main" val="327961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FD77EF-5FBB-42BB-886D-CD314379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E95850-4E84-45F0-8DE8-AC20C4BB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092592" cy="677108"/>
          </a:xfrm>
        </p:spPr>
        <p:txBody>
          <a:bodyPr/>
          <a:lstStyle/>
          <a:p>
            <a:r>
              <a:rPr lang="de-DE" dirty="0"/>
              <a:t>Ergebnisse der COVIK Studie</a:t>
            </a:r>
            <a:br>
              <a:rPr lang="de-DE" dirty="0"/>
            </a:br>
            <a:r>
              <a:rPr lang="de-DE" dirty="0"/>
              <a:t>Impfeffektivität nach Alter und Vorerkrankung</a:t>
            </a:r>
          </a:p>
        </p:txBody>
      </p:sp>
      <p:pic>
        <p:nvPicPr>
          <p:cNvPr id="12" name="Inhaltsplatzhalter 14">
            <a:extLst>
              <a:ext uri="{FF2B5EF4-FFF2-40B4-BE49-F238E27FC236}">
                <a16:creationId xmlns:a16="http://schemas.microsoft.com/office/drawing/2014/main" id="{4372E483-55FA-4960-9849-5A547F4B5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09" y="1210575"/>
            <a:ext cx="5179202" cy="221842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36FF533-AC51-43E5-9BD1-1535B4664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616" y="3429000"/>
            <a:ext cx="4874275" cy="31312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D6A9266-7A44-47D0-AB1C-CBD997EF1020}"/>
              </a:ext>
            </a:extLst>
          </p:cNvPr>
          <p:cNvSpPr txBox="1"/>
          <p:nvPr/>
        </p:nvSpPr>
        <p:spPr>
          <a:xfrm>
            <a:off x="457200" y="3377751"/>
            <a:ext cx="2050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Nach Altersgruppen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DD7047D-0193-404F-8A9C-EA4E000B9B4B}"/>
              </a:ext>
            </a:extLst>
          </p:cNvPr>
          <p:cNvSpPr txBox="1"/>
          <p:nvPr/>
        </p:nvSpPr>
        <p:spPr>
          <a:xfrm>
            <a:off x="4469191" y="3123344"/>
            <a:ext cx="2334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Nach Vorerkrankungen</a:t>
            </a:r>
          </a:p>
        </p:txBody>
      </p:sp>
    </p:spTree>
    <p:extLst>
      <p:ext uri="{BB962C8B-B14F-4D97-AF65-F5344CB8AC3E}">
        <p14:creationId xmlns:p14="http://schemas.microsoft.com/office/powerpoint/2010/main" val="387491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FD77EF-5FBB-42BB-886D-CD314379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E95850-4E84-45F0-8DE8-AC20C4BB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092592" cy="677108"/>
          </a:xfrm>
        </p:spPr>
        <p:txBody>
          <a:bodyPr/>
          <a:lstStyle/>
          <a:p>
            <a:r>
              <a:rPr lang="de-DE" dirty="0"/>
              <a:t>Monatsbericht Impfen (02.02.)</a:t>
            </a:r>
            <a:br>
              <a:rPr lang="de-DE" dirty="0"/>
            </a:br>
            <a:r>
              <a:rPr lang="de-DE" dirty="0"/>
              <a:t>Impfdurchbrüche bei Erwachsenen, MW 01-51/ 2022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593DA94F-9393-4B6C-A7D0-8094A66D15B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75202" y="1460666"/>
            <a:ext cx="7993595" cy="4843304"/>
          </a:xfrm>
        </p:spPr>
      </p:pic>
    </p:spTree>
    <p:extLst>
      <p:ext uri="{BB962C8B-B14F-4D97-AF65-F5344CB8AC3E}">
        <p14:creationId xmlns:p14="http://schemas.microsoft.com/office/powerpoint/2010/main" val="1304782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238</Words>
  <Application>Microsoft Office PowerPoint</Application>
  <PresentationFormat>Bildschirmpräsentation (4:3)</PresentationFormat>
  <Paragraphs>45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ＭＳ 明朝</vt:lpstr>
      <vt:lpstr>Wingdings</vt:lpstr>
      <vt:lpstr>Office-Design</vt:lpstr>
      <vt:lpstr>COVID-19 Impfungen  STIKO Empfehlungen Impfen Monatsbericht vom 2.2.</vt:lpstr>
      <vt:lpstr>Aktualisierungen der STIKO Empfehlungen (Februar 2023) </vt:lpstr>
      <vt:lpstr>Monatsbericht Impfen (02.02.) Impfquoten im Verlauf bei Erwachsenen 18+ </vt:lpstr>
      <vt:lpstr>Monatsbericht Impfen (02.02.) Impfstellen im Verlauf </vt:lpstr>
      <vt:lpstr>Monatsbericht Impfen (02.02.) Impfeffektivität bei Erwachsenen 18+</vt:lpstr>
      <vt:lpstr>Monatsbericht Impfen (02.02.) Impfeffektivität bei Erwachsenen 18-59</vt:lpstr>
      <vt:lpstr>Monatsbericht Impfen (02.02.) Impfeffektivität nach Anzahl und Dauer</vt:lpstr>
      <vt:lpstr>Ergebnisse der COVIK Studie Impfeffektivität nach Alter und Vorerkrankung</vt:lpstr>
      <vt:lpstr>Monatsbericht Impfen (02.02.) Impfdurchbrüche bei Erwachsenen, MW 01-51/ 2022</vt:lpstr>
      <vt:lpstr>Monatsbericht Impfen (02.02.) Impfdurchbrüche bei Erwachsenen, MW 48-51/ 2022</vt:lpstr>
      <vt:lpstr>Monatsbericht Impfen (02.02.) Impfdurchbrüche bei Älteren, MW 48-51/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Fischer-Fels, Jonathan</cp:lastModifiedBy>
  <cp:revision>5188</cp:revision>
  <cp:lastPrinted>2022-06-16T09:06:07Z</cp:lastPrinted>
  <dcterms:created xsi:type="dcterms:W3CDTF">2015-11-02T12:29:13Z</dcterms:created>
  <dcterms:modified xsi:type="dcterms:W3CDTF">2023-02-15T10:43:23Z</dcterms:modified>
</cp:coreProperties>
</file>