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88" r:id="rId3"/>
    <p:sldId id="789" r:id="rId4"/>
    <p:sldId id="756" r:id="rId5"/>
    <p:sldId id="790" r:id="rId6"/>
    <p:sldId id="757" r:id="rId7"/>
    <p:sldId id="777" r:id="rId8"/>
    <p:sldId id="783" r:id="rId9"/>
    <p:sldId id="78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034" autoAdjust="0"/>
  </p:normalViewPr>
  <p:slideViewPr>
    <p:cSldViewPr snapToGrid="0" snapToObjects="1">
      <p:cViewPr>
        <p:scale>
          <a:sx n="160" d="100"/>
          <a:sy n="160" d="100"/>
        </p:scale>
        <p:origin x="-372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82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Automatisierung), Tabelle erste Seite (Datum Impfen vom aktuellen Tag!)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9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im Automatisierungsordner 7TageInz_BL_Meldedatum_LB.png oder Lagebericht (aktuelle Automatisierung) , egal ob mit oder ohne DIM(Impfen)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Ordner </a:t>
            </a:r>
            <a:r>
              <a:rPr lang="de-DE" dirty="0" err="1"/>
              <a:t>heatmaps</a:t>
            </a:r>
            <a:r>
              <a:rPr lang="de-DE" dirty="0"/>
              <a:t>, g, Deutschland_inzidenz_heatmap.tiff (oder </a:t>
            </a:r>
            <a:r>
              <a:rPr lang="de-DE" dirty="0" err="1"/>
              <a:t>pdf</a:t>
            </a:r>
            <a:r>
              <a:rPr lang="de-DE" dirty="0"/>
              <a:t>, ist egal)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17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Wochenbericht_auto</a:t>
            </a:r>
            <a:r>
              <a:rPr lang="en-GB" dirty="0"/>
              <a:t> </a:t>
            </a:r>
            <a:r>
              <a:rPr lang="en-GB" dirty="0" err="1"/>
              <a:t>Datei</a:t>
            </a:r>
            <a:r>
              <a:rPr lang="en-GB" dirty="0"/>
              <a:t> </a:t>
            </a:r>
            <a:r>
              <a:rPr lang="en-GB" dirty="0" err="1"/>
              <a:t>unter</a:t>
            </a:r>
            <a:r>
              <a:rPr lang="en-GB" dirty="0"/>
              <a:t> </a:t>
            </a:r>
            <a:r>
              <a:rPr lang="en-GB" dirty="0" err="1"/>
              <a:t>Todesfälle</a:t>
            </a:r>
            <a:r>
              <a:rPr lang="en-GB" dirty="0"/>
              <a:t>, </a:t>
            </a:r>
            <a:r>
              <a:rPr lang="en-GB" dirty="0" err="1"/>
              <a:t>Graphik</a:t>
            </a:r>
            <a:r>
              <a:rPr lang="en-GB" dirty="0"/>
              <a:t> (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Bericht</a:t>
            </a:r>
            <a:r>
              <a:rPr lang="en-GB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8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10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15. Februar 2023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E31715B-ECA6-41C7-807A-EC43B398C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48796"/>
              </p:ext>
            </p:extLst>
          </p:nvPr>
        </p:nvGraphicFramePr>
        <p:xfrm>
          <a:off x="1032783" y="736462"/>
          <a:ext cx="7078433" cy="4160284"/>
        </p:xfrm>
        <a:graphic>
          <a:graphicData uri="http://schemas.openxmlformats.org/drawingml/2006/table">
            <a:tbl>
              <a:tblPr firstRow="1" firstCol="1" bandRow="1"/>
              <a:tblGrid>
                <a:gridCol w="862400">
                  <a:extLst>
                    <a:ext uri="{9D8B030D-6E8A-4147-A177-3AD203B41FA5}">
                      <a16:colId xmlns:a16="http://schemas.microsoft.com/office/drawing/2014/main" val="484971710"/>
                    </a:ext>
                  </a:extLst>
                </a:gridCol>
                <a:gridCol w="862400">
                  <a:extLst>
                    <a:ext uri="{9D8B030D-6E8A-4147-A177-3AD203B41FA5}">
                      <a16:colId xmlns:a16="http://schemas.microsoft.com/office/drawing/2014/main" val="3815125880"/>
                    </a:ext>
                  </a:extLst>
                </a:gridCol>
                <a:gridCol w="142877">
                  <a:extLst>
                    <a:ext uri="{9D8B030D-6E8A-4147-A177-3AD203B41FA5}">
                      <a16:colId xmlns:a16="http://schemas.microsoft.com/office/drawing/2014/main" val="3034223275"/>
                    </a:ext>
                  </a:extLst>
                </a:gridCol>
                <a:gridCol w="861723">
                  <a:extLst>
                    <a:ext uri="{9D8B030D-6E8A-4147-A177-3AD203B41FA5}">
                      <a16:colId xmlns:a16="http://schemas.microsoft.com/office/drawing/2014/main" val="1283794628"/>
                    </a:ext>
                  </a:extLst>
                </a:gridCol>
                <a:gridCol w="1054344">
                  <a:extLst>
                    <a:ext uri="{9D8B030D-6E8A-4147-A177-3AD203B41FA5}">
                      <a16:colId xmlns:a16="http://schemas.microsoft.com/office/drawing/2014/main" val="971981346"/>
                    </a:ext>
                  </a:extLst>
                </a:gridCol>
                <a:gridCol w="142877">
                  <a:extLst>
                    <a:ext uri="{9D8B030D-6E8A-4147-A177-3AD203B41FA5}">
                      <a16:colId xmlns:a16="http://schemas.microsoft.com/office/drawing/2014/main" val="2875116252"/>
                    </a:ext>
                  </a:extLst>
                </a:gridCol>
                <a:gridCol w="1437556">
                  <a:extLst>
                    <a:ext uri="{9D8B030D-6E8A-4147-A177-3AD203B41FA5}">
                      <a16:colId xmlns:a16="http://schemas.microsoft.com/office/drawing/2014/main" val="1109086748"/>
                    </a:ext>
                  </a:extLst>
                </a:gridCol>
                <a:gridCol w="142877">
                  <a:extLst>
                    <a:ext uri="{9D8B030D-6E8A-4147-A177-3AD203B41FA5}">
                      <a16:colId xmlns:a16="http://schemas.microsoft.com/office/drawing/2014/main" val="1038947923"/>
                    </a:ext>
                  </a:extLst>
                </a:gridCol>
                <a:gridCol w="1571379">
                  <a:extLst>
                    <a:ext uri="{9D8B030D-6E8A-4147-A177-3AD203B41FA5}">
                      <a16:colId xmlns:a16="http://schemas.microsoft.com/office/drawing/2014/main" val="1860298721"/>
                    </a:ext>
                  </a:extLst>
                </a:gridCol>
              </a:tblGrid>
              <a:tr h="3049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14.02. 12:15 Uhr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15.02.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31219"/>
                  </a:ext>
                </a:extLst>
              </a:tr>
              <a:tr h="53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43292"/>
                  </a:ext>
                </a:extLst>
              </a:tr>
              <a:tr h="142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+20.502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+7.700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97,0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-11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+20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+6.899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2951"/>
                  </a:ext>
                </a:extLst>
              </a:tr>
              <a:tr h="2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(37.949.446)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224.000]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[350/411]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[763]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53593"/>
                  </a:ext>
                </a:extLst>
              </a:tr>
              <a:tr h="9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528797"/>
                  </a:ext>
                </a:extLst>
              </a:tr>
              <a:tr h="72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500/100.000 EW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vollständiger/ mit Auffrischimpfung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5, 6, 7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06760"/>
                  </a:ext>
                </a:extLst>
              </a:tr>
              <a:tr h="9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+1.771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+12.700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6,4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3,5 %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64.871.286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527771"/>
                  </a:ext>
                </a:extLst>
              </a:tr>
              <a:tr h="2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(875.248)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37.558.400)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[1/411]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63.557.003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568927"/>
                  </a:ext>
                </a:extLst>
              </a:tr>
              <a:tr h="9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N3: 52.124.445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493737"/>
                  </a:ext>
                </a:extLst>
              </a:tr>
              <a:tr h="7210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1000/100.000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vollständiger/ mit Auffrischimpfung 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5, 6, 7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75739"/>
                  </a:ext>
                </a:extLst>
              </a:tr>
              <a:tr h="90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16,3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77,9 %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445277"/>
                  </a:ext>
                </a:extLst>
              </a:tr>
              <a:tr h="90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(166.999)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[0/411]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76,4 %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070290"/>
                  </a:ext>
                </a:extLst>
              </a:tr>
              <a:tr h="160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N3: 62,6 %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8398" marR="83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780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1D5861-B93F-4402-B6CA-ECAB8E1E8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23D258-BB4C-4BB7-BD57-522EB292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79A507-BCCD-4693-9142-DBE87D86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Meldungen von SARS-CoV-2-Nachweisen über DEMIS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BCF601-6492-4872-A84F-A2B3AD69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9004"/>
            <a:ext cx="7487728" cy="32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E72ACA-F1A6-4486-90B0-5FDBAFB9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3" y="755026"/>
            <a:ext cx="7105314" cy="38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9D333D-47C7-4878-A2FC-6F7186CDD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F656F-A5DC-42A3-8DC5-8185682F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393DBB-E47E-4437-A0B2-571AB273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Hospitalisierungs-Inzidenz der Bundesländer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C547CF-B681-4FA6-AABF-08F5B31A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1426319"/>
            <a:ext cx="6340020" cy="34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3CD827-A32C-4687-840E-683F4E85212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819149"/>
            <a:ext cx="5718492" cy="402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F7E0A3-DF28-49C8-BBA1-40795962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F65DB3B-B7BE-4B57-9DAE-58F905226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5626"/>
              </p:ext>
            </p:extLst>
          </p:nvPr>
        </p:nvGraphicFramePr>
        <p:xfrm>
          <a:off x="446444" y="799450"/>
          <a:ext cx="8251111" cy="396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4317840" imgH="2076343" progId="AcroExch.Document.2020">
                  <p:embed/>
                </p:oleObj>
              </mc:Choice>
              <mc:Fallback>
                <p:oleObj name="Acrobat Document" r:id="rId4" imgW="4317840" imgH="207634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444" y="799450"/>
                        <a:ext cx="8251111" cy="396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83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75A4F9-C065-469F-B032-9E5879AC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0804A0-4DFD-4711-A832-ED3DB7A7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532"/>
            <a:ext cx="7983646" cy="714291"/>
          </a:xfrm>
        </p:spPr>
        <p:txBody>
          <a:bodyPr/>
          <a:lstStyle/>
          <a:p>
            <a:r>
              <a:rPr lang="de-DE" dirty="0"/>
              <a:t>COVID-19-Fälle nach Altersgruppe und Sterbedatum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026D4E-7176-40F9-AA53-8665CB380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2" y="813612"/>
            <a:ext cx="7975235" cy="38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586168-7062-4503-807E-244D6677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D693A9-42EA-4B66-BF48-8F2EA620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Bildschirmpräsentation (16:9)</PresentationFormat>
  <Paragraphs>148</Paragraphs>
  <Slides>9</Slides>
  <Notes>7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Acrobat Document</vt:lpstr>
      <vt:lpstr>Lage national </vt:lpstr>
      <vt:lpstr>Überblick Kennzahlen </vt:lpstr>
      <vt:lpstr>Meldungen von SARS-CoV-2-Nachweisen über DEMIS</vt:lpstr>
      <vt:lpstr>Verlauf der 7-Tage-Inzidenz der Bundesländer</vt:lpstr>
      <vt:lpstr>Verlauf der Hospitalisierungs-Inzidenz der Bundesländer</vt:lpstr>
      <vt:lpstr>Geografische Verteilung 7-Tage-Inzidenz nach Landkreis</vt:lpstr>
      <vt:lpstr>PowerPoint-Präsentation</vt:lpstr>
      <vt:lpstr>COVID-19-Fälle nach Altersgruppe und Sterbedatum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797</cp:revision>
  <dcterms:created xsi:type="dcterms:W3CDTF">2015-11-02T12:29:13Z</dcterms:created>
  <dcterms:modified xsi:type="dcterms:W3CDTF">2023-02-15T12:02:13Z</dcterms:modified>
</cp:coreProperties>
</file>