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39" r:id="rId4"/>
    <p:sldId id="337" r:id="rId5"/>
    <p:sldId id="331" r:id="rId6"/>
    <p:sldId id="330" r:id="rId7"/>
    <p:sldId id="323" r:id="rId8"/>
    <p:sldId id="336" r:id="rId9"/>
    <p:sldId id="270" r:id="rId10"/>
    <p:sldId id="338" r:id="rId11"/>
    <p:sldId id="288" r:id="rId12"/>
    <p:sldId id="34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37_Ausbruch\2022_Gruppe-A-Streptokokken\s-pyogenes-freq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37_Ausbruch\2022_Gruppe-A-Streptokokken\s-pyogenes-freq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37_Ausbruch\2022_Gruppe-A-Streptokokken\s-pyogenes-freq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37_Ausbruch\2022_Gruppe-A-Streptokokken\s-pyogenes-freq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37_Ausbruch\2022_Gruppe-A-Streptokokken\s-pyogenes-freq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200"/>
              <a:t>Haemophilius influenzae, invasive (n= 1.826)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'bakt. Errger'!$A$85</c:f>
              <c:strCache>
                <c:ptCount val="1"/>
                <c:pt idx="0">
                  <c:v>Haemophilius influenzae, invasive (n= 1.826)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'bakt. Errger'!$A$86:$X$87</c:f>
              <c:multiLvlStrCache>
                <c:ptCount val="2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'bakt. Errger'!$A$88:$X$88</c:f>
              <c:numCache>
                <c:formatCode>#,##0;\-#,##0</c:formatCode>
                <c:ptCount val="24"/>
                <c:pt idx="0">
                  <c:v>104</c:v>
                </c:pt>
                <c:pt idx="1">
                  <c:v>84</c:v>
                </c:pt>
                <c:pt idx="2">
                  <c:v>64</c:v>
                </c:pt>
                <c:pt idx="3">
                  <c:v>108</c:v>
                </c:pt>
                <c:pt idx="4">
                  <c:v>125</c:v>
                </c:pt>
                <c:pt idx="5">
                  <c:v>78</c:v>
                </c:pt>
                <c:pt idx="6">
                  <c:v>52</c:v>
                </c:pt>
                <c:pt idx="7">
                  <c:v>94</c:v>
                </c:pt>
                <c:pt idx="8">
                  <c:v>96</c:v>
                </c:pt>
                <c:pt idx="9">
                  <c:v>102</c:v>
                </c:pt>
                <c:pt idx="10">
                  <c:v>62</c:v>
                </c:pt>
                <c:pt idx="11">
                  <c:v>89</c:v>
                </c:pt>
                <c:pt idx="12">
                  <c:v>114</c:v>
                </c:pt>
                <c:pt idx="13">
                  <c:v>26</c:v>
                </c:pt>
                <c:pt idx="14">
                  <c:v>32</c:v>
                </c:pt>
                <c:pt idx="15">
                  <c:v>33</c:v>
                </c:pt>
                <c:pt idx="16">
                  <c:v>30</c:v>
                </c:pt>
                <c:pt idx="17">
                  <c:v>27</c:v>
                </c:pt>
                <c:pt idx="18">
                  <c:v>44</c:v>
                </c:pt>
                <c:pt idx="19">
                  <c:v>86</c:v>
                </c:pt>
                <c:pt idx="20">
                  <c:v>50</c:v>
                </c:pt>
                <c:pt idx="21">
                  <c:v>67</c:v>
                </c:pt>
                <c:pt idx="22">
                  <c:v>82</c:v>
                </c:pt>
                <c:pt idx="23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E-4045-88E8-DF014F001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832697920"/>
        <c:axId val="832703496"/>
      </c:barChart>
      <c:catAx>
        <c:axId val="8326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2703496"/>
        <c:crosses val="autoZero"/>
        <c:auto val="1"/>
        <c:lblAlgn val="ctr"/>
        <c:lblOffset val="100"/>
        <c:noMultiLvlLbl val="0"/>
      </c:catAx>
      <c:valAx>
        <c:axId val="83270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Number of Isolates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;\-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269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200"/>
              <a:t>Group A Streptococci, invasive (n=  5.852)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'bakt. Errger'!$A$79</c:f>
              <c:strCache>
                <c:ptCount val="1"/>
                <c:pt idx="0">
                  <c:v>Group A Streptococci, invasive (n=  5.852)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'bakt. Errger'!$A$80:$X$81</c:f>
              <c:multiLvlStrCache>
                <c:ptCount val="2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'bakt. Errger'!$A$82:$X$82</c:f>
              <c:numCache>
                <c:formatCode>#,##0;\-#,##0</c:formatCode>
                <c:ptCount val="24"/>
                <c:pt idx="0">
                  <c:v>305</c:v>
                </c:pt>
                <c:pt idx="1">
                  <c:v>251</c:v>
                </c:pt>
                <c:pt idx="2">
                  <c:v>215</c:v>
                </c:pt>
                <c:pt idx="3">
                  <c:v>226</c:v>
                </c:pt>
                <c:pt idx="4">
                  <c:v>370</c:v>
                </c:pt>
                <c:pt idx="5">
                  <c:v>214</c:v>
                </c:pt>
                <c:pt idx="6">
                  <c:v>199</c:v>
                </c:pt>
                <c:pt idx="7">
                  <c:v>238</c:v>
                </c:pt>
                <c:pt idx="8">
                  <c:v>362</c:v>
                </c:pt>
                <c:pt idx="9">
                  <c:v>316</c:v>
                </c:pt>
                <c:pt idx="10">
                  <c:v>229</c:v>
                </c:pt>
                <c:pt idx="11">
                  <c:v>290</c:v>
                </c:pt>
                <c:pt idx="12">
                  <c:v>380</c:v>
                </c:pt>
                <c:pt idx="13">
                  <c:v>212</c:v>
                </c:pt>
                <c:pt idx="14">
                  <c:v>170</c:v>
                </c:pt>
                <c:pt idx="15">
                  <c:v>167</c:v>
                </c:pt>
                <c:pt idx="16">
                  <c:v>158</c:v>
                </c:pt>
                <c:pt idx="17">
                  <c:v>142</c:v>
                </c:pt>
                <c:pt idx="18">
                  <c:v>129</c:v>
                </c:pt>
                <c:pt idx="19">
                  <c:v>164</c:v>
                </c:pt>
                <c:pt idx="20">
                  <c:v>178</c:v>
                </c:pt>
                <c:pt idx="21">
                  <c:v>197</c:v>
                </c:pt>
                <c:pt idx="22">
                  <c:v>257</c:v>
                </c:pt>
                <c:pt idx="23">
                  <c:v>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3-4A36-AE89-4945F3CF0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841520480"/>
        <c:axId val="841525072"/>
      </c:barChart>
      <c:catAx>
        <c:axId val="8415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1525072"/>
        <c:crosses val="autoZero"/>
        <c:auto val="1"/>
        <c:lblAlgn val="ctr"/>
        <c:lblOffset val="100"/>
        <c:noMultiLvlLbl val="0"/>
      </c:catAx>
      <c:valAx>
        <c:axId val="84152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Number of Isolates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;\-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152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100" b="0" i="0" u="none" strike="noStrike" baseline="0">
                <a:effectLst/>
              </a:rPr>
              <a:t>Streptococcus pneumoniae, invasive (n= 11.595)</a:t>
            </a:r>
            <a:r>
              <a:rPr lang="de-DE" sz="1100" b="0" i="0" u="none" strike="noStrike" baseline="0"/>
              <a:t> </a:t>
            </a:r>
            <a:endParaRPr lang="de-DE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'bakt. Errger'!$A$98:$X$99</c:f>
              <c:multiLvlStrCache>
                <c:ptCount val="2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'bakt. Errger'!$A$100:$X$100</c:f>
              <c:numCache>
                <c:formatCode>#,##0;\-#,##0</c:formatCode>
                <c:ptCount val="24"/>
                <c:pt idx="0">
                  <c:v>875</c:v>
                </c:pt>
                <c:pt idx="1">
                  <c:v>484</c:v>
                </c:pt>
                <c:pt idx="2">
                  <c:v>278</c:v>
                </c:pt>
                <c:pt idx="3">
                  <c:v>599</c:v>
                </c:pt>
                <c:pt idx="4">
                  <c:v>951</c:v>
                </c:pt>
                <c:pt idx="5">
                  <c:v>461</c:v>
                </c:pt>
                <c:pt idx="6">
                  <c:v>331</c:v>
                </c:pt>
                <c:pt idx="7">
                  <c:v>649</c:v>
                </c:pt>
                <c:pt idx="8">
                  <c:v>905</c:v>
                </c:pt>
                <c:pt idx="9">
                  <c:v>620</c:v>
                </c:pt>
                <c:pt idx="10">
                  <c:v>324</c:v>
                </c:pt>
                <c:pt idx="11">
                  <c:v>714</c:v>
                </c:pt>
                <c:pt idx="12">
                  <c:v>745</c:v>
                </c:pt>
                <c:pt idx="13">
                  <c:v>161</c:v>
                </c:pt>
                <c:pt idx="14">
                  <c:v>194</c:v>
                </c:pt>
                <c:pt idx="15">
                  <c:v>250</c:v>
                </c:pt>
                <c:pt idx="16">
                  <c:v>135</c:v>
                </c:pt>
                <c:pt idx="17">
                  <c:v>215</c:v>
                </c:pt>
                <c:pt idx="18">
                  <c:v>256</c:v>
                </c:pt>
                <c:pt idx="19">
                  <c:v>540</c:v>
                </c:pt>
                <c:pt idx="20">
                  <c:v>346</c:v>
                </c:pt>
                <c:pt idx="21">
                  <c:v>428</c:v>
                </c:pt>
                <c:pt idx="22">
                  <c:v>278</c:v>
                </c:pt>
                <c:pt idx="23">
                  <c:v>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B-4859-8AB4-F4363171A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832676928"/>
        <c:axId val="832675616"/>
      </c:barChart>
      <c:catAx>
        <c:axId val="83267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2675616"/>
        <c:crosses val="autoZero"/>
        <c:auto val="1"/>
        <c:lblAlgn val="ctr"/>
        <c:lblOffset val="100"/>
        <c:noMultiLvlLbl val="0"/>
      </c:catAx>
      <c:valAx>
        <c:axId val="83267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Number of isolates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;\-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267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200"/>
              <a:t>Neisseria meningitidis, invasive (n= 309)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'bakt. Errger'!$A$92:$X$93</c:f>
              <c:multiLvlStrCache>
                <c:ptCount val="2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'bakt. Errger'!$A$94:$X$94</c:f>
              <c:numCache>
                <c:formatCode>#,##0;\-#,##0</c:formatCode>
                <c:ptCount val="24"/>
                <c:pt idx="0">
                  <c:v>14</c:v>
                </c:pt>
                <c:pt idx="1">
                  <c:v>12</c:v>
                </c:pt>
                <c:pt idx="2">
                  <c:v>17</c:v>
                </c:pt>
                <c:pt idx="3">
                  <c:v>24</c:v>
                </c:pt>
                <c:pt idx="4">
                  <c:v>31</c:v>
                </c:pt>
                <c:pt idx="5">
                  <c:v>19</c:v>
                </c:pt>
                <c:pt idx="6">
                  <c:v>16</c:v>
                </c:pt>
                <c:pt idx="7">
                  <c:v>19</c:v>
                </c:pt>
                <c:pt idx="8">
                  <c:v>30</c:v>
                </c:pt>
                <c:pt idx="9">
                  <c:v>21</c:v>
                </c:pt>
                <c:pt idx="10">
                  <c:v>6</c:v>
                </c:pt>
                <c:pt idx="11">
                  <c:v>12</c:v>
                </c:pt>
                <c:pt idx="12">
                  <c:v>22</c:v>
                </c:pt>
                <c:pt idx="13">
                  <c:v>3</c:v>
                </c:pt>
                <c:pt idx="14">
                  <c:v>2</c:v>
                </c:pt>
                <c:pt idx="15">
                  <c:v>4</c:v>
                </c:pt>
                <c:pt idx="16">
                  <c:v>4</c:v>
                </c:pt>
                <c:pt idx="17">
                  <c:v>5</c:v>
                </c:pt>
                <c:pt idx="18">
                  <c:v>4</c:v>
                </c:pt>
                <c:pt idx="19">
                  <c:v>6</c:v>
                </c:pt>
                <c:pt idx="20">
                  <c:v>2</c:v>
                </c:pt>
                <c:pt idx="21">
                  <c:v>12</c:v>
                </c:pt>
                <c:pt idx="22">
                  <c:v>10</c:v>
                </c:pt>
                <c:pt idx="2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2-4387-8E63-60DF3A262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841522776"/>
        <c:axId val="841523104"/>
      </c:barChart>
      <c:catAx>
        <c:axId val="84152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1523104"/>
        <c:crosses val="autoZero"/>
        <c:auto val="1"/>
        <c:lblAlgn val="ctr"/>
        <c:lblOffset val="100"/>
        <c:noMultiLvlLbl val="0"/>
      </c:catAx>
      <c:valAx>
        <c:axId val="84152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Number</a:t>
                </a:r>
                <a:r>
                  <a:rPr lang="de-DE" baseline="0"/>
                  <a:t> of isolates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;\-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1522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6"/>
          <c:order val="6"/>
          <c:tx>
            <c:strRef>
              <c:f>'bakt. Errger'!$F$118</c:f>
              <c:strCache>
                <c:ptCount val="1"/>
                <c:pt idx="0">
                  <c:v>group A streptococi, invasive (n= 952)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('bakt. Errger'!$E$409:$E$436,'bakt. Errger'!$D$380:$D$483)</c:f>
              <c:numCache>
                <c:formatCode>General</c:formatCode>
                <c:ptCount val="13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1</c:v>
                </c:pt>
                <c:pt idx="24">
                  <c:v>2</c:v>
                </c:pt>
                <c:pt idx="25">
                  <c:v>3</c:v>
                </c:pt>
                <c:pt idx="26">
                  <c:v>4</c:v>
                </c:pt>
                <c:pt idx="27">
                  <c:v>5</c:v>
                </c:pt>
                <c:pt idx="28">
                  <c:v>2022</c:v>
                </c:pt>
                <c:pt idx="80">
                  <c:v>2023</c:v>
                </c:pt>
              </c:numCache>
            </c:numRef>
          </c:cat>
          <c:val>
            <c:numRef>
              <c:f>'bakt. Errger'!$F$409:$F$436</c:f>
              <c:numCache>
                <c:formatCode>General</c:formatCode>
                <c:ptCount val="28"/>
                <c:pt idx="0">
                  <c:v>19</c:v>
                </c:pt>
                <c:pt idx="1">
                  <c:v>19</c:v>
                </c:pt>
                <c:pt idx="2">
                  <c:v>29</c:v>
                </c:pt>
                <c:pt idx="3">
                  <c:v>15</c:v>
                </c:pt>
                <c:pt idx="4">
                  <c:v>17</c:v>
                </c:pt>
                <c:pt idx="5">
                  <c:v>21</c:v>
                </c:pt>
                <c:pt idx="6">
                  <c:v>20</c:v>
                </c:pt>
                <c:pt idx="7">
                  <c:v>20</c:v>
                </c:pt>
                <c:pt idx="8">
                  <c:v>19</c:v>
                </c:pt>
                <c:pt idx="9">
                  <c:v>25</c:v>
                </c:pt>
                <c:pt idx="10">
                  <c:v>26</c:v>
                </c:pt>
                <c:pt idx="11">
                  <c:v>31</c:v>
                </c:pt>
                <c:pt idx="12">
                  <c:v>33</c:v>
                </c:pt>
                <c:pt idx="13">
                  <c:v>18</c:v>
                </c:pt>
                <c:pt idx="14">
                  <c:v>29</c:v>
                </c:pt>
                <c:pt idx="15" formatCode="#,##0;\-#,##0">
                  <c:v>22</c:v>
                </c:pt>
                <c:pt idx="16" formatCode="#,##0;\-#,##0">
                  <c:v>37</c:v>
                </c:pt>
                <c:pt idx="17" formatCode="#,##0;\-#,##0">
                  <c:v>40</c:v>
                </c:pt>
                <c:pt idx="18" formatCode="#,##0;\-#,##0">
                  <c:v>38</c:v>
                </c:pt>
                <c:pt idx="19" formatCode="#,##0;\-#,##0">
                  <c:v>44</c:v>
                </c:pt>
                <c:pt idx="20" formatCode="#,##0;\-#,##0">
                  <c:v>47</c:v>
                </c:pt>
                <c:pt idx="21" formatCode="#,##0;\-#,##0">
                  <c:v>54</c:v>
                </c:pt>
                <c:pt idx="22" formatCode="#,##0;\-#,##0">
                  <c:v>66</c:v>
                </c:pt>
                <c:pt idx="23" formatCode="#,##0;\-#,##0">
                  <c:v>64</c:v>
                </c:pt>
                <c:pt idx="24" formatCode="#,##0;\-#,##0">
                  <c:v>56</c:v>
                </c:pt>
                <c:pt idx="25" formatCode="#,##0;\-#,##0">
                  <c:v>33</c:v>
                </c:pt>
                <c:pt idx="26" formatCode="#,##0;\-#,##0">
                  <c:v>54</c:v>
                </c:pt>
                <c:pt idx="27" formatCode="#,##0;\-#,##0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26-42C1-A37A-73A7E9E4ED4E}"/>
            </c:ext>
          </c:extLst>
        </c:ser>
        <c:ser>
          <c:idx val="7"/>
          <c:order val="7"/>
          <c:tx>
            <c:strRef>
              <c:f>'bakt. Errger'!$G$118</c:f>
              <c:strCache>
                <c:ptCount val="1"/>
                <c:pt idx="0">
                  <c:v>group A streptococi, Abstrich (n= 6739)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('bakt. Errger'!$E$409:$E$436,'bakt. Errger'!$D$380:$D$483)</c:f>
              <c:numCache>
                <c:formatCode>General</c:formatCode>
                <c:ptCount val="13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1</c:v>
                </c:pt>
                <c:pt idx="24">
                  <c:v>2</c:v>
                </c:pt>
                <c:pt idx="25">
                  <c:v>3</c:v>
                </c:pt>
                <c:pt idx="26">
                  <c:v>4</c:v>
                </c:pt>
                <c:pt idx="27">
                  <c:v>5</c:v>
                </c:pt>
                <c:pt idx="28">
                  <c:v>2022</c:v>
                </c:pt>
                <c:pt idx="80">
                  <c:v>2023</c:v>
                </c:pt>
              </c:numCache>
            </c:numRef>
          </c:cat>
          <c:val>
            <c:numRef>
              <c:f>'bakt. Errger'!$G$409:$G$436</c:f>
              <c:numCache>
                <c:formatCode>#,##0;\-#,##0</c:formatCode>
                <c:ptCount val="28"/>
                <c:pt idx="0">
                  <c:v>67</c:v>
                </c:pt>
                <c:pt idx="1">
                  <c:v>76</c:v>
                </c:pt>
                <c:pt idx="2">
                  <c:v>74</c:v>
                </c:pt>
                <c:pt idx="3">
                  <c:v>83</c:v>
                </c:pt>
                <c:pt idx="4">
                  <c:v>87</c:v>
                </c:pt>
                <c:pt idx="5">
                  <c:v>109</c:v>
                </c:pt>
                <c:pt idx="6">
                  <c:v>117</c:v>
                </c:pt>
                <c:pt idx="7">
                  <c:v>104</c:v>
                </c:pt>
                <c:pt idx="8">
                  <c:v>130</c:v>
                </c:pt>
                <c:pt idx="9">
                  <c:v>135</c:v>
                </c:pt>
                <c:pt idx="10">
                  <c:v>125</c:v>
                </c:pt>
                <c:pt idx="11">
                  <c:v>149</c:v>
                </c:pt>
                <c:pt idx="12">
                  <c:v>175</c:v>
                </c:pt>
                <c:pt idx="13">
                  <c:v>187</c:v>
                </c:pt>
                <c:pt idx="14">
                  <c:v>213</c:v>
                </c:pt>
                <c:pt idx="15">
                  <c:v>225</c:v>
                </c:pt>
                <c:pt idx="16">
                  <c:v>263</c:v>
                </c:pt>
                <c:pt idx="17">
                  <c:v>303</c:v>
                </c:pt>
                <c:pt idx="18">
                  <c:v>337</c:v>
                </c:pt>
                <c:pt idx="19">
                  <c:v>371</c:v>
                </c:pt>
                <c:pt idx="20">
                  <c:v>396</c:v>
                </c:pt>
                <c:pt idx="21">
                  <c:v>385</c:v>
                </c:pt>
                <c:pt idx="22">
                  <c:v>268</c:v>
                </c:pt>
                <c:pt idx="23">
                  <c:v>431</c:v>
                </c:pt>
                <c:pt idx="24">
                  <c:v>455</c:v>
                </c:pt>
                <c:pt idx="25">
                  <c:v>471</c:v>
                </c:pt>
                <c:pt idx="26">
                  <c:v>481</c:v>
                </c:pt>
                <c:pt idx="27">
                  <c:v>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26-42C1-A37A-73A7E9E4E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1784344"/>
        <c:axId val="10117823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('bakt. Errger'!$E$409:$E$436,'bakt. Errger'!$D$380:$D$483)</c15:sqref>
                        </c15:formulaRef>
                      </c:ext>
                    </c:extLst>
                    <c:numCache>
                      <c:formatCode>General</c:formatCode>
                      <c:ptCount val="132"/>
                      <c:pt idx="0">
                        <c:v>30</c:v>
                      </c:pt>
                      <c:pt idx="1">
                        <c:v>31</c:v>
                      </c:pt>
                      <c:pt idx="2">
                        <c:v>32</c:v>
                      </c:pt>
                      <c:pt idx="3">
                        <c:v>33</c:v>
                      </c:pt>
                      <c:pt idx="4">
                        <c:v>34</c:v>
                      </c:pt>
                      <c:pt idx="5">
                        <c:v>35</c:v>
                      </c:pt>
                      <c:pt idx="6">
                        <c:v>36</c:v>
                      </c:pt>
                      <c:pt idx="7">
                        <c:v>37</c:v>
                      </c:pt>
                      <c:pt idx="8">
                        <c:v>38</c:v>
                      </c:pt>
                      <c:pt idx="9">
                        <c:v>39</c:v>
                      </c:pt>
                      <c:pt idx="10">
                        <c:v>40</c:v>
                      </c:pt>
                      <c:pt idx="11">
                        <c:v>41</c:v>
                      </c:pt>
                      <c:pt idx="12">
                        <c:v>42</c:v>
                      </c:pt>
                      <c:pt idx="13">
                        <c:v>43</c:v>
                      </c:pt>
                      <c:pt idx="14">
                        <c:v>44</c:v>
                      </c:pt>
                      <c:pt idx="15">
                        <c:v>45</c:v>
                      </c:pt>
                      <c:pt idx="16">
                        <c:v>46</c:v>
                      </c:pt>
                      <c:pt idx="17">
                        <c:v>47</c:v>
                      </c:pt>
                      <c:pt idx="18">
                        <c:v>48</c:v>
                      </c:pt>
                      <c:pt idx="19">
                        <c:v>49</c:v>
                      </c:pt>
                      <c:pt idx="20">
                        <c:v>50</c:v>
                      </c:pt>
                      <c:pt idx="21">
                        <c:v>51</c:v>
                      </c:pt>
                      <c:pt idx="22">
                        <c:v>52</c:v>
                      </c:pt>
                      <c:pt idx="23">
                        <c:v>1</c:v>
                      </c:pt>
                      <c:pt idx="24">
                        <c:v>2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5</c:v>
                      </c:pt>
                      <c:pt idx="28">
                        <c:v>2022</c:v>
                      </c:pt>
                      <c:pt idx="80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'bakt. Errger'!$F$409:$F$436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29</c:v>
                      </c:pt>
                      <c:pt idx="3">
                        <c:v>15</c:v>
                      </c:pt>
                      <c:pt idx="4">
                        <c:v>17</c:v>
                      </c:pt>
                      <c:pt idx="5">
                        <c:v>21</c:v>
                      </c:pt>
                      <c:pt idx="6">
                        <c:v>20</c:v>
                      </c:pt>
                      <c:pt idx="7">
                        <c:v>20</c:v>
                      </c:pt>
                      <c:pt idx="8">
                        <c:v>19</c:v>
                      </c:pt>
                      <c:pt idx="9">
                        <c:v>25</c:v>
                      </c:pt>
                      <c:pt idx="10">
                        <c:v>26</c:v>
                      </c:pt>
                      <c:pt idx="11">
                        <c:v>31</c:v>
                      </c:pt>
                      <c:pt idx="12">
                        <c:v>33</c:v>
                      </c:pt>
                      <c:pt idx="13">
                        <c:v>18</c:v>
                      </c:pt>
                      <c:pt idx="14">
                        <c:v>29</c:v>
                      </c:pt>
                      <c:pt idx="15" formatCode="#,##0;\-#,##0">
                        <c:v>22</c:v>
                      </c:pt>
                      <c:pt idx="16" formatCode="#,##0;\-#,##0">
                        <c:v>37</c:v>
                      </c:pt>
                      <c:pt idx="17" formatCode="#,##0;\-#,##0">
                        <c:v>40</c:v>
                      </c:pt>
                      <c:pt idx="18" formatCode="#,##0;\-#,##0">
                        <c:v>38</c:v>
                      </c:pt>
                      <c:pt idx="19" formatCode="#,##0;\-#,##0">
                        <c:v>44</c:v>
                      </c:pt>
                      <c:pt idx="20" formatCode="#,##0;\-#,##0">
                        <c:v>47</c:v>
                      </c:pt>
                      <c:pt idx="21" formatCode="#,##0;\-#,##0">
                        <c:v>54</c:v>
                      </c:pt>
                      <c:pt idx="22" formatCode="#,##0;\-#,##0">
                        <c:v>66</c:v>
                      </c:pt>
                      <c:pt idx="23" formatCode="#,##0;\-#,##0">
                        <c:v>64</c:v>
                      </c:pt>
                      <c:pt idx="24" formatCode="#,##0;\-#,##0">
                        <c:v>56</c:v>
                      </c:pt>
                      <c:pt idx="25" formatCode="#,##0;\-#,##0">
                        <c:v>33</c:v>
                      </c:pt>
                      <c:pt idx="26" formatCode="#,##0;\-#,##0">
                        <c:v>54</c:v>
                      </c:pt>
                      <c:pt idx="27" formatCode="#,##0;\-#,##0">
                        <c:v>56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426-42C1-A37A-73A7E9E4ED4E}"/>
                  </c:ext>
                </c:extLst>
              </c15:ser>
            </c15:filteredLineSeries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('bakt. Errger'!$E$409:$E$436,'bakt. Errger'!$D$380:$D$483)</c15:sqref>
                        </c15:formulaRef>
                      </c:ext>
                    </c:extLst>
                    <c:numCache>
                      <c:formatCode>General</c:formatCode>
                      <c:ptCount val="132"/>
                      <c:pt idx="0">
                        <c:v>30</c:v>
                      </c:pt>
                      <c:pt idx="1">
                        <c:v>31</c:v>
                      </c:pt>
                      <c:pt idx="2">
                        <c:v>32</c:v>
                      </c:pt>
                      <c:pt idx="3">
                        <c:v>33</c:v>
                      </c:pt>
                      <c:pt idx="4">
                        <c:v>34</c:v>
                      </c:pt>
                      <c:pt idx="5">
                        <c:v>35</c:v>
                      </c:pt>
                      <c:pt idx="6">
                        <c:v>36</c:v>
                      </c:pt>
                      <c:pt idx="7">
                        <c:v>37</c:v>
                      </c:pt>
                      <c:pt idx="8">
                        <c:v>38</c:v>
                      </c:pt>
                      <c:pt idx="9">
                        <c:v>39</c:v>
                      </c:pt>
                      <c:pt idx="10">
                        <c:v>40</c:v>
                      </c:pt>
                      <c:pt idx="11">
                        <c:v>41</c:v>
                      </c:pt>
                      <c:pt idx="12">
                        <c:v>42</c:v>
                      </c:pt>
                      <c:pt idx="13">
                        <c:v>43</c:v>
                      </c:pt>
                      <c:pt idx="14">
                        <c:v>44</c:v>
                      </c:pt>
                      <c:pt idx="15">
                        <c:v>45</c:v>
                      </c:pt>
                      <c:pt idx="16">
                        <c:v>46</c:v>
                      </c:pt>
                      <c:pt idx="17">
                        <c:v>47</c:v>
                      </c:pt>
                      <c:pt idx="18">
                        <c:v>48</c:v>
                      </c:pt>
                      <c:pt idx="19">
                        <c:v>49</c:v>
                      </c:pt>
                      <c:pt idx="20">
                        <c:v>50</c:v>
                      </c:pt>
                      <c:pt idx="21">
                        <c:v>51</c:v>
                      </c:pt>
                      <c:pt idx="22">
                        <c:v>52</c:v>
                      </c:pt>
                      <c:pt idx="23">
                        <c:v>1</c:v>
                      </c:pt>
                      <c:pt idx="24">
                        <c:v>2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5</c:v>
                      </c:pt>
                      <c:pt idx="28">
                        <c:v>2022</c:v>
                      </c:pt>
                      <c:pt idx="8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Errger'!$G$409:$G$436</c15:sqref>
                        </c15:formulaRef>
                      </c:ext>
                    </c:extLst>
                    <c:numCache>
                      <c:formatCode>#,##0;\-#,##0</c:formatCode>
                      <c:ptCount val="28"/>
                      <c:pt idx="0">
                        <c:v>67</c:v>
                      </c:pt>
                      <c:pt idx="1">
                        <c:v>76</c:v>
                      </c:pt>
                      <c:pt idx="2">
                        <c:v>74</c:v>
                      </c:pt>
                      <c:pt idx="3">
                        <c:v>83</c:v>
                      </c:pt>
                      <c:pt idx="4">
                        <c:v>87</c:v>
                      </c:pt>
                      <c:pt idx="5">
                        <c:v>109</c:v>
                      </c:pt>
                      <c:pt idx="6">
                        <c:v>117</c:v>
                      </c:pt>
                      <c:pt idx="7">
                        <c:v>104</c:v>
                      </c:pt>
                      <c:pt idx="8">
                        <c:v>130</c:v>
                      </c:pt>
                      <c:pt idx="9">
                        <c:v>135</c:v>
                      </c:pt>
                      <c:pt idx="10">
                        <c:v>125</c:v>
                      </c:pt>
                      <c:pt idx="11">
                        <c:v>149</c:v>
                      </c:pt>
                      <c:pt idx="12">
                        <c:v>175</c:v>
                      </c:pt>
                      <c:pt idx="13">
                        <c:v>187</c:v>
                      </c:pt>
                      <c:pt idx="14">
                        <c:v>213</c:v>
                      </c:pt>
                      <c:pt idx="15">
                        <c:v>225</c:v>
                      </c:pt>
                      <c:pt idx="16">
                        <c:v>263</c:v>
                      </c:pt>
                      <c:pt idx="17">
                        <c:v>303</c:v>
                      </c:pt>
                      <c:pt idx="18">
                        <c:v>337</c:v>
                      </c:pt>
                      <c:pt idx="19">
                        <c:v>371</c:v>
                      </c:pt>
                      <c:pt idx="20">
                        <c:v>396</c:v>
                      </c:pt>
                      <c:pt idx="21">
                        <c:v>385</c:v>
                      </c:pt>
                      <c:pt idx="22">
                        <c:v>268</c:v>
                      </c:pt>
                      <c:pt idx="23">
                        <c:v>431</c:v>
                      </c:pt>
                      <c:pt idx="24">
                        <c:v>455</c:v>
                      </c:pt>
                      <c:pt idx="25">
                        <c:v>471</c:v>
                      </c:pt>
                      <c:pt idx="26">
                        <c:v>481</c:v>
                      </c:pt>
                      <c:pt idx="27">
                        <c:v>522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426-42C1-A37A-73A7E9E4ED4E}"/>
                  </c:ext>
                </c:extLst>
              </c15:ser>
            </c15:filteredLineSeries>
            <c15:filteredLineSeries>
              <c15:ser>
                <c:idx val="2"/>
                <c:order val="2"/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('bakt. Errger'!$E$409:$E$436,'bakt. Errger'!$D$380:$D$483)</c15:sqref>
                        </c15:formulaRef>
                      </c:ext>
                    </c:extLst>
                    <c:numCache>
                      <c:formatCode>General</c:formatCode>
                      <c:ptCount val="132"/>
                      <c:pt idx="0">
                        <c:v>30</c:v>
                      </c:pt>
                      <c:pt idx="1">
                        <c:v>31</c:v>
                      </c:pt>
                      <c:pt idx="2">
                        <c:v>32</c:v>
                      </c:pt>
                      <c:pt idx="3">
                        <c:v>33</c:v>
                      </c:pt>
                      <c:pt idx="4">
                        <c:v>34</c:v>
                      </c:pt>
                      <c:pt idx="5">
                        <c:v>35</c:v>
                      </c:pt>
                      <c:pt idx="6">
                        <c:v>36</c:v>
                      </c:pt>
                      <c:pt idx="7">
                        <c:v>37</c:v>
                      </c:pt>
                      <c:pt idx="8">
                        <c:v>38</c:v>
                      </c:pt>
                      <c:pt idx="9">
                        <c:v>39</c:v>
                      </c:pt>
                      <c:pt idx="10">
                        <c:v>40</c:v>
                      </c:pt>
                      <c:pt idx="11">
                        <c:v>41</c:v>
                      </c:pt>
                      <c:pt idx="12">
                        <c:v>42</c:v>
                      </c:pt>
                      <c:pt idx="13">
                        <c:v>43</c:v>
                      </c:pt>
                      <c:pt idx="14">
                        <c:v>44</c:v>
                      </c:pt>
                      <c:pt idx="15">
                        <c:v>45</c:v>
                      </c:pt>
                      <c:pt idx="16">
                        <c:v>46</c:v>
                      </c:pt>
                      <c:pt idx="17">
                        <c:v>47</c:v>
                      </c:pt>
                      <c:pt idx="18">
                        <c:v>48</c:v>
                      </c:pt>
                      <c:pt idx="19">
                        <c:v>49</c:v>
                      </c:pt>
                      <c:pt idx="20">
                        <c:v>50</c:v>
                      </c:pt>
                      <c:pt idx="21">
                        <c:v>51</c:v>
                      </c:pt>
                      <c:pt idx="22">
                        <c:v>52</c:v>
                      </c:pt>
                      <c:pt idx="23">
                        <c:v>1</c:v>
                      </c:pt>
                      <c:pt idx="24">
                        <c:v>2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5</c:v>
                      </c:pt>
                      <c:pt idx="28">
                        <c:v>2022</c:v>
                      </c:pt>
                      <c:pt idx="8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Errger'!$F$118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426-42C1-A37A-73A7E9E4ED4E}"/>
                  </c:ext>
                </c:extLst>
              </c15:ser>
            </c15:filteredLineSeries>
            <c15:filteredLineSeries>
              <c15:ser>
                <c:idx val="3"/>
                <c:order val="3"/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('bakt. Errger'!$E$409:$E$436,'bakt. Errger'!$D$380:$D$483)</c15:sqref>
                        </c15:formulaRef>
                      </c:ext>
                    </c:extLst>
                    <c:numCache>
                      <c:formatCode>General</c:formatCode>
                      <c:ptCount val="132"/>
                      <c:pt idx="0">
                        <c:v>30</c:v>
                      </c:pt>
                      <c:pt idx="1">
                        <c:v>31</c:v>
                      </c:pt>
                      <c:pt idx="2">
                        <c:v>32</c:v>
                      </c:pt>
                      <c:pt idx="3">
                        <c:v>33</c:v>
                      </c:pt>
                      <c:pt idx="4">
                        <c:v>34</c:v>
                      </c:pt>
                      <c:pt idx="5">
                        <c:v>35</c:v>
                      </c:pt>
                      <c:pt idx="6">
                        <c:v>36</c:v>
                      </c:pt>
                      <c:pt idx="7">
                        <c:v>37</c:v>
                      </c:pt>
                      <c:pt idx="8">
                        <c:v>38</c:v>
                      </c:pt>
                      <c:pt idx="9">
                        <c:v>39</c:v>
                      </c:pt>
                      <c:pt idx="10">
                        <c:v>40</c:v>
                      </c:pt>
                      <c:pt idx="11">
                        <c:v>41</c:v>
                      </c:pt>
                      <c:pt idx="12">
                        <c:v>42</c:v>
                      </c:pt>
                      <c:pt idx="13">
                        <c:v>43</c:v>
                      </c:pt>
                      <c:pt idx="14">
                        <c:v>44</c:v>
                      </c:pt>
                      <c:pt idx="15">
                        <c:v>45</c:v>
                      </c:pt>
                      <c:pt idx="16">
                        <c:v>46</c:v>
                      </c:pt>
                      <c:pt idx="17">
                        <c:v>47</c:v>
                      </c:pt>
                      <c:pt idx="18">
                        <c:v>48</c:v>
                      </c:pt>
                      <c:pt idx="19">
                        <c:v>49</c:v>
                      </c:pt>
                      <c:pt idx="20">
                        <c:v>50</c:v>
                      </c:pt>
                      <c:pt idx="21">
                        <c:v>51</c:v>
                      </c:pt>
                      <c:pt idx="22">
                        <c:v>52</c:v>
                      </c:pt>
                      <c:pt idx="23">
                        <c:v>1</c:v>
                      </c:pt>
                      <c:pt idx="24">
                        <c:v>2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5</c:v>
                      </c:pt>
                      <c:pt idx="28">
                        <c:v>2022</c:v>
                      </c:pt>
                      <c:pt idx="8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Errger'!$G$118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426-42C1-A37A-73A7E9E4ED4E}"/>
                  </c:ext>
                </c:extLst>
              </c15:ser>
            </c15:filteredLineSeries>
            <c15:filteredLineSeries>
              <c15:ser>
                <c:idx val="4"/>
                <c:order val="4"/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('bakt. Errger'!$E$409:$E$436,'bakt. Errger'!$D$380:$D$483)</c15:sqref>
                        </c15:formulaRef>
                      </c:ext>
                    </c:extLst>
                    <c:numCache>
                      <c:formatCode>General</c:formatCode>
                      <c:ptCount val="132"/>
                      <c:pt idx="0">
                        <c:v>30</c:v>
                      </c:pt>
                      <c:pt idx="1">
                        <c:v>31</c:v>
                      </c:pt>
                      <c:pt idx="2">
                        <c:v>32</c:v>
                      </c:pt>
                      <c:pt idx="3">
                        <c:v>33</c:v>
                      </c:pt>
                      <c:pt idx="4">
                        <c:v>34</c:v>
                      </c:pt>
                      <c:pt idx="5">
                        <c:v>35</c:v>
                      </c:pt>
                      <c:pt idx="6">
                        <c:v>36</c:v>
                      </c:pt>
                      <c:pt idx="7">
                        <c:v>37</c:v>
                      </c:pt>
                      <c:pt idx="8">
                        <c:v>38</c:v>
                      </c:pt>
                      <c:pt idx="9">
                        <c:v>39</c:v>
                      </c:pt>
                      <c:pt idx="10">
                        <c:v>40</c:v>
                      </c:pt>
                      <c:pt idx="11">
                        <c:v>41</c:v>
                      </c:pt>
                      <c:pt idx="12">
                        <c:v>42</c:v>
                      </c:pt>
                      <c:pt idx="13">
                        <c:v>43</c:v>
                      </c:pt>
                      <c:pt idx="14">
                        <c:v>44</c:v>
                      </c:pt>
                      <c:pt idx="15">
                        <c:v>45</c:v>
                      </c:pt>
                      <c:pt idx="16">
                        <c:v>46</c:v>
                      </c:pt>
                      <c:pt idx="17">
                        <c:v>47</c:v>
                      </c:pt>
                      <c:pt idx="18">
                        <c:v>48</c:v>
                      </c:pt>
                      <c:pt idx="19">
                        <c:v>49</c:v>
                      </c:pt>
                      <c:pt idx="20">
                        <c:v>50</c:v>
                      </c:pt>
                      <c:pt idx="21">
                        <c:v>51</c:v>
                      </c:pt>
                      <c:pt idx="22">
                        <c:v>52</c:v>
                      </c:pt>
                      <c:pt idx="23">
                        <c:v>1</c:v>
                      </c:pt>
                      <c:pt idx="24">
                        <c:v>2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5</c:v>
                      </c:pt>
                      <c:pt idx="28">
                        <c:v>2022</c:v>
                      </c:pt>
                      <c:pt idx="8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Errger'!$D$118:$D$483</c15:sqref>
                        </c15:formulaRef>
                      </c:ext>
                    </c:extLst>
                    <c:numCache>
                      <c:formatCode>General</c:formatCode>
                      <c:ptCount val="105"/>
                      <c:pt idx="0">
                        <c:v>0</c:v>
                      </c:pt>
                      <c:pt idx="1">
                        <c:v>2022</c:v>
                      </c:pt>
                      <c:pt idx="53">
                        <c:v>2023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426-42C1-A37A-73A7E9E4ED4E}"/>
                  </c:ext>
                </c:extLst>
              </c15:ser>
            </c15:filteredLineSeries>
            <c15:filteredLineSeries>
              <c15:ser>
                <c:idx val="5"/>
                <c:order val="5"/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('bakt. Errger'!$E$409:$E$436,'bakt. Errger'!$D$380:$D$483)</c15:sqref>
                        </c15:formulaRef>
                      </c:ext>
                    </c:extLst>
                    <c:numCache>
                      <c:formatCode>General</c:formatCode>
                      <c:ptCount val="132"/>
                      <c:pt idx="0">
                        <c:v>30</c:v>
                      </c:pt>
                      <c:pt idx="1">
                        <c:v>31</c:v>
                      </c:pt>
                      <c:pt idx="2">
                        <c:v>32</c:v>
                      </c:pt>
                      <c:pt idx="3">
                        <c:v>33</c:v>
                      </c:pt>
                      <c:pt idx="4">
                        <c:v>34</c:v>
                      </c:pt>
                      <c:pt idx="5">
                        <c:v>35</c:v>
                      </c:pt>
                      <c:pt idx="6">
                        <c:v>36</c:v>
                      </c:pt>
                      <c:pt idx="7">
                        <c:v>37</c:v>
                      </c:pt>
                      <c:pt idx="8">
                        <c:v>38</c:v>
                      </c:pt>
                      <c:pt idx="9">
                        <c:v>39</c:v>
                      </c:pt>
                      <c:pt idx="10">
                        <c:v>40</c:v>
                      </c:pt>
                      <c:pt idx="11">
                        <c:v>41</c:v>
                      </c:pt>
                      <c:pt idx="12">
                        <c:v>42</c:v>
                      </c:pt>
                      <c:pt idx="13">
                        <c:v>43</c:v>
                      </c:pt>
                      <c:pt idx="14">
                        <c:v>44</c:v>
                      </c:pt>
                      <c:pt idx="15">
                        <c:v>45</c:v>
                      </c:pt>
                      <c:pt idx="16">
                        <c:v>46</c:v>
                      </c:pt>
                      <c:pt idx="17">
                        <c:v>47</c:v>
                      </c:pt>
                      <c:pt idx="18">
                        <c:v>48</c:v>
                      </c:pt>
                      <c:pt idx="19">
                        <c:v>49</c:v>
                      </c:pt>
                      <c:pt idx="20">
                        <c:v>50</c:v>
                      </c:pt>
                      <c:pt idx="21">
                        <c:v>51</c:v>
                      </c:pt>
                      <c:pt idx="22">
                        <c:v>52</c:v>
                      </c:pt>
                      <c:pt idx="23">
                        <c:v>1</c:v>
                      </c:pt>
                      <c:pt idx="24">
                        <c:v>2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5</c:v>
                      </c:pt>
                      <c:pt idx="28">
                        <c:v>2022</c:v>
                      </c:pt>
                      <c:pt idx="8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Errger'!$E$118:$E$483</c15:sqref>
                        </c15:formulaRef>
                      </c:ext>
                    </c:extLst>
                    <c:numCache>
                      <c:formatCode>General</c:formatCode>
                      <c:ptCount val="105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1</c:v>
                      </c:pt>
                      <c:pt idx="54">
                        <c:v>2</c:v>
                      </c:pt>
                      <c:pt idx="55">
                        <c:v>3</c:v>
                      </c:pt>
                      <c:pt idx="56">
                        <c:v>4</c:v>
                      </c:pt>
                      <c:pt idx="57">
                        <c:v>5</c:v>
                      </c:pt>
                      <c:pt idx="58">
                        <c:v>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426-42C1-A37A-73A7E9E4ED4E}"/>
                  </c:ext>
                </c:extLst>
              </c15:ser>
            </c15:filteredLineSeries>
          </c:ext>
        </c:extLst>
      </c:lineChart>
      <c:catAx>
        <c:axId val="1011784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1782376"/>
        <c:crosses val="autoZero"/>
        <c:auto val="1"/>
        <c:lblAlgn val="ctr"/>
        <c:lblOffset val="100"/>
        <c:noMultiLvlLbl val="0"/>
      </c:catAx>
      <c:valAx>
        <c:axId val="101178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 Isolate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178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E70EE-FBD0-4510-85D8-DCA4E5770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7D4493-FBCE-4C3F-B3DE-F3C976BA1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9AECEF-3B2F-4BBE-A64B-399F5870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FBDE-6306-4DA4-BBC9-96AA794C2EB3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7843D3-A394-4CC6-809A-7EAFE6C8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A2BD61-AA5A-4623-8E73-723ADA18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13B-0568-4F36-9EBE-75838897D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04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66F12-0763-4BD1-B9B2-2CD1C23D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A00732-1153-4EAF-BF12-EFA8DE474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E937C-17DF-4BFC-AEEC-A9AFAF18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FBDE-6306-4DA4-BBC9-96AA794C2EB3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C876BD-D723-438B-831F-97E7D901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2C06C7-A0B6-4176-9E8D-2EB8AB7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13B-0568-4F36-9EBE-75838897D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01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60B330-DBE1-4AB7-8A4E-4D3EF4EB1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E74069-C139-4DB4-9085-1A6D2F248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1F91B0-48DD-403D-827C-770311AE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FBDE-6306-4DA4-BBC9-96AA794C2EB3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11A7D9-1334-465B-9DDF-3EE24891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17CE7D-C7B3-4585-8534-FB17913C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13B-0568-4F36-9EBE-75838897D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77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115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384875"/>
            <a:ext cx="11661979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569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524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989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07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76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99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71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894AD-A8B4-44B7-8C5D-54923104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D7917-A6AE-49D4-A1F6-1EF7F803A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E8FAE4-F356-4549-8E9E-2DE15323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FBDE-6306-4DA4-BBC9-96AA794C2EB3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FF0D11-5182-4B7D-9BAE-B09DC74B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501A82-4133-4AE0-BF7B-E285E3DD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13B-0568-4F36-9EBE-75838897D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9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BAFEF-68EF-41F6-BF5D-F104EBB0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49C3B1-B049-4DF3-95A7-BF8FB55C2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11F04D-9345-4927-9732-4E8387AB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FBDE-6306-4DA4-BBC9-96AA794C2EB3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F6D4E6-DDF1-4589-A711-59682D21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32193-D052-42F7-AD6D-49191A0F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13B-0568-4F36-9EBE-75838897D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49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77FAA-F27B-491A-AA53-F855115B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68A5C1-5A72-4ED2-98B8-241B40A89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D4257F-C08D-4AEA-8827-5B1C97A9F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2879B6-A5EA-45FB-9F03-CF2C50A7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FBDE-6306-4DA4-BBC9-96AA794C2EB3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4B7ED9-4061-4064-A40A-BD679B2C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8AFF8B-C76D-4A0C-A8F8-4A3AFA97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13B-0568-4F36-9EBE-75838897D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0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9B8C3-B5CD-401E-BD28-E9286D4C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7AB6DF-ADCF-458C-A20D-03950D995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44B215-0B5E-4564-AA25-EB4C8BB4B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60ED5A3-3313-450B-A17C-179CC205C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8917EE2-7D21-44C0-9F2C-B8556775C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8560CA-B73C-46EE-9E80-428E5E0DC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FBDE-6306-4DA4-BBC9-96AA794C2EB3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91F3F8-3DFA-48BF-926B-78BFFDFD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905129-03D8-4C3F-A55E-4A132DFD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13B-0568-4F36-9EBE-75838897D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6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B1BC9-60D6-4CC8-8B55-2E37699A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9C03F8-C026-4A01-A54A-BCEA7EEA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FBDE-6306-4DA4-BBC9-96AA794C2EB3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D321EB-F117-443C-91D2-3BB93BA1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10C6DB-7C8A-4190-B1A7-6E8B6367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13B-0568-4F36-9EBE-75838897D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92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4C7AD6-4041-4B5B-8D23-91337A55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FBDE-6306-4DA4-BBC9-96AA794C2EB3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5BFE12-44B1-42A2-A0BB-DF47ECF4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921C6F-FFB8-4555-8478-7BA33F64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13B-0568-4F36-9EBE-75838897D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15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37B55-09DD-48B3-A6E3-94D8AB75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821D0E-2F8A-4209-9864-1C5F708AF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D45E8B-85F9-43F6-8A81-786E08264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0B8479-DD40-46E5-8D49-10E07278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FBDE-6306-4DA4-BBC9-96AA794C2EB3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986FE4-4156-405B-B30C-6CFF496A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5DA23E-8BFA-4001-94D5-56B4C0CA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13B-0568-4F36-9EBE-75838897D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99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07700-FCD4-464C-95C0-9CF4A185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58E297-D790-41F1-8C64-66CB3A94F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591858-597C-45BD-B68F-E66D8FC9E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2A0E1B-A8F3-497C-AAF8-DF79CE0D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FBDE-6306-4DA4-BBC9-96AA794C2EB3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329069-729D-4025-9192-0EF69155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18F825-A5EB-4D71-9125-282FAB0D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13B-0568-4F36-9EBE-75838897D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2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95C1F78-CC04-4D63-90A6-7331BCE3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1B91BE-513A-40B1-ADD6-FDCFC176A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537AE7-9415-4BE1-B786-FA7339D6D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2FBDE-6306-4DA4-BBC9-96AA794C2EB3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2722C2-820F-4984-A83F-E6386F4DD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57636E-0573-4313-AC02-CCFA736C2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C13B-0568-4F36-9EBE-75838897D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72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10633"/>
            <a:ext cx="10644861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1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83" y="326666"/>
            <a:ext cx="2739733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1" y="6458251"/>
            <a:ext cx="1066250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163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786F006-3FD0-4395-95D1-18AE2AABACF8}"/>
              </a:ext>
            </a:extLst>
          </p:cNvPr>
          <p:cNvSpPr txBox="1"/>
          <p:nvPr/>
        </p:nvSpPr>
        <p:spPr>
          <a:xfrm>
            <a:off x="593388" y="282102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Testzahlerfassung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1B8D22-245E-404D-BB97-932FEA5A9495}"/>
              </a:ext>
            </a:extLst>
          </p:cNvPr>
          <p:cNvSpPr txBox="1"/>
          <p:nvPr/>
        </p:nvSpPr>
        <p:spPr>
          <a:xfrm>
            <a:off x="6430945" y="5012861"/>
            <a:ext cx="5633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ALM hat die eigene Abfrage der Testzahlen eingestellt. Möglichkeit der Meldung über DEMIS ist noch nicht eingerichtet. Übermittlung erfolgt übergangsweise über VOXCO (ca. 50%). Vorgehen weitere Berichterstattung extra TOP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ACFBA7-D4C5-43A4-8F06-9615FCE9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0" y="696212"/>
            <a:ext cx="8874058" cy="42891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6B104F0-813E-4A3C-8465-E15844593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6" y="4782774"/>
            <a:ext cx="5412702" cy="19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5D1846-6362-455B-B88A-F972D3EE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CD993-BAA4-404F-A174-BC8F445261EE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DEAD04-BDCC-441F-B461-278F40B6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CE2DBAA-4AC4-4F0D-B8E0-1F534B22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94" y="254107"/>
            <a:ext cx="9555125" cy="952388"/>
          </a:xfrm>
        </p:spPr>
        <p:txBody>
          <a:bodyPr/>
          <a:lstStyle/>
          <a:p>
            <a:r>
              <a:rPr lang="de-DE" sz="2400" i="1" dirty="0"/>
              <a:t>ARS: GAS Invasive Isolate (</a:t>
            </a:r>
            <a:r>
              <a:rPr lang="de-DE" sz="2400" i="1" dirty="0" err="1"/>
              <a:t>Blutkultur+Punktat</a:t>
            </a:r>
            <a:r>
              <a:rPr lang="de-DE" sz="2400" i="1" dirty="0"/>
              <a:t>) und Abstrich, </a:t>
            </a:r>
            <a:br>
              <a:rPr lang="de-DE" sz="2400" i="1" dirty="0"/>
            </a:br>
            <a:r>
              <a:rPr lang="de-DE" sz="2400" i="1" dirty="0"/>
              <a:t>KW 30/2022-05/2023*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12C184-CCAE-476D-84B3-845ED77418AF}"/>
              </a:ext>
            </a:extLst>
          </p:cNvPr>
          <p:cNvSpPr txBox="1"/>
          <p:nvPr/>
        </p:nvSpPr>
        <p:spPr>
          <a:xfrm>
            <a:off x="8298652" y="6557328"/>
            <a:ext cx="18010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13.02.2023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D95CC13-2E34-4517-ADD2-1541560129C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6823" y="1484669"/>
          <a:ext cx="11104908" cy="444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59486D9-6736-4A58-A46E-370728E2DA4D}"/>
              </a:ext>
            </a:extLst>
          </p:cNvPr>
          <p:cNvSpPr txBox="1"/>
          <p:nvPr/>
        </p:nvSpPr>
        <p:spPr>
          <a:xfrm>
            <a:off x="8034104" y="6133364"/>
            <a:ext cx="3965894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KW 05/2023: </a:t>
            </a:r>
            <a:r>
              <a:rPr kumimoji="0" lang="de-DE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mglw</a:t>
            </a:r>
            <a:r>
              <a:rPr kumimoji="0" lang="de-DE" sz="1467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noch unvollständige Daten</a:t>
            </a:r>
          </a:p>
        </p:txBody>
      </p:sp>
    </p:spTree>
    <p:extLst>
      <p:ext uri="{BB962C8B-B14F-4D97-AF65-F5344CB8AC3E}">
        <p14:creationId xmlns:p14="http://schemas.microsoft.com/office/powerpoint/2010/main" val="149876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BDDE1F-4F25-4384-802F-323DC8C5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63FBD71-F670-42BA-A338-7B692747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Grafik 1" descr="image001">
            <a:extLst>
              <a:ext uri="{FF2B5EF4-FFF2-40B4-BE49-F238E27FC236}">
                <a16:creationId xmlns:a16="http://schemas.microsoft.com/office/drawing/2014/main" id="{C76E1FDF-ECB8-4CC7-B1B2-B60ED1C72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0092"/>
            <a:ext cx="10253456" cy="464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8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C680-9595-4EAB-BFF1-D895D665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 ohne ALM (bitte y-Achse beachten)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5FE9265-6F93-41E2-8114-BE318CD86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04" y="1633543"/>
            <a:ext cx="9400180" cy="454342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ABCDE2-F038-4BDC-A0CC-B8E17DD6F6D4}"/>
              </a:ext>
            </a:extLst>
          </p:cNvPr>
          <p:cNvSpPr txBox="1"/>
          <p:nvPr/>
        </p:nvSpPr>
        <p:spPr>
          <a:xfrm>
            <a:off x="1875934" y="6308209"/>
            <a:ext cx="827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Positivenanteil</a:t>
            </a:r>
            <a:r>
              <a:rPr lang="de-DE" dirty="0">
                <a:sym typeface="Wingdings" panose="05000000000000000000" pitchFamily="2" charset="2"/>
              </a:rPr>
              <a:t> auch ohne ALM-Daten erhebbar, Testkapazitäten nicht mehr relevant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43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5FDE0F-1252-4C55-9AEE-A208DA8D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5C385B-15EF-4CB1-B8D5-106CD40CAB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F0D349-04ED-49B7-9A42-C41EED4B1F7E}"/>
              </a:ext>
            </a:extLst>
          </p:cNvPr>
          <p:cNvSpPr/>
          <p:nvPr/>
        </p:nvSpPr>
        <p:spPr>
          <a:xfrm>
            <a:off x="2481565" y="16565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14.2.2023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370F8D-92D4-454E-B3AD-DE9660AD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92" y="1242873"/>
            <a:ext cx="88296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0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1662341-0387-49EE-B38F-737456B3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63" y="2935705"/>
            <a:ext cx="6266021" cy="3922295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1596860" y="1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ARS: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14.2.2023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98D4E6-935A-4A21-9C1D-3970CAB58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38" y="646332"/>
            <a:ext cx="6008373" cy="38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7" y="-118097"/>
            <a:ext cx="6742364" cy="874368"/>
          </a:xfrm>
        </p:spPr>
        <p:txBody>
          <a:bodyPr/>
          <a:lstStyle/>
          <a:p>
            <a:r>
              <a:rPr lang="de-DE" sz="2400" dirty="0"/>
              <a:t>Wo wird getestet (SARS in ARS)</a:t>
            </a:r>
            <a:r>
              <a:rPr lang="de-DE" sz="2000" b="0" dirty="0"/>
              <a:t> - Datenstand 14.2.2023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F569DF-3CAF-420F-B301-43E157F95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45" y="836644"/>
            <a:ext cx="9093618" cy="570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0" y="283445"/>
            <a:ext cx="6034900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14.2.2023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6553015" y="3054303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2197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288758" y="5655437"/>
            <a:ext cx="5735234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F0C165-3485-4020-88B3-23B036399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9" y="1660165"/>
            <a:ext cx="6016156" cy="36176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80E257A-350E-4DFC-8971-82F71C6F0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19" y="68102"/>
            <a:ext cx="4889760" cy="30029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344363-ABB4-4E52-AB00-E65527335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219" y="3877814"/>
            <a:ext cx="4911425" cy="29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">
            <a:extLst>
              <a:ext uri="{FF2B5EF4-FFF2-40B4-BE49-F238E27FC236}">
                <a16:creationId xmlns:a16="http://schemas.microsoft.com/office/drawing/2014/main" id="{19F622E1-8620-4450-AA5D-80296C768B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93345" y="1190717"/>
            <a:ext cx="9697138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>
            <a:extLst>
              <a:ext uri="{FF2B5EF4-FFF2-40B4-BE49-F238E27FC236}">
                <a16:creationId xmlns:a16="http://schemas.microsoft.com/office/drawing/2014/main" id="{36187C78-EC3A-4602-AE0F-083FE83A93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96856" y="4038415"/>
            <a:ext cx="95516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10590483" y="6404477"/>
            <a:ext cx="662496" cy="365125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1580626" y="218033"/>
            <a:ext cx="8967830" cy="7617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 aus dem Meldesystem </a:t>
            </a:r>
            <a:r>
              <a:rPr kumimoji="0" lang="de-DE" sz="195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15.2.2023</a:t>
            </a:r>
            <a:br>
              <a:rPr kumimoji="0" lang="de-DE" sz="195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9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3215680" y="1251708"/>
            <a:ext cx="36444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 Behandlungseinrichtungen </a:t>
            </a: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4084256" y="4055436"/>
            <a:ext cx="19682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</a:t>
            </a: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63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AC799E5-317F-4C53-AC46-5706F15A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40B8E-584D-4B34-A8D1-7E9578CA75D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0D8E0A-C59D-4944-9EE9-13256EE5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5A0EF3-E881-4541-849C-99FCCE7F5C01}"/>
              </a:ext>
            </a:extLst>
          </p:cNvPr>
          <p:cNvSpPr txBox="1"/>
          <p:nvPr/>
        </p:nvSpPr>
        <p:spPr>
          <a:xfrm>
            <a:off x="10315543" y="-27624"/>
            <a:ext cx="18010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25.01.2023</a:t>
            </a: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E2FE7EAA-EEB6-40B7-AB4A-5214E6E6975D}"/>
              </a:ext>
            </a:extLst>
          </p:cNvPr>
          <p:cNvSpPr txBox="1">
            <a:spLocks/>
          </p:cNvSpPr>
          <p:nvPr/>
        </p:nvSpPr>
        <p:spPr>
          <a:xfrm>
            <a:off x="73743" y="106251"/>
            <a:ext cx="11179236" cy="9523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ARS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Invasive Isolate (</a:t>
            </a:r>
            <a:r>
              <a:rPr kumimoji="0" lang="en-GB" sz="2133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Blutkultur+Punktat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 pro Quartal: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GAS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, 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Haemophilus influenzae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,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Streptococcus pneumoniae 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und 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Neisseria meningitidis, 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2017-2022</a:t>
            </a:r>
            <a:endParaRPr kumimoji="0" lang="de-DE" sz="2133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459AAA2B-94DE-46B3-A3D2-4EEE3D75538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98221" y="980014"/>
          <a:ext cx="5801032" cy="286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929FEED6-AEA5-4BA5-8748-155AB484240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5663" y="956024"/>
          <a:ext cx="6096000" cy="2890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8D8F97B0-ACFB-458D-BF93-D5A1166C46E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1941" y="3846513"/>
          <a:ext cx="5949723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5B1B97B7-4E7C-4554-A72E-47D1D987F81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35479" y="3846515"/>
          <a:ext cx="5654936" cy="269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0595810A-F71A-4F3D-AC81-1B18689B3EBB}"/>
              </a:ext>
            </a:extLst>
          </p:cNvPr>
          <p:cNvSpPr txBox="1"/>
          <p:nvPr/>
        </p:nvSpPr>
        <p:spPr>
          <a:xfrm>
            <a:off x="8674447" y="6587602"/>
            <a:ext cx="18010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13.02.2023</a:t>
            </a:r>
          </a:p>
        </p:txBody>
      </p:sp>
    </p:spTree>
    <p:extLst>
      <p:ext uri="{BB962C8B-B14F-4D97-AF65-F5344CB8AC3E}">
        <p14:creationId xmlns:p14="http://schemas.microsoft.com/office/powerpoint/2010/main" val="164615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20A913-D042-4422-9B12-24D45B52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CD993-BAA4-404F-A174-BC8F445261EE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0CA2B5-60FB-4AF3-ACBD-E7C4D060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56D734-E78A-443A-8A20-FFDA41FE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0" y="256557"/>
            <a:ext cx="9468865" cy="952388"/>
          </a:xfrm>
        </p:spPr>
        <p:txBody>
          <a:bodyPr/>
          <a:lstStyle/>
          <a:p>
            <a:r>
              <a:rPr lang="de-DE" sz="3200" dirty="0"/>
              <a:t>ARS</a:t>
            </a:r>
            <a:r>
              <a:rPr lang="de-DE" sz="2400" dirty="0"/>
              <a:t>: </a:t>
            </a:r>
            <a:r>
              <a:rPr lang="en-GB" sz="2400" dirty="0"/>
              <a:t>Invasive Isolate (</a:t>
            </a:r>
            <a:r>
              <a:rPr lang="en-GB" sz="2400" dirty="0" err="1"/>
              <a:t>Blutkultur+Punktat</a:t>
            </a:r>
            <a:r>
              <a:rPr lang="en-GB" sz="2400" dirty="0"/>
              <a:t>) pro </a:t>
            </a:r>
            <a:r>
              <a:rPr lang="en-GB" sz="2400" dirty="0" err="1"/>
              <a:t>Kalenderwoche</a:t>
            </a:r>
            <a:r>
              <a:rPr lang="en-GB" sz="2400" dirty="0"/>
              <a:t>: </a:t>
            </a:r>
            <a:br>
              <a:rPr lang="en-GB" sz="2400" dirty="0"/>
            </a:br>
            <a:r>
              <a:rPr lang="en-GB" sz="2400" dirty="0"/>
              <a:t>GAS, </a:t>
            </a:r>
            <a:r>
              <a:rPr lang="en-GB" sz="2400" i="1" dirty="0"/>
              <a:t>Haemophilus influenzae</a:t>
            </a:r>
            <a:r>
              <a:rPr lang="en-GB" sz="2400" dirty="0"/>
              <a:t>,</a:t>
            </a:r>
            <a:r>
              <a:rPr lang="en-GB" sz="2400" i="1" dirty="0"/>
              <a:t> Streptococcus pneumoniae </a:t>
            </a:r>
            <a:r>
              <a:rPr lang="en-GB" sz="2400" dirty="0"/>
              <a:t>und </a:t>
            </a:r>
            <a:r>
              <a:rPr lang="en-GB" sz="2400" i="1" dirty="0"/>
              <a:t>Neisseria meningitidis, KW 30/2022-05/2023*</a:t>
            </a:r>
            <a:endParaRPr lang="de-DE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095DDA6-ADA0-4B45-8B1B-AB7B9DE99742}"/>
              </a:ext>
            </a:extLst>
          </p:cNvPr>
          <p:cNvSpPr txBox="1"/>
          <p:nvPr/>
        </p:nvSpPr>
        <p:spPr>
          <a:xfrm>
            <a:off x="8298652" y="6557328"/>
            <a:ext cx="18010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13.02.2023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76F192-3FC5-4E09-BA39-901E82FAF7D1}"/>
              </a:ext>
            </a:extLst>
          </p:cNvPr>
          <p:cNvSpPr txBox="1"/>
          <p:nvPr/>
        </p:nvSpPr>
        <p:spPr>
          <a:xfrm>
            <a:off x="8034104" y="6133364"/>
            <a:ext cx="3965894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KW 05/2023: </a:t>
            </a:r>
            <a:r>
              <a:rPr kumimoji="0" lang="de-DE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mglw</a:t>
            </a:r>
            <a:r>
              <a:rPr kumimoji="0" lang="de-DE" sz="1467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noch unvollständige Daten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EEECB9-45FC-493B-8299-80F330411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775"/>
            <a:ext cx="12192000" cy="40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4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Breitbild</PresentationFormat>
  <Paragraphs>46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ＭＳ 明朝</vt:lpstr>
      <vt:lpstr>Wingdings</vt:lpstr>
      <vt:lpstr>Office</vt:lpstr>
      <vt:lpstr>Office-Design</vt:lpstr>
      <vt:lpstr>PowerPoint-Präsentation</vt:lpstr>
      <vt:lpstr>Daten ohne ALM (bitte y-Achse beachten)</vt:lpstr>
      <vt:lpstr>PowerPoint-Präsentation</vt:lpstr>
      <vt:lpstr>PowerPoint-Präsentation</vt:lpstr>
      <vt:lpstr>Wo wird getestet (SARS in ARS) - Datenstand 14.2.2023</vt:lpstr>
      <vt:lpstr>Datenstand 14.2.2023  Anzahl der Testungen pro 100.000 Einwohner nach Altersgruppe und Woche </vt:lpstr>
      <vt:lpstr>PowerPoint-Präsentation</vt:lpstr>
      <vt:lpstr>PowerPoint-Präsentation</vt:lpstr>
      <vt:lpstr>ARS: Invasive Isolate (Blutkultur+Punktat) pro Kalenderwoche:  GAS, Haemophilus influenzae, Streptococcus pneumoniae und Neisseria meningitidis, KW 30/2022-05/2023*</vt:lpstr>
      <vt:lpstr>ARS: GAS Invasive Isolate (Blutkultur+Punktat) und Abstrich,  KW 30/2022-05/2023*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Böttcher, Sindy</dc:creator>
  <cp:lastModifiedBy>Eckmanns, Tim</cp:lastModifiedBy>
  <cp:revision>10</cp:revision>
  <dcterms:created xsi:type="dcterms:W3CDTF">2023-02-01T09:59:13Z</dcterms:created>
  <dcterms:modified xsi:type="dcterms:W3CDTF">2023-02-15T10:26:44Z</dcterms:modified>
</cp:coreProperties>
</file>