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6" r:id="rId2"/>
    <p:sldId id="1014" r:id="rId3"/>
    <p:sldId id="1013" r:id="rId4"/>
    <p:sldId id="1017" r:id="rId5"/>
    <p:sldId id="1018" r:id="rId6"/>
    <p:sldId id="1031" r:id="rId7"/>
    <p:sldId id="1032" r:id="rId8"/>
    <p:sldId id="1033" r:id="rId9"/>
    <p:sldId id="1034" r:id="rId10"/>
    <p:sldId id="1035" r:id="rId11"/>
    <p:sldId id="1036" r:id="rId12"/>
    <p:sldId id="1037" r:id="rId13"/>
    <p:sldId id="1038" r:id="rId14"/>
    <p:sldId id="1039" r:id="rId15"/>
    <p:sldId id="1040" r:id="rId16"/>
    <p:sldId id="1041" r:id="rId17"/>
    <p:sldId id="288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9638" autoAdjust="0"/>
  </p:normalViewPr>
  <p:slideViewPr>
    <p:cSldViewPr snapToGrid="0" snapToObjects="1">
      <p:cViewPr varScale="1">
        <p:scale>
          <a:sx n="54" d="100"/>
          <a:sy n="54" d="100"/>
        </p:scale>
        <p:origin x="1548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Schulkinder 5-14 relativ stabil, kein weiterer Rückgang Influenza Diagnosen, wieder einige COVID-19-Diagnosen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0-4: Stabilisierung der SARI-Fallzahlen, keine weiterer Rückgang beim Anteil RSV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Anstieg in AG 60-79 Jahre, zugleich Anstieg Anteil COVID-19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vorwiegend in AG 60+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Altersgruppen unter 60 Jahre übliche Werte, vergleichbar zu vorpandemischen Saisons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Weiterhin RSV in AG 0-4 (CAVE: sehr geringe Fallzahl!)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Kein 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6/2022, :</a:t>
            </a:r>
            <a:r>
              <a:rPr lang="de-DE" sz="1200" b="0" dirty="0">
                <a:sym typeface="Wingdings" panose="05000000000000000000" pitchFamily="2" charset="2"/>
              </a:rPr>
              <a:t> 2,7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100T; leichter Anstieg in AG 60-79 	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5: 2,0, KW 4: 1,6, KW 3: 1,7, KW 2: 2,0, KW 1: 4,0, KW 50: 4,4, KW 49: 3,3, KW 48: 2,9 KW 47: 3,0, KW 46: 2,3, KW 45: 2,9)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6/2022: 16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5: 17, KW 4: 14, KW 3: 12,KW 2: 15, KW 1: 31, KW 52: 37, KW 50: 35, KW 49: 24, KW 48: 23 KW47: 21, KW 46: 14, KW 45: 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gestiegen: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6:  9,4 % (Vorwoche: 8,3 %)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Höhepunkt 50. KW 2022 mit 11,1 %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Erneuter Anstieg der Are-Rate seit Jahreswechsel (ARE-Gesamt);.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 seit Jahreswechsel im oberen Wertebereich der Vorjahre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Deutlichster Anstieg bei 15- bis 34J. </a:t>
            </a:r>
          </a:p>
          <a:p>
            <a:pPr marL="171450" indent="-171450">
              <a:buFontTx/>
              <a:buChar char="-"/>
            </a:pP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ebenfalls gestiegen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2,1 % (Vorwoche: 1,7 % 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KW4/2023 im Vergleich zur Vorwoche stabil geblieben (1.702; 3.KW: 1.744), aber Achtung: Vorwochenwert hat sich on ca. 1500 auf 1.700 erhöht!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im Wertebereich der Vorjahre vor Pandemie zur 6. KW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\\rki.local\daten\Projekte\FG36_AGI\Wochenberichte\Berichterstellung\Saison_2022_23\Woche_06_2023\KI_2015_2023-02-14.xlsx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es ab KW 52/2022 insgesamt zu einem Rückgang der Anzahl der Arztkonsultationen wegen COVID-ARE kam, wird seit KW 4/2023 wieder ein Anstieg beobachtet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es ab KW 52/2022 insgesamt zu einem Rückgang der Anzahl der Arztkonsultationen wegen COVID-ARE kam, wird seit KW 4/2023 wieder ein Anstieg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0- bis 14-jährigen Kindern ist die Anzahl weiter gesunken, bei den 15- bis 59-Jährigen sind die Werte stabil geblieben und den ab 60-Jährigen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Stabilisierung der SARI-Fallzahlen und der SARI 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Intensivbehandlungen,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Jahre 2021 und 2022 (SARI) bzw. deutlich niedriger, auf Sommerniveau (SARI mit Intensiv)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und an SARI </a:t>
            </a:r>
            <a:r>
              <a:rPr lang="de-DE" b="1" dirty="0"/>
              <a:t>mit Intensivbehandlung </a:t>
            </a:r>
            <a:r>
              <a:rPr lang="de-DE" b="0" dirty="0"/>
              <a:t>leicht gestiegen bei relativ stabilen SARI- Fallzahlen</a:t>
            </a:r>
          </a:p>
          <a:p>
            <a:pPr marL="0" indent="0">
              <a:buFontTx/>
              <a:buNone/>
            </a:pPr>
            <a:r>
              <a:rPr lang="de-DE" b="0" dirty="0"/>
              <a:t>Anteil RSV an SARI mit Intensivbehandlungen schwankend; Anteil Influenza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und an SARI </a:t>
            </a:r>
            <a:r>
              <a:rPr lang="de-DE" b="1" dirty="0"/>
              <a:t>mit Intensivbehandlung </a:t>
            </a:r>
            <a:r>
              <a:rPr lang="de-DE" b="0" dirty="0"/>
              <a:t>leicht gestiegen bei relativ stabilen SARI- Fallzahlen</a:t>
            </a:r>
          </a:p>
          <a:p>
            <a:pPr marL="0" indent="0">
              <a:buFontTx/>
              <a:buNone/>
            </a:pPr>
            <a:r>
              <a:rPr lang="de-DE" b="0" dirty="0"/>
              <a:t>Anteil RSV an SARI mit Intensivbehandlungen schwankend; Anteil Influenza stabil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Relevant bleiben RSV bei 0-1, COVID-19 bei 60+; Influenza weiterhin in allen AG vereinzelt nachgewiesen</a:t>
            </a:r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14.2.2023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6.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19554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431877" y="1023044"/>
            <a:ext cx="233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18 % COVID-19, 5 % Influenza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49984" y="4617126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27 % COVID-19</a:t>
            </a:r>
            <a:r>
              <a:rPr lang="de-DE" sz="1400" dirty="0">
                <a:solidFill>
                  <a:srgbClr val="E22B00"/>
                </a:solidFill>
              </a:rPr>
              <a:t>, 2 % RSV, 2 % Influenza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08734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23 % COVID-19</a:t>
            </a:r>
            <a:r>
              <a:rPr lang="de-DE" sz="1400" dirty="0">
                <a:solidFill>
                  <a:srgbClr val="E22B00"/>
                </a:solidFill>
              </a:rPr>
              <a:t>, 3 % RSV, 3 % Influenza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610379" y="1495628"/>
            <a:ext cx="466473" cy="4488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698885" y="1035631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23 % RSV</a:t>
            </a:r>
            <a:r>
              <a:rPr lang="de-DE" sz="1400" dirty="0">
                <a:solidFill>
                  <a:srgbClr val="E22B00"/>
                </a:solidFill>
              </a:rPr>
              <a:t>, 4% Influenza,</a:t>
            </a:r>
          </a:p>
          <a:p>
            <a:r>
              <a:rPr lang="de-DE" sz="1400" dirty="0">
                <a:solidFill>
                  <a:srgbClr val="E22B00"/>
                </a:solidFill>
              </a:rPr>
              <a:t>	       3 % COVID-19 	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610379" y="3183391"/>
            <a:ext cx="499381" cy="66112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551945" y="2925886"/>
            <a:ext cx="247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11 % Influenza, 7%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699791" y="5199704"/>
            <a:ext cx="488444" cy="48114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669369" y="1284818"/>
            <a:ext cx="137624" cy="69209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>
            <a:off x="6619877" y="3284632"/>
            <a:ext cx="0" cy="4277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>
            <a:off x="6619877" y="4887710"/>
            <a:ext cx="0" cy="35840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497AD142-6658-4782-B806-88E8356DE031}"/>
              </a:ext>
            </a:extLst>
          </p:cNvPr>
          <p:cNvSpPr txBox="1"/>
          <p:nvPr/>
        </p:nvSpPr>
        <p:spPr>
          <a:xfrm>
            <a:off x="3009462" y="4685183"/>
            <a:ext cx="209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23 % Influenza, </a:t>
            </a:r>
          </a:p>
          <a:p>
            <a:r>
              <a:rPr lang="de-DE" sz="1400" i="1" dirty="0">
                <a:solidFill>
                  <a:srgbClr val="E22B00"/>
                </a:solidFill>
              </a:rPr>
              <a:t>15 % COVID-19	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1992596" y="3867039"/>
            <a:ext cx="505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 bis 34-Jährigen!!</a:t>
            </a:r>
          </a:p>
        </p:txBody>
      </p:sp>
    </p:spTree>
    <p:extLst>
      <p:ext uri="{BB962C8B-B14F-4D97-AF65-F5344CB8AC3E}">
        <p14:creationId xmlns:p14="http://schemas.microsoft.com/office/powerpoint/2010/main" val="215207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6.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F2EABFB-7694-4883-B7B5-8CE4FE4D028F}"/>
              </a:ext>
            </a:extLst>
          </p:cNvPr>
          <p:cNvCxnSpPr>
            <a:cxnSpLocks/>
          </p:cNvCxnSpPr>
          <p:nvPr/>
        </p:nvCxnSpPr>
        <p:spPr>
          <a:xfrm flipH="1">
            <a:off x="2566788" y="1331508"/>
            <a:ext cx="331624" cy="579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C8A35B9-BF63-4502-9D04-A93E4ADF8412}"/>
              </a:ext>
            </a:extLst>
          </p:cNvPr>
          <p:cNvSpPr txBox="1"/>
          <p:nvPr/>
        </p:nvSpPr>
        <p:spPr>
          <a:xfrm>
            <a:off x="2448765" y="107241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40 % RSV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1624831-57A2-487C-8ABA-D4BFC4EE2AB8}"/>
              </a:ext>
            </a:extLst>
          </p:cNvPr>
          <p:cNvCxnSpPr>
            <a:cxnSpLocks/>
          </p:cNvCxnSpPr>
          <p:nvPr/>
        </p:nvCxnSpPr>
        <p:spPr>
          <a:xfrm flipH="1">
            <a:off x="6625166" y="5230563"/>
            <a:ext cx="158980" cy="4367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CBB3FB2-F230-4BBB-B86D-B46FDDCCFD96}"/>
              </a:ext>
            </a:extLst>
          </p:cNvPr>
          <p:cNvSpPr txBox="1"/>
          <p:nvPr/>
        </p:nvSpPr>
        <p:spPr>
          <a:xfrm>
            <a:off x="6625166" y="4930418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43 % COVID-19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4149CA5-063A-46CD-89DF-1BFEB4CB8A74}"/>
              </a:ext>
            </a:extLst>
          </p:cNvPr>
          <p:cNvCxnSpPr>
            <a:cxnSpLocks/>
          </p:cNvCxnSpPr>
          <p:nvPr/>
        </p:nvCxnSpPr>
        <p:spPr>
          <a:xfrm flipH="1">
            <a:off x="6629400" y="3138780"/>
            <a:ext cx="158980" cy="407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9D58B0E7-1A44-4E29-A658-BC201C489280}"/>
              </a:ext>
            </a:extLst>
          </p:cNvPr>
          <p:cNvSpPr txBox="1"/>
          <p:nvPr/>
        </p:nvSpPr>
        <p:spPr>
          <a:xfrm>
            <a:off x="6629400" y="2838635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21 % COVID-19</a:t>
            </a:r>
          </a:p>
        </p:txBody>
      </p:sp>
    </p:spTree>
    <p:extLst>
      <p:ext uri="{BB962C8B-B14F-4D97-AF65-F5344CB8AC3E}">
        <p14:creationId xmlns:p14="http://schemas.microsoft.com/office/powerpoint/2010/main" val="15492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" y="841248"/>
            <a:ext cx="5750540" cy="258774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14.2.2023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32711"/>
            <a:ext cx="9144000" cy="2971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2,7 COVID-SARI pro 100.000</a:t>
            </a:r>
          </a:p>
          <a:p>
            <a:endParaRPr lang="de-DE" dirty="0"/>
          </a:p>
          <a:p>
            <a:r>
              <a:rPr lang="de-DE" dirty="0"/>
              <a:t>Entspricht ca. 2.200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299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48. KW 2022 bis 6.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23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5D86751-B18C-4775-9F95-F46C19FF9ED5}"/>
              </a:ext>
            </a:extLst>
          </p:cNvPr>
          <p:cNvSpPr txBox="1"/>
          <p:nvPr/>
        </p:nvSpPr>
        <p:spPr>
          <a:xfrm>
            <a:off x="5353533" y="641580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D0B7CE-7B44-41F6-AC6E-EE7D8D8F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2" y="1025748"/>
            <a:ext cx="8782261" cy="219921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10CE673-5E81-4F99-84E2-A453625647E7}"/>
              </a:ext>
            </a:extLst>
          </p:cNvPr>
          <p:cNvSpPr txBox="1"/>
          <p:nvPr/>
        </p:nvSpPr>
        <p:spPr>
          <a:xfrm>
            <a:off x="820029" y="244834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619BAC2-E336-4052-9FC6-7B8A9B66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822" y="2185161"/>
            <a:ext cx="457240" cy="28044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35CFBEB-B0AA-4464-ACE9-D7D077D30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311" y="2467372"/>
            <a:ext cx="445047" cy="28653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97FEFF17-BE4D-4503-B0B2-4EE7D23B43E8}"/>
              </a:ext>
            </a:extLst>
          </p:cNvPr>
          <p:cNvSpPr txBox="1"/>
          <p:nvPr/>
        </p:nvSpPr>
        <p:spPr>
          <a:xfrm>
            <a:off x="8056445" y="2450801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805D137-30ED-4872-8420-892C83184AEB}"/>
              </a:ext>
            </a:extLst>
          </p:cNvPr>
          <p:cNvSpPr txBox="1"/>
          <p:nvPr/>
        </p:nvSpPr>
        <p:spPr>
          <a:xfrm>
            <a:off x="8129141" y="2590134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097794-E100-49C4-A740-C7ECDC940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32" y="3310626"/>
            <a:ext cx="8782261" cy="2199215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781C5CB-D1C2-4263-978E-D23A3FA03E39}"/>
              </a:ext>
            </a:extLst>
          </p:cNvPr>
          <p:cNvSpPr txBox="1"/>
          <p:nvPr/>
        </p:nvSpPr>
        <p:spPr>
          <a:xfrm>
            <a:off x="8112858" y="4731388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1F1364E-4315-452E-BE39-143E1697C142}"/>
              </a:ext>
            </a:extLst>
          </p:cNvPr>
          <p:cNvSpPr txBox="1"/>
          <p:nvPr/>
        </p:nvSpPr>
        <p:spPr>
          <a:xfrm>
            <a:off x="8129141" y="4867672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E25FEF-F086-4B05-A461-2CB96406A678}"/>
              </a:ext>
            </a:extLst>
          </p:cNvPr>
          <p:cNvSpPr txBox="1"/>
          <p:nvPr/>
        </p:nvSpPr>
        <p:spPr>
          <a:xfrm>
            <a:off x="7511977" y="4108841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240888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58C158-2332-4787-807B-23431FC9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290579"/>
            <a:ext cx="8651019" cy="21699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DA0DC79-E430-4335-A318-DB42C188E3F1}"/>
              </a:ext>
            </a:extLst>
          </p:cNvPr>
          <p:cNvSpPr txBox="1"/>
          <p:nvPr/>
        </p:nvSpPr>
        <p:spPr>
          <a:xfrm>
            <a:off x="4564047" y="318277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PIV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8A758A-1F40-40DA-81C9-CE624470F12E}"/>
              </a:ext>
            </a:extLst>
          </p:cNvPr>
          <p:cNvSpPr txBox="1"/>
          <p:nvPr/>
        </p:nvSpPr>
        <p:spPr>
          <a:xfrm>
            <a:off x="8236794" y="361188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C52CA82-F60B-418E-AC64-305202BAF8CC}"/>
              </a:ext>
            </a:extLst>
          </p:cNvPr>
          <p:cNvSpPr txBox="1"/>
          <p:nvPr/>
        </p:nvSpPr>
        <p:spPr>
          <a:xfrm>
            <a:off x="8033854" y="355542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87ED9F4-C6D9-4E2C-B67F-85DB589AC778}"/>
              </a:ext>
            </a:extLst>
          </p:cNvPr>
          <p:cNvSpPr txBox="1"/>
          <p:nvPr/>
        </p:nvSpPr>
        <p:spPr>
          <a:xfrm>
            <a:off x="8087082" y="3801644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97252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551CE5-8A4F-4AFB-95EB-E18E23ED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67" y="886822"/>
            <a:ext cx="7765484" cy="18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2F9BDF-21F7-4397-9F81-5FA2A7EA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67" y="2758822"/>
            <a:ext cx="7765484" cy="18670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2E6827-C751-4FCE-B220-1BBA0A2C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67" y="4602468"/>
            <a:ext cx="77654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1E8463-403D-468B-AE3A-02AB0B8F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261E23-FE67-41B5-AAF4-42B3A5A5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26D040-3077-46D4-B9E5-6D745990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D1183C-9BD2-4DFE-A714-1CFA86EE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SARI Surveillance Januar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7814C9-C01A-49D6-8072-E10AD2BD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2" y="1581820"/>
            <a:ext cx="3701994" cy="22251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034195-5BD6-4155-8056-7ED22787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86" y="1581819"/>
            <a:ext cx="3701994" cy="22251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9BE0A2-1D12-4068-8447-29B4081C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42" y="3986088"/>
            <a:ext cx="3701994" cy="22251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150176-A91B-465B-AD37-0DB321235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187" y="3965844"/>
            <a:ext cx="3701994" cy="22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6.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19136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777086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6 </a:t>
            </a:r>
            <a:r>
              <a:rPr lang="de-DE" dirty="0"/>
              <a:t>bei </a:t>
            </a:r>
            <a:r>
              <a:rPr lang="de-DE" b="1" dirty="0"/>
              <a:t>9.400</a:t>
            </a:r>
            <a:r>
              <a:rPr lang="de-DE" dirty="0"/>
              <a:t> ARE (in der 5. KW: 8.300)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7,8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8" y="3939098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Anstieg in 4 der 5 Altersgruppen; Rückgang bei den Ältesten ab 60 Jahre</a:t>
            </a:r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260A0D-27C0-4B06-B3B4-78ED9F29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2" y="991477"/>
            <a:ext cx="5012146" cy="25060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04BA1D-8EEE-44F7-847C-F3B0D693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91" y="3833522"/>
            <a:ext cx="5012146" cy="25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6.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der 5. KW auf die 6. KW stabil geblieben</a:t>
            </a:r>
          </a:p>
          <a:p>
            <a:endParaRPr lang="de-DE" sz="600" dirty="0"/>
          </a:p>
          <a:p>
            <a:r>
              <a:rPr lang="de-DE" dirty="0"/>
              <a:t>ca. 1.700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6. KW 2023: ca. 1,4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68810" y="3901797"/>
            <a:ext cx="318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relativ stabil in allen Altersgruppen; leichter Rückgang bei den 5- bis 14-Jährigen (um 9 %)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232347-F132-4947-B095-500D42C2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3" y="1279391"/>
            <a:ext cx="5458913" cy="24706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2D22C4-645F-4F26-A3D6-684CE1360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90" y="3855473"/>
            <a:ext cx="5401418" cy="24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6. KW 2023</a:t>
            </a:r>
          </a:p>
          <a:p>
            <a:r>
              <a:rPr lang="de-DE" dirty="0"/>
              <a:t>Rund 130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110.000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1" y="2074540"/>
            <a:ext cx="7891187" cy="31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8" y="1036359"/>
            <a:ext cx="4247994" cy="212399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6.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3" y="1036359"/>
            <a:ext cx="4247992" cy="2123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3" y="2888816"/>
            <a:ext cx="4247992" cy="21239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3" y="4705759"/>
            <a:ext cx="4247992" cy="21239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1" y="2888816"/>
            <a:ext cx="4247992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6.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86" y="418114"/>
            <a:ext cx="6548138" cy="3055798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355772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6.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519544" y="1551357"/>
            <a:ext cx="16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19% COVID-19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914862" y="1736023"/>
            <a:ext cx="604682" cy="1940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911067" y="744701"/>
            <a:ext cx="4852613" cy="144000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38" y="3779723"/>
            <a:ext cx="6548138" cy="3055798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773936" y="4094011"/>
            <a:ext cx="4999781" cy="146603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646549" y="2203684"/>
            <a:ext cx="1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4% Influenza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6914862" y="2299829"/>
            <a:ext cx="601674" cy="85172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550566" y="5499731"/>
            <a:ext cx="141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2% Influenza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759114" y="5684397"/>
            <a:ext cx="791452" cy="783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667865" y="1875799"/>
            <a:ext cx="12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7% RSV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914862" y="2060465"/>
            <a:ext cx="753003" cy="124236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495132" y="4812231"/>
            <a:ext cx="15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23% COVID-19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</p:cNvCxnSpPr>
          <p:nvPr/>
        </p:nvCxnSpPr>
        <p:spPr>
          <a:xfrm flipH="1">
            <a:off x="6759114" y="4983380"/>
            <a:ext cx="734696" cy="25279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611774" y="5121977"/>
            <a:ext cx="122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13 % RSV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914862" y="5306643"/>
            <a:ext cx="696912" cy="147105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14.2.2023</a:t>
            </a:r>
          </a:p>
        </p:txBody>
      </p:sp>
    </p:spTree>
    <p:extLst>
      <p:ext uri="{BB962C8B-B14F-4D97-AF65-F5344CB8AC3E}">
        <p14:creationId xmlns:p14="http://schemas.microsoft.com/office/powerpoint/2010/main" val="312356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6.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22394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6.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568867" y="173412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82523" y="1918793"/>
            <a:ext cx="186344" cy="860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40192" y="850292"/>
            <a:ext cx="6026151" cy="138777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779723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63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971107" y="4142081"/>
            <a:ext cx="6548437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61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725529" y="21860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4%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431097" y="2340323"/>
            <a:ext cx="318401" cy="1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699721" y="55373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423832" y="5660167"/>
            <a:ext cx="275889" cy="618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647860" y="201719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7%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</p:cNvCxnSpPr>
          <p:nvPr/>
        </p:nvCxnSpPr>
        <p:spPr>
          <a:xfrm flipH="1">
            <a:off x="7398480" y="2150580"/>
            <a:ext cx="259190" cy="82400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699721" y="50679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23%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7466343" y="5252592"/>
            <a:ext cx="233378" cy="184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713610" y="532170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13%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7451011" y="5506374"/>
            <a:ext cx="262599" cy="13947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FDDB8E-F783-4BA7-8D7C-E2D226D4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14.2.2023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KW 6/2023</a:t>
            </a:r>
          </a:p>
        </p:txBody>
      </p:sp>
    </p:spTree>
    <p:extLst>
      <p:ext uri="{BB962C8B-B14F-4D97-AF65-F5344CB8AC3E}">
        <p14:creationId xmlns:p14="http://schemas.microsoft.com/office/powerpoint/2010/main" val="211340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Bildschirmpräsentation (4:3)</PresentationFormat>
  <Paragraphs>187</Paragraphs>
  <Slides>17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14.2.2023</vt:lpstr>
      <vt:lpstr>GrippeWeb bis zur 6. KW 2023</vt:lpstr>
      <vt:lpstr>Arbeitsgemeinschaft Influenza ARE-Konsultationen / 100.000 Einwohner bis zur 6. KW 2023</vt:lpstr>
      <vt:lpstr>Arbeitsgemeinschaft Influenza - SEEDARE ARE-Konsultationen mit COVID-Diagnose / 100.000 Einwohner </vt:lpstr>
      <vt:lpstr>SEEDARE – ARE mit COVID-19 Konsultationen in Altersgruppen bis zur 6.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SARI Surveillance Januar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4062</cp:revision>
  <cp:lastPrinted>2020-05-13T06:04:10Z</cp:lastPrinted>
  <dcterms:created xsi:type="dcterms:W3CDTF">2015-11-02T12:29:13Z</dcterms:created>
  <dcterms:modified xsi:type="dcterms:W3CDTF">2023-02-15T09:59:30Z</dcterms:modified>
</cp:coreProperties>
</file>