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1" r:id="rId5"/>
    <p:sldId id="31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2966" autoAdjust="0"/>
  </p:normalViewPr>
  <p:slideViewPr>
    <p:cSldViewPr snapToGrid="0">
      <p:cViewPr varScale="1">
        <p:scale>
          <a:sx n="86" d="100"/>
          <a:sy n="86" d="100"/>
        </p:scale>
        <p:origin x="1746" y="8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15.02.: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Belegung: 774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+717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Zurück zu COVID, die Altersverteilung oben links in absoluten Zahlen zeigt, dass, der aufwärts-Trend der letzten Wochen  vor allem in den Altersgruppen ab 60 Jahren zu verzeichnen ist. (die obersten drei Linien)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r>
              <a:rPr lang="de-DE" b="0" dirty="0"/>
              <a:t>Prozentual zeigt sich weiterhin im langfristigen Trend ein immer weiter steigender Anteil der über 70 und 80-jährigen, diese machen inzwischen 60 % der COVID-19-Fälle auf ITS aus.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/>
              <a:t>Nimmt man noch die 60-69-jährigen dazu, machen Die Altersgruppen zusammen Über 84 % aus.</a:t>
            </a:r>
          </a:p>
          <a:p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149" y="4150127"/>
            <a:ext cx="4959955" cy="254090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28" y="334977"/>
            <a:ext cx="5249018" cy="331818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6" y="2429119"/>
            <a:ext cx="6634686" cy="383692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15.03.2023 werden </a:t>
            </a:r>
            <a:r>
              <a:rPr lang="de-DE" sz="1600" b="1" dirty="0"/>
              <a:t>1.184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Erneuter Anstieg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+912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258589" y="2551537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51881" y="3714927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29A81E-BBBF-4BC9-98E3-4D7B6283A90D}"/>
              </a:ext>
            </a:extLst>
          </p:cNvPr>
          <p:cNvSpPr txBox="1"/>
          <p:nvPr/>
        </p:nvSpPr>
        <p:spPr>
          <a:xfrm>
            <a:off x="3923468" y="3048420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4961E8E-D7E0-474C-B369-40ECF183ECF9}"/>
              </a:ext>
            </a:extLst>
          </p:cNvPr>
          <p:cNvSpPr txBox="1"/>
          <p:nvPr/>
        </p:nvSpPr>
        <p:spPr>
          <a:xfrm>
            <a:off x="6096000" y="4929035"/>
            <a:ext cx="61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1.184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ADEE49F-FE44-4FC1-9B9F-E07241867488}"/>
              </a:ext>
            </a:extLst>
          </p:cNvPr>
          <p:cNvCxnSpPr/>
          <p:nvPr/>
        </p:nvCxnSpPr>
        <p:spPr>
          <a:xfrm flipH="1">
            <a:off x="11924511" y="1655276"/>
            <a:ext cx="182880" cy="41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978DC9D-79CC-46BF-B109-2E8ACE5E5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11" y="676970"/>
            <a:ext cx="11921178" cy="603298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ITS-Betten </a:t>
            </a: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2B15D95-8285-446A-9371-B200D9FAC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836" y="346532"/>
            <a:ext cx="5390272" cy="3330585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(absolut)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87" y="1332565"/>
            <a:ext cx="1181381" cy="196603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3608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Altersklassen 0-17 und 18-29 (im zoom):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BCF6F6B-692F-4488-9C61-DA99AEF67C85}"/>
              </a:ext>
            </a:extLst>
          </p:cNvPr>
          <p:cNvSpPr txBox="1"/>
          <p:nvPr/>
        </p:nvSpPr>
        <p:spPr>
          <a:xfrm rot="10800000" flipV="1">
            <a:off x="3494808" y="27995"/>
            <a:ext cx="1767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(absolute Anzahlen)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6A2C30B-E2B5-4C7D-BD70-23C5F4B819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785" y="646956"/>
            <a:ext cx="4811366" cy="27820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817B548-5376-47D4-80F4-CE8103ACAC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99" y="3804373"/>
            <a:ext cx="5433284" cy="306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48BA2E8-4459-4499-BF62-7CC5AF15D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487"/>
            <a:ext cx="4865814" cy="4037591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896CFB9-C05F-47D7-92A3-5D37596F58D5}"/>
              </a:ext>
            </a:extLst>
          </p:cNvPr>
          <p:cNvSpPr txBox="1"/>
          <p:nvPr/>
        </p:nvSpPr>
        <p:spPr>
          <a:xfrm>
            <a:off x="77301" y="231264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62A36E-A095-4708-BD1B-3E7695F3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45" y="5164196"/>
            <a:ext cx="2114335" cy="144353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7C11387-F6B3-4BEC-B6E3-9960D67CD9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87" y="1160014"/>
            <a:ext cx="6085539" cy="3520627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555F3CC-3C3C-40E6-B0D2-A4A686944C2C}"/>
              </a:ext>
            </a:extLst>
          </p:cNvPr>
          <p:cNvSpPr txBox="1"/>
          <p:nvPr/>
        </p:nvSpPr>
        <p:spPr>
          <a:xfrm>
            <a:off x="5444619" y="81040"/>
            <a:ext cx="527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Anteil intensivmedizinisch relevante COVID-19 Manifestation (nach Behandlungsform)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177A41-DFAA-4FC2-AAB7-2D90DFD1BFF0}"/>
              </a:ext>
            </a:extLst>
          </p:cNvPr>
          <p:cNvSpPr txBox="1"/>
          <p:nvPr/>
        </p:nvSpPr>
        <p:spPr>
          <a:xfrm>
            <a:off x="5411630" y="5640684"/>
            <a:ext cx="674738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i="1" dirty="0"/>
              <a:t>Zuordnung obliegt der medizinischen Einschätzung der Behandler</a:t>
            </a:r>
            <a:br>
              <a:rPr lang="de-DE" sz="1300" i="1" u="sng" dirty="0"/>
            </a:br>
            <a:r>
              <a:rPr lang="de-DE" sz="1300" i="1" u="sng" dirty="0"/>
              <a:t>&gt; mit Manifestation</a:t>
            </a:r>
            <a:r>
              <a:rPr lang="de-DE" sz="1300" i="1" dirty="0"/>
              <a:t>: Fälle mit einer primäre Lungen- und/oder Systembeteiligung einer COVID-19-Erkrankung, oder klinische Zustand Verschlechterung aufgrund COVID-19</a:t>
            </a:r>
            <a:br>
              <a:rPr lang="de-DE" sz="1300" i="1" dirty="0"/>
            </a:br>
            <a:r>
              <a:rPr lang="de-DE" sz="1300" i="1" dirty="0"/>
              <a:t>&gt; </a:t>
            </a:r>
            <a:r>
              <a:rPr lang="de-DE" sz="1300" i="1" u="sng" dirty="0"/>
              <a:t>ohne Manifestation</a:t>
            </a:r>
            <a:r>
              <a:rPr lang="de-DE" sz="1300" i="1" dirty="0"/>
              <a:t>: alle intensivmedizinisch behandelten Patient*innen ohne Hinweis auf eine intensivmedizinisch relevante Manifestation der Infektion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D08F6C3-316D-4EED-8BDB-1C15B76632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4793" y="231264"/>
            <a:ext cx="352425" cy="18097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AC8A2B0-541C-4F4D-96E7-E95BF084CC85}"/>
              </a:ext>
            </a:extLst>
          </p:cNvPr>
          <p:cNvSpPr txBox="1"/>
          <p:nvPr/>
        </p:nvSpPr>
        <p:spPr>
          <a:xfrm>
            <a:off x="10337218" y="167862"/>
            <a:ext cx="151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Mit Manifestation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CB0FB8E-B431-4868-9C14-F0C6617E84BD}"/>
              </a:ext>
            </a:extLst>
          </p:cNvPr>
          <p:cNvSpPr txBox="1"/>
          <p:nvPr/>
        </p:nvSpPr>
        <p:spPr>
          <a:xfrm>
            <a:off x="10337217" y="444860"/>
            <a:ext cx="171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Ohne Manifestation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40950C1-ACCC-4564-B03B-184B0F4041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7634" y="547139"/>
            <a:ext cx="390525" cy="17145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23DBA23-0AB1-4BBB-88AD-ABA50E8C3E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3843" y="779338"/>
            <a:ext cx="371475" cy="1905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9CF1AE60-E334-423F-BF1C-DC4C2E0100E1}"/>
              </a:ext>
            </a:extLst>
          </p:cNvPr>
          <p:cNvSpPr txBox="1"/>
          <p:nvPr/>
        </p:nvSpPr>
        <p:spPr>
          <a:xfrm>
            <a:off x="10345204" y="721858"/>
            <a:ext cx="171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Gesamt</a:t>
            </a:r>
          </a:p>
        </p:txBody>
      </p:sp>
    </p:spTree>
    <p:extLst>
      <p:ext uri="{BB962C8B-B14F-4D97-AF65-F5344CB8AC3E}">
        <p14:creationId xmlns:p14="http://schemas.microsoft.com/office/powerpoint/2010/main" val="25783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D47651E-AAB7-4FD6-B8E4-447622CE2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648" y="3735464"/>
            <a:ext cx="4370815" cy="3032007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106918" y="592003"/>
            <a:ext cx="429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Invasive Beatmung</a:t>
            </a:r>
            <a:r>
              <a:rPr lang="de-DE" sz="1400" b="1" dirty="0"/>
              <a:t>: Belegung und freie Kapazität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193686" y="3679482"/>
            <a:ext cx="2259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6698" y="3700933"/>
            <a:ext cx="1980112" cy="56003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2" y="899780"/>
            <a:ext cx="4608744" cy="443465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48" y="5189922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409" y="5694747"/>
            <a:ext cx="3638550" cy="495300"/>
          </a:xfrm>
          <a:prstGeom prst="rect">
            <a:avLst/>
          </a:prstGeom>
        </p:spPr>
      </p:pic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AD94CE79-5A64-4974-B465-B7BDC58002A2}"/>
              </a:ext>
            </a:extLst>
          </p:cNvPr>
          <p:cNvCxnSpPr/>
          <p:nvPr/>
        </p:nvCxnSpPr>
        <p:spPr>
          <a:xfrm>
            <a:off x="701426" y="1450747"/>
            <a:ext cx="4299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782108" y="90481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386603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1D9CFE27-8346-4A18-AA60-3FB3A1CBD2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80" y="585285"/>
            <a:ext cx="3346755" cy="2721193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BEAFF7CB-3D8D-4530-9CF0-8664875BA4B2}"/>
              </a:ext>
            </a:extLst>
          </p:cNvPr>
          <p:cNvSpPr txBox="1"/>
          <p:nvPr/>
        </p:nvSpPr>
        <p:spPr>
          <a:xfrm>
            <a:off x="106918" y="59580"/>
            <a:ext cx="4673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Kapazitätsbelegung </a:t>
            </a:r>
            <a:r>
              <a:rPr lang="de-DE" sz="1600" b="1" dirty="0">
                <a:solidFill>
                  <a:srgbClr val="7030A0"/>
                </a:solidFill>
              </a:rPr>
              <a:t>der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AED6E97-147A-45E6-9816-9C97A2866D86}"/>
              </a:ext>
            </a:extLst>
          </p:cNvPr>
          <p:cNvSpPr txBox="1"/>
          <p:nvPr/>
        </p:nvSpPr>
        <p:spPr>
          <a:xfrm>
            <a:off x="5395031" y="216432"/>
            <a:ext cx="201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ECMO-</a:t>
            </a:r>
            <a:r>
              <a:rPr lang="de-DE" sz="1400" b="1" dirty="0"/>
              <a:t>Auslastung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639AF05-4D7A-4283-A685-D07D00151D8F}"/>
              </a:ext>
            </a:extLst>
          </p:cNvPr>
          <p:cNvSpPr txBox="1"/>
          <p:nvPr/>
        </p:nvSpPr>
        <p:spPr>
          <a:xfrm>
            <a:off x="8900716" y="228857"/>
            <a:ext cx="2016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NIV</a:t>
            </a:r>
            <a:r>
              <a:rPr lang="de-DE" sz="1400" b="1" dirty="0"/>
              <a:t>-Auslastung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2590030-945D-4E6B-8E8A-73F758A747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634" y="509922"/>
            <a:ext cx="2980927" cy="2813249"/>
          </a:xfrm>
          <a:prstGeom prst="rect">
            <a:avLst/>
          </a:prstGeom>
        </p:spPr>
      </p:pic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03A8F18A-EDB7-4712-B05B-CA3C65688359}"/>
              </a:ext>
            </a:extLst>
          </p:cNvPr>
          <p:cNvCxnSpPr>
            <a:cxnSpLocks/>
          </p:cNvCxnSpPr>
          <p:nvPr/>
        </p:nvCxnSpPr>
        <p:spPr>
          <a:xfrm>
            <a:off x="5609497" y="981729"/>
            <a:ext cx="3112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531DAA4F-4BBC-40C5-92AC-BFAA985E6FDB}"/>
              </a:ext>
            </a:extLst>
          </p:cNvPr>
          <p:cNvCxnSpPr>
            <a:cxnSpLocks/>
          </p:cNvCxnSpPr>
          <p:nvPr/>
        </p:nvCxnSpPr>
        <p:spPr>
          <a:xfrm>
            <a:off x="9065173" y="920185"/>
            <a:ext cx="27341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270C9553-106F-4FAA-9A8D-60E98D1B2D71}"/>
              </a:ext>
            </a:extLst>
          </p:cNvPr>
          <p:cNvCxnSpPr>
            <a:cxnSpLocks/>
          </p:cNvCxnSpPr>
          <p:nvPr/>
        </p:nvCxnSpPr>
        <p:spPr>
          <a:xfrm flipH="1">
            <a:off x="11306908" y="4558599"/>
            <a:ext cx="286465" cy="46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Breitbild</PresentationFormat>
  <Paragraphs>40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883</cp:revision>
  <dcterms:created xsi:type="dcterms:W3CDTF">2021-01-13T08:46:29Z</dcterms:created>
  <dcterms:modified xsi:type="dcterms:W3CDTF">2023-03-15T10:05:35Z</dcterms:modified>
</cp:coreProperties>
</file>