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96" r:id="rId3"/>
    <p:sldId id="298" r:id="rId4"/>
    <p:sldId id="311" r:id="rId5"/>
    <p:sldId id="31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470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sins, Janina" initials="EJ" lastIdx="1" clrIdx="0">
    <p:extLst>
      <p:ext uri="{19B8F6BF-5375-455C-9EA6-DF929625EA0E}">
        <p15:presenceInfo xmlns:p15="http://schemas.microsoft.com/office/powerpoint/2012/main" userId="Esins, Jani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77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59" autoAdjust="0"/>
    <p:restoredTop sz="92966" autoAdjust="0"/>
  </p:normalViewPr>
  <p:slideViewPr>
    <p:cSldViewPr snapToGrid="0">
      <p:cViewPr varScale="1">
        <p:scale>
          <a:sx n="86" d="100"/>
          <a:sy n="86" d="100"/>
        </p:scale>
        <p:origin x="1746" y="84"/>
      </p:cViewPr>
      <p:guideLst>
        <p:guide orient="horz" pos="1207"/>
        <p:guide pos="4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 15.02.: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Belegung: 774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Neuaufnahmen 7-Tage-Fenster: +717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0" dirty="0"/>
              <a:t>Zurück zu COVID, die Altersverteilung oben links in absoluten Zahlen zeigt, dass, der aufwärts-Trend der letzten Wochen  vor allem in den Altersgruppen ab 60 Jahren zu verzeichnen ist. (die obersten drei Linien)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="0" dirty="0"/>
          </a:p>
          <a:p>
            <a:r>
              <a:rPr lang="de-DE" b="0" dirty="0"/>
              <a:t>Prozentual zeigt sich weiterhin im langfristigen Trend ein immer weiter steigender Anteil der über 70 und 80-jährigen, diese machen inzwischen 60 % der COVID-19-Fälle auf ITS aus.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0" dirty="0"/>
              <a:t>Nimmt man noch die 60-69-jährigen dazu, machen Die Altersgruppen zusammen Über 84 % aus.</a:t>
            </a:r>
          </a:p>
          <a:p>
            <a:endParaRPr lang="de-DE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870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9562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34092DE0-AB8F-43C6-88EA-4CDB206A5B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8149" y="4150127"/>
            <a:ext cx="4959955" cy="2540902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84A95AF4-FBF3-4179-9831-A2516FE497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4628" y="334977"/>
            <a:ext cx="5249018" cy="3318185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6F5E06FA-5611-4A1F-B729-BEEF629293E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6" y="2429119"/>
            <a:ext cx="6634686" cy="3836926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125319" y="729489"/>
            <a:ext cx="6396631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15.03.2023 werden </a:t>
            </a:r>
            <a:r>
              <a:rPr lang="de-DE" sz="1600" b="1" dirty="0"/>
              <a:t>1.184 </a:t>
            </a:r>
            <a:r>
              <a:rPr lang="de-DE" sz="1600" dirty="0"/>
              <a:t>COVID-19-Patient*innen auf Intensivstationen (der ca. 1.300 Akutkrankenhäuser) behandelt.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Erneuter Anstieg in der COVID-ITS-Belegung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ITS-COVID-Neuaufnahmen mit </a:t>
            </a:r>
            <a:r>
              <a:rPr lang="de-DE" sz="1600" b="1" dirty="0"/>
              <a:t>+912 </a:t>
            </a:r>
            <a:r>
              <a:rPr lang="de-DE" sz="1600" dirty="0"/>
              <a:t>in den letzten 7 Tagen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1816078" y="2658339"/>
            <a:ext cx="522682" cy="485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1486919" y="2664573"/>
            <a:ext cx="522682" cy="485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2258589" y="2551537"/>
            <a:ext cx="647826" cy="452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5.762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A28318D-B736-4639-8DFC-4670EAAD84D7}"/>
              </a:ext>
            </a:extLst>
          </p:cNvPr>
          <p:cNvSpPr txBox="1"/>
          <p:nvPr/>
        </p:nvSpPr>
        <p:spPr>
          <a:xfrm>
            <a:off x="6807570" y="107779"/>
            <a:ext cx="4321605" cy="326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Neuaufnahmen auf die ITS  </a:t>
            </a:r>
            <a:r>
              <a:rPr lang="de-DE" sz="1400" i="1" dirty="0"/>
              <a:t>(pro Tag)</a:t>
            </a: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AA6C48BA-DBCA-4E42-9409-27AE09EA0DD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94865" y="136525"/>
            <a:ext cx="2198781" cy="473593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5AAA6FB0-3973-446F-85CA-9B0A7ED38003}"/>
              </a:ext>
            </a:extLst>
          </p:cNvPr>
          <p:cNvSpPr/>
          <p:nvPr/>
        </p:nvSpPr>
        <p:spPr>
          <a:xfrm>
            <a:off x="12016324" y="247403"/>
            <a:ext cx="111781" cy="1962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FB1E8BF5-CE63-4CB6-9D2D-170CC3E7159F}"/>
              </a:ext>
            </a:extLst>
          </p:cNvPr>
          <p:cNvSpPr txBox="1"/>
          <p:nvPr/>
        </p:nvSpPr>
        <p:spPr>
          <a:xfrm>
            <a:off x="7051881" y="3714927"/>
            <a:ext cx="48417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/>
              <a:t>Anzahl verstorbener positiver SARS-CoV-2-Patient*innen auf ITS </a:t>
            </a:r>
            <a:r>
              <a:rPr lang="de-DE" sz="1200" i="1" dirty="0"/>
              <a:t>(pro Tag</a:t>
            </a:r>
            <a:r>
              <a:rPr lang="de-DE" sz="1400" i="1" dirty="0"/>
              <a:t>)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829A81E-BBBF-4BC9-98E3-4D7B6283A90D}"/>
              </a:ext>
            </a:extLst>
          </p:cNvPr>
          <p:cNvSpPr txBox="1"/>
          <p:nvPr/>
        </p:nvSpPr>
        <p:spPr>
          <a:xfrm>
            <a:off x="3923468" y="3048420"/>
            <a:ext cx="6478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4.918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D4961E8E-D7E0-474C-B369-40ECF183ECF9}"/>
              </a:ext>
            </a:extLst>
          </p:cNvPr>
          <p:cNvSpPr txBox="1"/>
          <p:nvPr/>
        </p:nvSpPr>
        <p:spPr>
          <a:xfrm>
            <a:off x="6096000" y="4929035"/>
            <a:ext cx="611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1.184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EADEE49F-FE44-4FC1-9B9F-E07241867488}"/>
              </a:ext>
            </a:extLst>
          </p:cNvPr>
          <p:cNvCxnSpPr/>
          <p:nvPr/>
        </p:nvCxnSpPr>
        <p:spPr>
          <a:xfrm flipH="1">
            <a:off x="11924511" y="1655276"/>
            <a:ext cx="182880" cy="412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9978DC9D-79CC-46BF-B109-2E8ACE5E55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11" y="676970"/>
            <a:ext cx="11921178" cy="6032985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3B4ADC84-E69C-48C0-A0C8-E3B81A78DC55}"/>
              </a:ext>
            </a:extLst>
          </p:cNvPr>
          <p:cNvSpPr txBox="1"/>
          <p:nvPr/>
        </p:nvSpPr>
        <p:spPr>
          <a:xfrm>
            <a:off x="119473" y="148045"/>
            <a:ext cx="11448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Anteil der COVID-19-Patient*innen an der Gesamtzahl betreibbarer ITS-Betten </a:t>
            </a:r>
            <a:r>
              <a:rPr lang="de-DE" sz="1400" b="1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(letzte 8 Wochen)</a:t>
            </a:r>
            <a:endParaRPr lang="de-DE" sz="2000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290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22B15D95-8285-446A-9371-B200D9FACF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836" y="346532"/>
            <a:ext cx="5390272" cy="3330585"/>
          </a:xfrm>
          <a:prstGeom prst="rect">
            <a:avLst/>
          </a:prstGeom>
        </p:spPr>
      </p:pic>
      <p:sp>
        <p:nvSpPr>
          <p:cNvPr id="21" name="Textfeld 20">
            <a:extLst>
              <a:ext uri="{FF2B5EF4-FFF2-40B4-BE49-F238E27FC236}">
                <a16:creationId xmlns:a16="http://schemas.microsoft.com/office/drawing/2014/main" id="{6E5DBD5B-F586-4CFC-96F1-BC191D90A6EA}"/>
              </a:ext>
            </a:extLst>
          </p:cNvPr>
          <p:cNvSpPr txBox="1"/>
          <p:nvPr/>
        </p:nvSpPr>
        <p:spPr>
          <a:xfrm>
            <a:off x="84683" y="167380"/>
            <a:ext cx="18577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COVID-19-Altersgruppen Entwicklung  </a:t>
            </a:r>
            <a:r>
              <a:rPr lang="de-DE" sz="1600" dirty="0"/>
              <a:t>(absolut)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74DD230-A680-4DA1-B2C4-29776E49A2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87" y="1332565"/>
            <a:ext cx="1181381" cy="1966030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543499B8-02FB-49FA-A140-60A31A9067F1}"/>
              </a:ext>
            </a:extLst>
          </p:cNvPr>
          <p:cNvSpPr txBox="1"/>
          <p:nvPr/>
        </p:nvSpPr>
        <p:spPr>
          <a:xfrm>
            <a:off x="7210570" y="146104"/>
            <a:ext cx="36083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Altersklassen 0-17 und 18-29 (im zoom):</a:t>
            </a:r>
            <a:endParaRPr lang="de-DE" dirty="0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3BCF6F6B-692F-4488-9C61-DA99AEF67C85}"/>
              </a:ext>
            </a:extLst>
          </p:cNvPr>
          <p:cNvSpPr txBox="1"/>
          <p:nvPr/>
        </p:nvSpPr>
        <p:spPr>
          <a:xfrm rot="10800000" flipV="1">
            <a:off x="3494808" y="27995"/>
            <a:ext cx="17674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(absolute Anzahlen)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26A2C30B-E2B5-4C7D-BD70-23C5F4B8190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5785" y="646956"/>
            <a:ext cx="4811366" cy="278204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8817B548-5376-47D4-80F4-CE8103ACACF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799" y="3804373"/>
            <a:ext cx="5433284" cy="3063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64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D48BA2E8-4459-4499-BF62-7CC5AF15DC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2487"/>
            <a:ext cx="4865814" cy="4037591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2896CFB9-C05F-47D7-92A3-5D37596F58D5}"/>
              </a:ext>
            </a:extLst>
          </p:cNvPr>
          <p:cNvSpPr txBox="1"/>
          <p:nvPr/>
        </p:nvSpPr>
        <p:spPr>
          <a:xfrm>
            <a:off x="77301" y="231264"/>
            <a:ext cx="40323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Behandlungsbelegung COVID-19 nach Schweregrad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262A36E-A095-4708-BD1B-3E7695F36B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945" y="5164196"/>
            <a:ext cx="2114335" cy="1443536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87C11387-F6B3-4BEC-B6E3-9960D67CD9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5887" y="1160014"/>
            <a:ext cx="6085539" cy="3520627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0555F3CC-3C3C-40E6-B0D2-A4A686944C2C}"/>
              </a:ext>
            </a:extLst>
          </p:cNvPr>
          <p:cNvSpPr txBox="1"/>
          <p:nvPr/>
        </p:nvSpPr>
        <p:spPr>
          <a:xfrm>
            <a:off x="5444619" y="81040"/>
            <a:ext cx="5275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Anteil intensivmedizinisch relevante COVID-19 Manifestation (nach Behandlungsform)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B9177A41-DFAA-4FC2-AAB7-2D90DFD1BFF0}"/>
              </a:ext>
            </a:extLst>
          </p:cNvPr>
          <p:cNvSpPr txBox="1"/>
          <p:nvPr/>
        </p:nvSpPr>
        <p:spPr>
          <a:xfrm>
            <a:off x="5411630" y="5640684"/>
            <a:ext cx="6747381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00" i="1" dirty="0"/>
              <a:t>Zuordnung obliegt der medizinischen Einschätzung der Behandler</a:t>
            </a:r>
            <a:br>
              <a:rPr lang="de-DE" sz="1300" i="1" u="sng" dirty="0"/>
            </a:br>
            <a:r>
              <a:rPr lang="de-DE" sz="1300" i="1" u="sng" dirty="0"/>
              <a:t>&gt; mit Manifestation</a:t>
            </a:r>
            <a:r>
              <a:rPr lang="de-DE" sz="1300" i="1" dirty="0"/>
              <a:t>: Fälle mit einer primäre Lungen- und/oder Systembeteiligung einer COVID-19-Erkrankung, oder klinische Zustand Verschlechterung aufgrund COVID-19</a:t>
            </a:r>
            <a:br>
              <a:rPr lang="de-DE" sz="1300" i="1" dirty="0"/>
            </a:br>
            <a:r>
              <a:rPr lang="de-DE" sz="1300" i="1" dirty="0"/>
              <a:t>&gt; </a:t>
            </a:r>
            <a:r>
              <a:rPr lang="de-DE" sz="1300" i="1" u="sng" dirty="0"/>
              <a:t>ohne Manifestation</a:t>
            </a:r>
            <a:r>
              <a:rPr lang="de-DE" sz="1300" i="1" dirty="0"/>
              <a:t>: alle intensivmedizinisch behandelten Patient*innen ohne Hinweis auf eine intensivmedizinisch relevante Manifestation der Infektion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D08F6C3-316D-4EED-8BDB-1C15B76632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84793" y="231264"/>
            <a:ext cx="352425" cy="180975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2AC8A2B0-541C-4F4D-96E7-E95BF084CC85}"/>
              </a:ext>
            </a:extLst>
          </p:cNvPr>
          <p:cNvSpPr txBox="1"/>
          <p:nvPr/>
        </p:nvSpPr>
        <p:spPr>
          <a:xfrm>
            <a:off x="10337218" y="167862"/>
            <a:ext cx="15137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Mit Manifestation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CB0FB8E-B431-4868-9C14-F0C6617E84BD}"/>
              </a:ext>
            </a:extLst>
          </p:cNvPr>
          <p:cNvSpPr txBox="1"/>
          <p:nvPr/>
        </p:nvSpPr>
        <p:spPr>
          <a:xfrm>
            <a:off x="10337217" y="444860"/>
            <a:ext cx="17177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Ohne Manifestation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40950C1-ACCC-4564-B03B-184B0F4041C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57634" y="547139"/>
            <a:ext cx="390525" cy="171450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E23DBA23-0AB1-4BBB-88AD-ABA50E8C3ED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03843" y="779338"/>
            <a:ext cx="371475" cy="190500"/>
          </a:xfrm>
          <a:prstGeom prst="rect">
            <a:avLst/>
          </a:prstGeom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9CF1AE60-E334-423F-BF1C-DC4C2E0100E1}"/>
              </a:ext>
            </a:extLst>
          </p:cNvPr>
          <p:cNvSpPr txBox="1"/>
          <p:nvPr/>
        </p:nvSpPr>
        <p:spPr>
          <a:xfrm>
            <a:off x="10345204" y="721858"/>
            <a:ext cx="17177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Gesamt</a:t>
            </a:r>
          </a:p>
        </p:txBody>
      </p:sp>
    </p:spTree>
    <p:extLst>
      <p:ext uri="{BB962C8B-B14F-4D97-AF65-F5344CB8AC3E}">
        <p14:creationId xmlns:p14="http://schemas.microsoft.com/office/powerpoint/2010/main" val="257831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1D47651E-AAB7-4FD6-B8E4-447622CE29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0648" y="3735464"/>
            <a:ext cx="4370815" cy="3032007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238293D3-A43C-4BE2-80CE-E6704B7094C6}"/>
              </a:ext>
            </a:extLst>
          </p:cNvPr>
          <p:cNvSpPr txBox="1"/>
          <p:nvPr/>
        </p:nvSpPr>
        <p:spPr>
          <a:xfrm>
            <a:off x="106918" y="592003"/>
            <a:ext cx="42992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7030A0"/>
                </a:solidFill>
              </a:rPr>
              <a:t>Invasive Beatmung</a:t>
            </a:r>
            <a:r>
              <a:rPr lang="de-DE" sz="1400" b="1" dirty="0"/>
              <a:t>: Belegung und freie Kapazität</a:t>
            </a:r>
            <a:endParaRPr lang="de-DE" sz="1400" b="1" dirty="0">
              <a:solidFill>
                <a:srgbClr val="7030A0"/>
              </a:solidFill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8CB395F2-EA83-4D2A-BFC9-9E4159CD9C1C}"/>
              </a:ext>
            </a:extLst>
          </p:cNvPr>
          <p:cNvSpPr txBox="1"/>
          <p:nvPr/>
        </p:nvSpPr>
        <p:spPr>
          <a:xfrm>
            <a:off x="5193686" y="3679482"/>
            <a:ext cx="2259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Einschätzung Betriebssituation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7445500A-76B8-4BA0-A3E9-8BD944AFB8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6698" y="3700933"/>
            <a:ext cx="1980112" cy="560032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A847ADDE-C207-4B95-98D0-D161BF5FACB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42" y="899780"/>
            <a:ext cx="4608744" cy="4434657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DB7586AC-19CA-4AC8-AE57-B5B5EF4AC12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5148" y="5189922"/>
            <a:ext cx="3438525" cy="504825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85281B6A-8002-4A11-BB80-6F798C5BD74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2409" y="5694747"/>
            <a:ext cx="3638550" cy="495300"/>
          </a:xfrm>
          <a:prstGeom prst="rect">
            <a:avLst/>
          </a:prstGeom>
        </p:spPr>
      </p:pic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AD94CE79-5A64-4974-B465-B7BDC58002A2}"/>
              </a:ext>
            </a:extLst>
          </p:cNvPr>
          <p:cNvCxnSpPr/>
          <p:nvPr/>
        </p:nvCxnSpPr>
        <p:spPr>
          <a:xfrm>
            <a:off x="701426" y="1450747"/>
            <a:ext cx="42992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678E30C3-6288-4F6E-B1A5-1ACAF0FAD186}"/>
              </a:ext>
            </a:extLst>
          </p:cNvPr>
          <p:cNvCxnSpPr>
            <a:cxnSpLocks/>
          </p:cNvCxnSpPr>
          <p:nvPr/>
        </p:nvCxnSpPr>
        <p:spPr>
          <a:xfrm>
            <a:off x="782108" y="904818"/>
            <a:ext cx="0" cy="39303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DF59E39C-D189-40DD-9B71-B8C501DA7B54}"/>
              </a:ext>
            </a:extLst>
          </p:cNvPr>
          <p:cNvCxnSpPr>
            <a:cxnSpLocks/>
          </p:cNvCxnSpPr>
          <p:nvPr/>
        </p:nvCxnSpPr>
        <p:spPr>
          <a:xfrm>
            <a:off x="2751162" y="861613"/>
            <a:ext cx="0" cy="395509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830A0CEB-B413-4AEE-80E0-544ED29C7FB7}"/>
              </a:ext>
            </a:extLst>
          </p:cNvPr>
          <p:cNvCxnSpPr>
            <a:cxnSpLocks/>
          </p:cNvCxnSpPr>
          <p:nvPr/>
        </p:nvCxnSpPr>
        <p:spPr>
          <a:xfrm>
            <a:off x="4386603" y="829792"/>
            <a:ext cx="0" cy="405715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fik 1">
            <a:extLst>
              <a:ext uri="{FF2B5EF4-FFF2-40B4-BE49-F238E27FC236}">
                <a16:creationId xmlns:a16="http://schemas.microsoft.com/office/drawing/2014/main" id="{1D9CFE27-8346-4A18-AA60-3FB3A1CBD2E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780" y="585285"/>
            <a:ext cx="3346755" cy="2721193"/>
          </a:xfrm>
          <a:prstGeom prst="rect">
            <a:avLst/>
          </a:prstGeom>
        </p:spPr>
      </p:pic>
      <p:sp>
        <p:nvSpPr>
          <p:cNvPr id="24" name="Textfeld 23">
            <a:extLst>
              <a:ext uri="{FF2B5EF4-FFF2-40B4-BE49-F238E27FC236}">
                <a16:creationId xmlns:a16="http://schemas.microsoft.com/office/drawing/2014/main" id="{BEAFF7CB-3D8D-4530-9CF0-8664875BA4B2}"/>
              </a:ext>
            </a:extLst>
          </p:cNvPr>
          <p:cNvSpPr txBox="1"/>
          <p:nvPr/>
        </p:nvSpPr>
        <p:spPr>
          <a:xfrm>
            <a:off x="106918" y="59580"/>
            <a:ext cx="46739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Kapazitätsbelegung </a:t>
            </a:r>
            <a:r>
              <a:rPr lang="de-DE" sz="1600" b="1" dirty="0">
                <a:solidFill>
                  <a:srgbClr val="7030A0"/>
                </a:solidFill>
              </a:rPr>
              <a:t>der </a:t>
            </a:r>
            <a:r>
              <a:rPr lang="de-DE" sz="1600" b="1" i="1" dirty="0">
                <a:solidFill>
                  <a:srgbClr val="7030A0"/>
                </a:solidFill>
              </a:rPr>
              <a:t>Non</a:t>
            </a:r>
            <a:r>
              <a:rPr lang="de-DE" sz="1600" b="1" dirty="0">
                <a:solidFill>
                  <a:srgbClr val="7030A0"/>
                </a:solidFill>
              </a:rPr>
              <a:t>-COVID-Erwachsenen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8AED6E97-147A-45E6-9816-9C97A2866D86}"/>
              </a:ext>
            </a:extLst>
          </p:cNvPr>
          <p:cNvSpPr txBox="1"/>
          <p:nvPr/>
        </p:nvSpPr>
        <p:spPr>
          <a:xfrm>
            <a:off x="5395031" y="216432"/>
            <a:ext cx="2016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7030A0"/>
                </a:solidFill>
              </a:rPr>
              <a:t>ECMO-</a:t>
            </a:r>
            <a:r>
              <a:rPr lang="de-DE" sz="1400" b="1" dirty="0"/>
              <a:t>Auslastung</a:t>
            </a:r>
            <a:endParaRPr lang="de-DE" sz="1400" b="1" dirty="0">
              <a:solidFill>
                <a:srgbClr val="7030A0"/>
              </a:solidFill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3639AF05-4D7A-4283-A685-D07D00151D8F}"/>
              </a:ext>
            </a:extLst>
          </p:cNvPr>
          <p:cNvSpPr txBox="1"/>
          <p:nvPr/>
        </p:nvSpPr>
        <p:spPr>
          <a:xfrm>
            <a:off x="8900716" y="228857"/>
            <a:ext cx="2016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>
                <a:solidFill>
                  <a:srgbClr val="7030A0"/>
                </a:solidFill>
              </a:rPr>
              <a:t>NIV</a:t>
            </a:r>
            <a:r>
              <a:rPr lang="de-DE" sz="1400" b="1" dirty="0"/>
              <a:t>-Auslastung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2590030-945D-4E6B-8E8A-73F758A7478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1634" y="509922"/>
            <a:ext cx="2980927" cy="2813249"/>
          </a:xfrm>
          <a:prstGeom prst="rect">
            <a:avLst/>
          </a:prstGeom>
        </p:spPr>
      </p:pic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03A8F18A-EDB7-4712-B05B-CA3C65688359}"/>
              </a:ext>
            </a:extLst>
          </p:cNvPr>
          <p:cNvCxnSpPr>
            <a:cxnSpLocks/>
          </p:cNvCxnSpPr>
          <p:nvPr/>
        </p:nvCxnSpPr>
        <p:spPr>
          <a:xfrm>
            <a:off x="5609497" y="981729"/>
            <a:ext cx="31121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531DAA4F-4BBC-40C5-92AC-BFAA985E6FDB}"/>
              </a:ext>
            </a:extLst>
          </p:cNvPr>
          <p:cNvCxnSpPr>
            <a:cxnSpLocks/>
          </p:cNvCxnSpPr>
          <p:nvPr/>
        </p:nvCxnSpPr>
        <p:spPr>
          <a:xfrm>
            <a:off x="9065173" y="920185"/>
            <a:ext cx="27341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270C9553-106F-4FAA-9A8D-60E98D1B2D71}"/>
              </a:ext>
            </a:extLst>
          </p:cNvPr>
          <p:cNvCxnSpPr>
            <a:cxnSpLocks/>
          </p:cNvCxnSpPr>
          <p:nvPr/>
        </p:nvCxnSpPr>
        <p:spPr>
          <a:xfrm flipH="1">
            <a:off x="11306908" y="4558599"/>
            <a:ext cx="286465" cy="466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1897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</Words>
  <Application>Microsoft Office PowerPoint</Application>
  <PresentationFormat>Breitbild</PresentationFormat>
  <Paragraphs>40</Paragraphs>
  <Slides>5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883</cp:revision>
  <dcterms:created xsi:type="dcterms:W3CDTF">2021-01-13T08:46:29Z</dcterms:created>
  <dcterms:modified xsi:type="dcterms:W3CDTF">2023-03-15T10:05:35Z</dcterms:modified>
</cp:coreProperties>
</file>