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8"/>
  </p:notesMasterIdLst>
  <p:handoutMasterIdLst>
    <p:handoutMasterId r:id="rId9"/>
  </p:handoutMasterIdLst>
  <p:sldIdLst>
    <p:sldId id="263" r:id="rId2"/>
    <p:sldId id="267" r:id="rId3"/>
    <p:sldId id="1031" r:id="rId4"/>
    <p:sldId id="1033" r:id="rId5"/>
    <p:sldId id="918" r:id="rId6"/>
    <p:sldId id="1034" r:id="rId7"/>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D1F5"/>
    <a:srgbClr val="15FF95"/>
    <a:srgbClr val="4D8AD2"/>
    <a:srgbClr val="80A5DC"/>
    <a:srgbClr val="006EC7"/>
    <a:srgbClr val="338BD2"/>
    <a:srgbClr val="66A8DD"/>
    <a:srgbClr val="367BB8"/>
    <a:srgbClr val="689CCA"/>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51" autoAdjust="0"/>
    <p:restoredTop sz="83424" autoAdjust="0"/>
  </p:normalViewPr>
  <p:slideViewPr>
    <p:cSldViewPr snapToGrid="0" snapToObjects="1">
      <p:cViewPr varScale="1">
        <p:scale>
          <a:sx n="123" d="100"/>
          <a:sy n="123" d="100"/>
        </p:scale>
        <p:origin x="141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15.03.2023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15.03.2023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116151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XBF: under monitoring</a:t>
            </a:r>
            <a:r>
              <a:rPr lang="en-US" dirty="0">
                <a:sym typeface="Wingdings" panose="05000000000000000000" pitchFamily="2" charset="2"/>
              </a:rPr>
              <a:t></a:t>
            </a:r>
            <a:r>
              <a:rPr lang="en-US" dirty="0"/>
              <a:t> Omicron-Omicron Recombinants </a:t>
            </a:r>
            <a:endParaRPr lang="en-US" dirty="0">
              <a:sym typeface="Wingdings" panose="05000000000000000000" pitchFamily="2" charset="2"/>
            </a:endParaRPr>
          </a:p>
          <a:p>
            <a:r>
              <a:rPr lang="en-US" dirty="0">
                <a:sym typeface="Wingdings" panose="05000000000000000000" pitchFamily="2" charset="2"/>
              </a:rPr>
              <a:t>ECDC listed under BA.2.75  (BA.2.75 </a:t>
            </a:r>
            <a:r>
              <a:rPr lang="en-US" dirty="0"/>
              <a:t>including its sub-lineages (BN, CH and others). Omicron-Omicron Recombinants XBF and XBK that share the same spike as BA.2.75 are monitored under BA.2.75 lineages)</a:t>
            </a:r>
          </a:p>
          <a:p>
            <a:endParaRPr lang="en-US" dirty="0"/>
          </a:p>
          <a:p>
            <a:r>
              <a:rPr lang="en-US" dirty="0"/>
              <a:t>UKHSA Info: </a:t>
            </a:r>
          </a:p>
          <a:p>
            <a:pPr marL="171450" indent="-171450">
              <a:buFontTx/>
              <a:buChar char="-"/>
            </a:pPr>
            <a:r>
              <a:rPr lang="en-US" dirty="0"/>
              <a:t>Since last technical briefing 3 additional signals in monitoring </a:t>
            </a:r>
            <a:r>
              <a:rPr lang="en-US" dirty="0">
                <a:sym typeface="Wingdings" panose="05000000000000000000" pitchFamily="2" charset="2"/>
              </a:rPr>
              <a:t> </a:t>
            </a:r>
            <a:r>
              <a:rPr lang="en-US" dirty="0"/>
              <a:t>monitored either due to concerning growth, mutation profiles or national and/or international interest: XBB.1.9.1, XBB.1.9.2 and XBB.1.16 (all 3 signals under monitoring in UK).</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XBB.1.9.1: rapidly increasing in proportion and currently only lineage with significant growth advantage relative to XBB.1.5, though with small numbers identified XBB.1.9.1 and XBB.1.5 are the most competitive of the signals in monitoring or designated variants, across all models).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variant is new escalated signal in UK</a:t>
            </a:r>
            <a:endParaRPr lang="de-DE" sz="1200" kern="1200" dirty="0">
              <a:solidFill>
                <a:schemeClr val="tx1"/>
              </a:solidFill>
              <a:effectLst/>
              <a:latin typeface="+mn-lt"/>
              <a:ea typeface="+mn-ea"/>
              <a:cs typeface="+mn-cs"/>
            </a:endParaRP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56819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XBB.1.5</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42259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0" y="1038656"/>
            <a:ext cx="8752360" cy="3266654"/>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p:nvSpPr>
        <p:spPr>
          <a:xfrm>
            <a:off x="3624352" y="1698593"/>
            <a:ext cx="5124112" cy="2008934"/>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18B83FE8-4B02-4CBF-9521-1B09CE06F88E}" type="datetime1">
              <a:rPr lang="de-DE" smtClean="0"/>
              <a:t>15.03.2023</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5" y="1700478"/>
            <a:ext cx="395537" cy="2007048"/>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p:nvSpPr>
        <p:spPr>
          <a:xfrm>
            <a:off x="3624352" y="1698593"/>
            <a:ext cx="5124112" cy="2008934"/>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E2C06A82-A7F1-44DD-839C-F9AB04A73D21}" type="datetime1">
              <a:rPr lang="de-DE" smtClean="0"/>
              <a:t>15.03.2023</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p:nvSpPr>
        <p:spPr>
          <a:xfrm>
            <a:off x="8748465" y="1700478"/>
            <a:ext cx="395537" cy="2007048"/>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0F70641-6EC3-4EA1-8497-1EE42951C0FF}" type="datetime1">
              <a:rPr lang="de-DE" smtClean="0"/>
              <a:t>15.03.2023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830DE80-2F05-4993-BA4A-14EE98A12795}" type="datetime1">
              <a:rPr lang="de-DE" smtClean="0"/>
              <a:t>15.03.2023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CCE08A5-3FC3-4210-9364-31B1B4937A08}" type="datetime1">
              <a:rPr lang="de-DE" smtClean="0"/>
              <a:t>15.03.2023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267784-4690-4CA0-B6B7-A5F14A5AF568}" type="datetime1">
              <a:rPr lang="de-DE" smtClean="0"/>
              <a:t>15.03.2023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E5FA-AE24-4266-A5B0-0D029298BBAC}"/>
              </a:ext>
            </a:extLst>
          </p:cNvPr>
          <p:cNvSpPr>
            <a:spLocks noGrp="1"/>
          </p:cNvSpPr>
          <p:nvPr>
            <p:ph type="ctrTitle"/>
          </p:nvPr>
        </p:nvSpPr>
        <p:spPr>
          <a:xfrm>
            <a:off x="1143000" y="1986398"/>
            <a:ext cx="6858000" cy="646074"/>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FF058787-201F-4DC4-803C-806A049DAA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8354819-CA82-4562-A301-E26295B4CFDC}"/>
              </a:ext>
            </a:extLst>
          </p:cNvPr>
          <p:cNvSpPr>
            <a:spLocks noGrp="1"/>
          </p:cNvSpPr>
          <p:nvPr>
            <p:ph type="dt" sz="half" idx="10"/>
          </p:nvPr>
        </p:nvSpPr>
        <p:spPr/>
        <p:txBody>
          <a:bodyPr/>
          <a:lstStyle/>
          <a:p>
            <a:fld id="{E8E21374-0499-446B-A600-09E999DF27C5}" type="datetime1">
              <a:rPr lang="de-DE" smtClean="0"/>
              <a:t>15.03.2023</a:t>
            </a:fld>
            <a:endParaRPr lang="de-DE"/>
          </a:p>
        </p:txBody>
      </p:sp>
      <p:sp>
        <p:nvSpPr>
          <p:cNvPr id="5" name="Fußzeilenplatzhalter 4">
            <a:extLst>
              <a:ext uri="{FF2B5EF4-FFF2-40B4-BE49-F238E27FC236}">
                <a16:creationId xmlns:a16="http://schemas.microsoft.com/office/drawing/2014/main" id="{200D8F4F-1761-4139-9B98-A0DE88E49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C597AE-F62B-44AB-98A1-B6CFFB8065BB}"/>
              </a:ext>
            </a:extLst>
          </p:cNvPr>
          <p:cNvSpPr>
            <a:spLocks noGrp="1"/>
          </p:cNvSpPr>
          <p:nvPr>
            <p:ph type="sldNum" sz="quarter" idx="12"/>
          </p:nvPr>
        </p:nvSpPr>
        <p:spPr/>
        <p:txBody>
          <a:bodyPr/>
          <a:lstStyle/>
          <a:p>
            <a:fld id="{9B241C01-97D6-4FA0-95DB-8FDA9555F8C7}" type="slidenum">
              <a:rPr lang="de-DE" smtClean="0"/>
              <a:t>‹Nr.›</a:t>
            </a:fld>
            <a:endParaRPr lang="de-DE"/>
          </a:p>
        </p:txBody>
      </p:sp>
    </p:spTree>
    <p:extLst>
      <p:ext uri="{BB962C8B-B14F-4D97-AF65-F5344CB8AC3E}">
        <p14:creationId xmlns:p14="http://schemas.microsoft.com/office/powerpoint/2010/main" val="364310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fld id="{A862653F-D359-4AD7-83B8-D437D0EC2716}" type="datetime1">
              <a:rPr lang="de-DE" smtClean="0"/>
              <a:t>15.03.2023</a:t>
            </a:fld>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62" r:id="rId7"/>
  </p:sldLayoutIdLst>
  <p:hf hdr="0" ft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hyperlink" Target="https://www.ecdc.europa.eu/en/news-events/ecdc-de-escalates-ba2-ba4-and-ba5-its-list-variants-concer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306" y="1653587"/>
            <a:ext cx="4504844" cy="1265345"/>
          </a:xfrm>
        </p:spPr>
        <p:txBody>
          <a:bodyPr>
            <a:normAutofit fontScale="90000"/>
          </a:bodyPr>
          <a:lstStyle/>
          <a:p>
            <a:r>
              <a:rPr lang="de-DE" dirty="0"/>
              <a:t>VOC/VOI in Deutschland </a:t>
            </a:r>
            <a:br>
              <a:rPr lang="de-DE" dirty="0"/>
            </a:br>
            <a:r>
              <a:rPr lang="de-DE" b="0" i="1" dirty="0"/>
              <a:t>aktuelle Situation</a:t>
            </a:r>
            <a:br>
              <a:rPr lang="de-DE" dirty="0"/>
            </a:br>
            <a:br>
              <a:rPr lang="de-DE" dirty="0"/>
            </a:br>
            <a:endParaRPr lang="de-DE" dirty="0"/>
          </a:p>
        </p:txBody>
      </p:sp>
      <p:sp>
        <p:nvSpPr>
          <p:cNvPr id="5" name="Textplatzhalter 4"/>
          <p:cNvSpPr>
            <a:spLocks noGrp="1"/>
          </p:cNvSpPr>
          <p:nvPr>
            <p:ph type="body" sz="quarter" idx="14"/>
          </p:nvPr>
        </p:nvSpPr>
        <p:spPr>
          <a:xfrm>
            <a:off x="3935413" y="2778369"/>
            <a:ext cx="4503737" cy="1046389"/>
          </a:xfrm>
        </p:spPr>
        <p:txBody>
          <a:bodyPr/>
          <a:lstStyle/>
          <a:p>
            <a:r>
              <a:rPr lang="de-DE" dirty="0"/>
              <a:t>FG36, FG32, MF1, FG17, AG Evo</a:t>
            </a:r>
            <a:br>
              <a:rPr lang="de-DE" dirty="0"/>
            </a:br>
            <a:r>
              <a:rPr lang="de-DE" dirty="0"/>
              <a:t>Berlin, 15.03.2023</a:t>
            </a:r>
          </a:p>
        </p:txBody>
      </p:sp>
      <p:sp>
        <p:nvSpPr>
          <p:cNvPr id="2" name="Datumsplatzhalter 1">
            <a:extLst>
              <a:ext uri="{FF2B5EF4-FFF2-40B4-BE49-F238E27FC236}">
                <a16:creationId xmlns:a16="http://schemas.microsoft.com/office/drawing/2014/main" id="{8166D96F-13FD-47B0-B720-B9F359B5D626}"/>
              </a:ext>
            </a:extLst>
          </p:cNvPr>
          <p:cNvSpPr>
            <a:spLocks noGrp="1"/>
          </p:cNvSpPr>
          <p:nvPr>
            <p:ph type="dt" sz="half" idx="10"/>
          </p:nvPr>
        </p:nvSpPr>
        <p:spPr/>
        <p:txBody>
          <a:bodyPr/>
          <a:lstStyle/>
          <a:p>
            <a:fld id="{149427CD-9280-441A-931E-CA5F67083196}" type="datetime1">
              <a:rPr lang="de-DE" smtClean="0"/>
              <a:t>15.03.2023</a:t>
            </a:fld>
            <a:endParaRPr lang="de-DE" dirty="0"/>
          </a:p>
        </p:txBody>
      </p:sp>
      <p:sp>
        <p:nvSpPr>
          <p:cNvPr id="3" name="Foliennummernplatzhalter 2">
            <a:extLst>
              <a:ext uri="{FF2B5EF4-FFF2-40B4-BE49-F238E27FC236}">
                <a16:creationId xmlns:a16="http://schemas.microsoft.com/office/drawing/2014/main" id="{61ECECD7-AC5F-40D8-8C2D-12892FA9C90B}"/>
              </a:ext>
            </a:extLst>
          </p:cNvPr>
          <p:cNvSpPr>
            <a:spLocks noGrp="1"/>
          </p:cNvSpPr>
          <p:nvPr>
            <p:ph type="sldNum" sz="quarter" idx="12"/>
          </p:nvPr>
        </p:nvSpPr>
        <p:spPr/>
        <p:txBody>
          <a:bodyPr/>
          <a:lstStyle/>
          <a:p>
            <a:fld id="{162A217B-ED1C-D84B-8478-63C77FA79618}" type="slidenum">
              <a:rPr lang="de-DE" smtClean="0"/>
              <a:pPr/>
              <a:t>1</a:t>
            </a:fld>
            <a:endParaRPr lang="de-DE" dirty="0"/>
          </a:p>
        </p:txBody>
      </p:sp>
      <p:pic>
        <p:nvPicPr>
          <p:cNvPr id="6" name="Picture 4">
            <a:extLst>
              <a:ext uri="{FF2B5EF4-FFF2-40B4-BE49-F238E27FC236}">
                <a16:creationId xmlns:a16="http://schemas.microsoft.com/office/drawing/2014/main" id="{872A4BDA-3D18-4D56-A9BA-CA56234FE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4" y="1129401"/>
            <a:ext cx="3366909" cy="3075762"/>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3256212" cy="400110"/>
          </a:xfrm>
          <a:prstGeom prst="rect">
            <a:avLst/>
          </a:prstGeom>
          <a:noFill/>
        </p:spPr>
        <p:txBody>
          <a:bodyPr wrap="none" rtlCol="0">
            <a:spAutoFit/>
          </a:bodyPr>
          <a:lstStyle/>
          <a:p>
            <a:r>
              <a:rPr lang="de-DE" sz="2000" b="1" dirty="0">
                <a:solidFill>
                  <a:srgbClr val="006EC7"/>
                </a:solidFill>
                <a:latin typeface="+mj-lt"/>
                <a:ea typeface="+mj-ea"/>
                <a:cs typeface="+mj-cs"/>
              </a:rPr>
              <a:t>VOC/Rekombinanten Anteile</a:t>
            </a:r>
          </a:p>
        </p:txBody>
      </p:sp>
      <p:sp>
        <p:nvSpPr>
          <p:cNvPr id="3" name="Datumsplatzhalter 2">
            <a:extLst>
              <a:ext uri="{FF2B5EF4-FFF2-40B4-BE49-F238E27FC236}">
                <a16:creationId xmlns:a16="http://schemas.microsoft.com/office/drawing/2014/main" id="{EF883628-A4B1-4210-9CEC-D8752616CAA6}"/>
              </a:ext>
            </a:extLst>
          </p:cNvPr>
          <p:cNvSpPr>
            <a:spLocks noGrp="1"/>
          </p:cNvSpPr>
          <p:nvPr>
            <p:ph type="dt" sz="half" idx="10"/>
          </p:nvPr>
        </p:nvSpPr>
        <p:spPr/>
        <p:txBody>
          <a:bodyPr/>
          <a:lstStyle/>
          <a:p>
            <a:fld id="{425B3E14-763D-4554-8C96-A67A3035A496}" type="datetime1">
              <a:rPr lang="de-DE" smtClean="0"/>
              <a:pPr/>
              <a:t>15.03.2023</a:t>
            </a:fld>
            <a:endParaRPr lang="de-DE" dirty="0"/>
          </a:p>
        </p:txBody>
      </p:sp>
      <p:sp>
        <p:nvSpPr>
          <p:cNvPr id="6" name="Foliennummernplatzhalter 5">
            <a:extLst>
              <a:ext uri="{FF2B5EF4-FFF2-40B4-BE49-F238E27FC236}">
                <a16:creationId xmlns:a16="http://schemas.microsoft.com/office/drawing/2014/main" id="{A0D638E7-C44D-4A1A-A656-D1C53D421AF0}"/>
              </a:ext>
            </a:extLst>
          </p:cNvPr>
          <p:cNvSpPr>
            <a:spLocks noGrp="1"/>
          </p:cNvSpPr>
          <p:nvPr>
            <p:ph type="sldNum" sz="quarter" idx="12"/>
          </p:nvPr>
        </p:nvSpPr>
        <p:spPr/>
        <p:txBody>
          <a:bodyPr/>
          <a:lstStyle/>
          <a:p>
            <a:fld id="{9B241C01-97D6-4FA0-95DB-8FDA9555F8C7}" type="slidenum">
              <a:rPr lang="de-DE" smtClean="0"/>
              <a:pPr/>
              <a:t>2</a:t>
            </a:fld>
            <a:endParaRPr lang="de-DE" dirty="0"/>
          </a:p>
        </p:txBody>
      </p:sp>
      <p:graphicFrame>
        <p:nvGraphicFramePr>
          <p:cNvPr id="10" name="Tabelle 9">
            <a:extLst>
              <a:ext uri="{FF2B5EF4-FFF2-40B4-BE49-F238E27FC236}">
                <a16:creationId xmlns:a16="http://schemas.microsoft.com/office/drawing/2014/main" id="{0867C7CE-CE26-4F0E-899D-F47AB78C140E}"/>
              </a:ext>
            </a:extLst>
          </p:cNvPr>
          <p:cNvGraphicFramePr>
            <a:graphicFrameLocks noGrp="1"/>
          </p:cNvGraphicFramePr>
          <p:nvPr>
            <p:extLst>
              <p:ext uri="{D42A27DB-BD31-4B8C-83A1-F6EECF244321}">
                <p14:modId xmlns:p14="http://schemas.microsoft.com/office/powerpoint/2010/main" val="2693111516"/>
              </p:ext>
            </p:extLst>
          </p:nvPr>
        </p:nvGraphicFramePr>
        <p:xfrm>
          <a:off x="146152" y="3393809"/>
          <a:ext cx="3372269" cy="1222883"/>
        </p:xfrm>
        <a:graphic>
          <a:graphicData uri="http://schemas.openxmlformats.org/drawingml/2006/table">
            <a:tbl>
              <a:tblPr firstRow="1" firstCol="1" bandRow="1">
                <a:tableStyleId>{5C22544A-7EE6-4342-B048-85BDC9FD1C3A}</a:tableStyleId>
              </a:tblPr>
              <a:tblGrid>
                <a:gridCol w="946479">
                  <a:extLst>
                    <a:ext uri="{9D8B030D-6E8A-4147-A177-3AD203B41FA5}">
                      <a16:colId xmlns:a16="http://schemas.microsoft.com/office/drawing/2014/main" val="1826765989"/>
                    </a:ext>
                  </a:extLst>
                </a:gridCol>
                <a:gridCol w="1212895">
                  <a:extLst>
                    <a:ext uri="{9D8B030D-6E8A-4147-A177-3AD203B41FA5}">
                      <a16:colId xmlns:a16="http://schemas.microsoft.com/office/drawing/2014/main" val="428551575"/>
                    </a:ext>
                  </a:extLst>
                </a:gridCol>
                <a:gridCol w="1212895">
                  <a:extLst>
                    <a:ext uri="{9D8B030D-6E8A-4147-A177-3AD203B41FA5}">
                      <a16:colId xmlns:a16="http://schemas.microsoft.com/office/drawing/2014/main" val="401384737"/>
                    </a:ext>
                  </a:extLst>
                </a:gridCol>
              </a:tblGrid>
              <a:tr h="281940">
                <a:tc>
                  <a:txBody>
                    <a:bodyPr/>
                    <a:lstStyle/>
                    <a:p>
                      <a:pPr algn="ctr">
                        <a:lnSpc>
                          <a:spcPct val="115000"/>
                        </a:lnSpc>
                        <a:spcAft>
                          <a:spcPts val="0"/>
                        </a:spcAft>
                      </a:pPr>
                      <a:r>
                        <a:rPr lang="de-DE" sz="1000" dirty="0">
                          <a:effectLst/>
                        </a:rPr>
                        <a:t>KW /Jahr</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Stichprobe Anzahl</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Anteil an übermittelten Fällen</a:t>
                      </a:r>
                    </a:p>
                  </a:txBody>
                  <a:tcPr marL="44450" marR="44450" marT="0" marB="0" anchor="ctr"/>
                </a:tc>
                <a:extLst>
                  <a:ext uri="{0D108BD9-81ED-4DB2-BD59-A6C34878D82A}">
                    <a16:rowId xmlns:a16="http://schemas.microsoft.com/office/drawing/2014/main" val="76813257"/>
                  </a:ext>
                </a:extLst>
              </a:tr>
              <a:tr h="176530">
                <a:tc>
                  <a:txBody>
                    <a:bodyPr/>
                    <a:lstStyle/>
                    <a:p>
                      <a:pPr marR="222250" algn="r">
                        <a:lnSpc>
                          <a:spcPct val="115000"/>
                        </a:lnSpc>
                        <a:spcAft>
                          <a:spcPts val="600"/>
                        </a:spcAft>
                      </a:pPr>
                      <a:r>
                        <a:rPr lang="de-DE" sz="1000" dirty="0">
                          <a:effectLst/>
                        </a:rPr>
                        <a:t>05/2023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a:solidFill>
                            <a:srgbClr val="000000"/>
                          </a:solidFill>
                          <a:effectLst/>
                          <a:latin typeface="Calibri" panose="020F0502020204030204" pitchFamily="34" charset="0"/>
                        </a:rPr>
                        <a:t>3713</a:t>
                      </a:r>
                    </a:p>
                  </a:txBody>
                  <a:tcPr marL="9525" marR="9525" marT="9525" marB="0" anchor="b"/>
                </a:tc>
                <a:tc>
                  <a:txBody>
                    <a:bodyPr/>
                    <a:lstStyle/>
                    <a:p>
                      <a:pPr algn="ctr" fontAlgn="b"/>
                      <a:r>
                        <a:rPr lang="de-DE" sz="1000" b="0" i="0" u="none" strike="noStrike" kern="1200" dirty="0">
                          <a:solidFill>
                            <a:srgbClr val="000000"/>
                          </a:solidFill>
                          <a:effectLst/>
                          <a:latin typeface="Calibri" panose="020F0502020204030204" pitchFamily="34" charset="0"/>
                          <a:ea typeface="+mn-ea"/>
                          <a:cs typeface="+mn-cs"/>
                        </a:rPr>
                        <a:t>4,7%</a:t>
                      </a:r>
                    </a:p>
                  </a:txBody>
                  <a:tcPr marL="9525" marR="9525" marT="9525"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1000" dirty="0">
                          <a:effectLst/>
                        </a:rPr>
                        <a:t>06/2023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dirty="0">
                          <a:solidFill>
                            <a:srgbClr val="000000"/>
                          </a:solidFill>
                          <a:effectLst/>
                          <a:latin typeface="Calibri" panose="020F0502020204030204" pitchFamily="34" charset="0"/>
                        </a:rPr>
                        <a:t>3730</a:t>
                      </a:r>
                    </a:p>
                  </a:txBody>
                  <a:tcPr marL="9525" marR="9525" marT="9525" marB="0" anchor="b"/>
                </a:tc>
                <a:tc>
                  <a:txBody>
                    <a:bodyPr/>
                    <a:lstStyle/>
                    <a:p>
                      <a:pPr algn="ctr" fontAlgn="b"/>
                      <a:r>
                        <a:rPr lang="de-DE" sz="1000" b="0" i="0" u="none" strike="noStrike" kern="1200" dirty="0">
                          <a:solidFill>
                            <a:srgbClr val="000000"/>
                          </a:solidFill>
                          <a:effectLst/>
                          <a:latin typeface="Calibri" panose="020F0502020204030204" pitchFamily="34" charset="0"/>
                          <a:ea typeface="+mn-ea"/>
                          <a:cs typeface="+mn-cs"/>
                        </a:rPr>
                        <a:t>4,8%</a:t>
                      </a:r>
                    </a:p>
                  </a:txBody>
                  <a:tcPr marL="9525" marR="9525" marT="9525"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1000" dirty="0">
                          <a:effectLst/>
                        </a:rPr>
                        <a:t>07/2023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a:solidFill>
                            <a:srgbClr val="000000"/>
                          </a:solidFill>
                          <a:effectLst/>
                          <a:latin typeface="Calibri" panose="020F0502020204030204" pitchFamily="34" charset="0"/>
                        </a:rPr>
                        <a:t>3375</a:t>
                      </a:r>
                    </a:p>
                  </a:txBody>
                  <a:tcPr marL="9525" marR="9525" marT="9525" marB="0" anchor="b"/>
                </a:tc>
                <a:tc>
                  <a:txBody>
                    <a:bodyPr/>
                    <a:lstStyle/>
                    <a:p>
                      <a:pPr algn="ctr" fontAlgn="b"/>
                      <a:r>
                        <a:rPr lang="de-DE" sz="1000" b="0" i="0" u="none" strike="noStrike" kern="1200" dirty="0">
                          <a:solidFill>
                            <a:srgbClr val="000000"/>
                          </a:solidFill>
                          <a:effectLst/>
                          <a:latin typeface="Calibri" panose="020F0502020204030204" pitchFamily="34" charset="0"/>
                          <a:ea typeface="+mn-ea"/>
                          <a:cs typeface="+mn-cs"/>
                        </a:rPr>
                        <a:t>4,2%</a:t>
                      </a:r>
                    </a:p>
                  </a:txBody>
                  <a:tcPr marL="9525" marR="9525" marT="9525"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1000" dirty="0">
                          <a:effectLst/>
                        </a:rPr>
                        <a:t>08/2023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a:solidFill>
                            <a:srgbClr val="000000"/>
                          </a:solidFill>
                          <a:effectLst/>
                          <a:latin typeface="Calibri" panose="020F0502020204030204" pitchFamily="34" charset="0"/>
                        </a:rPr>
                        <a:t>3628</a:t>
                      </a:r>
                    </a:p>
                  </a:txBody>
                  <a:tcPr marL="9525" marR="9525" marT="9525" marB="0" anchor="b"/>
                </a:tc>
                <a:tc>
                  <a:txBody>
                    <a:bodyPr/>
                    <a:lstStyle/>
                    <a:p>
                      <a:pPr algn="ctr" fontAlgn="b"/>
                      <a:r>
                        <a:rPr lang="de-DE" sz="1000" b="0" i="0" u="none" strike="noStrike" kern="1200" dirty="0">
                          <a:solidFill>
                            <a:srgbClr val="000000"/>
                          </a:solidFill>
                          <a:effectLst/>
                          <a:latin typeface="Calibri" panose="020F0502020204030204" pitchFamily="34" charset="0"/>
                          <a:ea typeface="+mn-ea"/>
                          <a:cs typeface="+mn-cs"/>
                        </a:rPr>
                        <a:t>3,2%</a:t>
                      </a:r>
                    </a:p>
                  </a:txBody>
                  <a:tcPr marL="9525" marR="9525" marT="9525"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1000" dirty="0">
                          <a:effectLst/>
                        </a:rPr>
                        <a:t>09/2023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dirty="0">
                          <a:solidFill>
                            <a:srgbClr val="000000"/>
                          </a:solidFill>
                          <a:effectLst/>
                          <a:latin typeface="Calibri" panose="020F0502020204030204" pitchFamily="34" charset="0"/>
                        </a:rPr>
                        <a:t>2777</a:t>
                      </a:r>
                    </a:p>
                  </a:txBody>
                  <a:tcPr marL="9525" marR="9525" marT="9525" marB="0" anchor="b"/>
                </a:tc>
                <a:tc>
                  <a:txBody>
                    <a:bodyPr/>
                    <a:lstStyle/>
                    <a:p>
                      <a:pPr algn="ctr" fontAlgn="b"/>
                      <a:r>
                        <a:rPr lang="de-DE" sz="1000" b="0" i="0" u="none" strike="noStrike" kern="1200" dirty="0">
                          <a:solidFill>
                            <a:srgbClr val="000000"/>
                          </a:solidFill>
                          <a:effectLst/>
                          <a:latin typeface="Calibri" panose="020F0502020204030204" pitchFamily="34" charset="0"/>
                          <a:ea typeface="+mn-ea"/>
                          <a:cs typeface="+mn-cs"/>
                        </a:rPr>
                        <a:t>2,1%</a:t>
                      </a:r>
                    </a:p>
                  </a:txBody>
                  <a:tcPr marL="9525" marR="9525" marT="9525" marB="0" anchor="b"/>
                </a:tc>
                <a:extLst>
                  <a:ext uri="{0D108BD9-81ED-4DB2-BD59-A6C34878D82A}">
                    <a16:rowId xmlns:a16="http://schemas.microsoft.com/office/drawing/2014/main" val="1600956268"/>
                  </a:ext>
                </a:extLst>
              </a:tr>
            </a:tbl>
          </a:graphicData>
        </a:graphic>
      </p:graphicFrame>
      <p:sp>
        <p:nvSpPr>
          <p:cNvPr id="8" name="Rechteck 7">
            <a:extLst>
              <a:ext uri="{FF2B5EF4-FFF2-40B4-BE49-F238E27FC236}">
                <a16:creationId xmlns:a16="http://schemas.microsoft.com/office/drawing/2014/main" id="{E210626F-7151-4272-B34C-4FBACDC3A8B4}"/>
              </a:ext>
            </a:extLst>
          </p:cNvPr>
          <p:cNvSpPr/>
          <p:nvPr/>
        </p:nvSpPr>
        <p:spPr>
          <a:xfrm>
            <a:off x="5088700" y="3510712"/>
            <a:ext cx="1446165" cy="276999"/>
          </a:xfrm>
          <a:prstGeom prst="rect">
            <a:avLst/>
          </a:prstGeom>
        </p:spPr>
        <p:txBody>
          <a:bodyPr wrap="none">
            <a:spAutoFit/>
          </a:bodyPr>
          <a:lstStyle/>
          <a:p>
            <a:r>
              <a:rPr lang="en-US" sz="1200" i="1" dirty="0">
                <a:solidFill>
                  <a:schemeClr val="bg1"/>
                </a:solidFill>
              </a:rPr>
              <a:t>Updated, incl. XBB.1</a:t>
            </a:r>
            <a:endParaRPr lang="de-DE" sz="1200" i="1" dirty="0">
              <a:solidFill>
                <a:schemeClr val="bg1"/>
              </a:solidFill>
            </a:endParaRPr>
          </a:p>
        </p:txBody>
      </p:sp>
      <p:graphicFrame>
        <p:nvGraphicFramePr>
          <p:cNvPr id="2" name="Tabelle 1">
            <a:extLst>
              <a:ext uri="{FF2B5EF4-FFF2-40B4-BE49-F238E27FC236}">
                <a16:creationId xmlns:a16="http://schemas.microsoft.com/office/drawing/2014/main" id="{57ED025F-EEAA-4332-87BD-53E8B9849E02}"/>
              </a:ext>
            </a:extLst>
          </p:cNvPr>
          <p:cNvGraphicFramePr>
            <a:graphicFrameLocks noGrp="1"/>
          </p:cNvGraphicFramePr>
          <p:nvPr>
            <p:extLst>
              <p:ext uri="{D42A27DB-BD31-4B8C-83A1-F6EECF244321}">
                <p14:modId xmlns:p14="http://schemas.microsoft.com/office/powerpoint/2010/main" val="1851974320"/>
              </p:ext>
            </p:extLst>
          </p:nvPr>
        </p:nvGraphicFramePr>
        <p:xfrm>
          <a:off x="146150" y="992110"/>
          <a:ext cx="3372269" cy="2134108"/>
        </p:xfrm>
        <a:graphic>
          <a:graphicData uri="http://schemas.openxmlformats.org/drawingml/2006/table">
            <a:tbl>
              <a:tblPr firstRow="1" firstCol="1" bandRow="1">
                <a:tableStyleId>{5C22544A-7EE6-4342-B048-85BDC9FD1C3A}</a:tableStyleId>
              </a:tblPr>
              <a:tblGrid>
                <a:gridCol w="814744">
                  <a:extLst>
                    <a:ext uri="{9D8B030D-6E8A-4147-A177-3AD203B41FA5}">
                      <a16:colId xmlns:a16="http://schemas.microsoft.com/office/drawing/2014/main" val="3342112572"/>
                    </a:ext>
                  </a:extLst>
                </a:gridCol>
                <a:gridCol w="511505">
                  <a:extLst>
                    <a:ext uri="{9D8B030D-6E8A-4147-A177-3AD203B41FA5}">
                      <a16:colId xmlns:a16="http://schemas.microsoft.com/office/drawing/2014/main" val="1365409005"/>
                    </a:ext>
                  </a:extLst>
                </a:gridCol>
                <a:gridCol w="511505">
                  <a:extLst>
                    <a:ext uri="{9D8B030D-6E8A-4147-A177-3AD203B41FA5}">
                      <a16:colId xmlns:a16="http://schemas.microsoft.com/office/drawing/2014/main" val="2593730391"/>
                    </a:ext>
                  </a:extLst>
                </a:gridCol>
                <a:gridCol w="511505">
                  <a:extLst>
                    <a:ext uri="{9D8B030D-6E8A-4147-A177-3AD203B41FA5}">
                      <a16:colId xmlns:a16="http://schemas.microsoft.com/office/drawing/2014/main" val="1114459345"/>
                    </a:ext>
                  </a:extLst>
                </a:gridCol>
                <a:gridCol w="511505">
                  <a:extLst>
                    <a:ext uri="{9D8B030D-6E8A-4147-A177-3AD203B41FA5}">
                      <a16:colId xmlns:a16="http://schemas.microsoft.com/office/drawing/2014/main" val="962455413"/>
                    </a:ext>
                  </a:extLst>
                </a:gridCol>
                <a:gridCol w="511505">
                  <a:extLst>
                    <a:ext uri="{9D8B030D-6E8A-4147-A177-3AD203B41FA5}">
                      <a16:colId xmlns:a16="http://schemas.microsoft.com/office/drawing/2014/main" val="1406819313"/>
                    </a:ext>
                  </a:extLst>
                </a:gridCol>
              </a:tblGrid>
              <a:tr h="220345">
                <a:tc rowSpan="2">
                  <a:txBody>
                    <a:bodyPr/>
                    <a:lstStyle/>
                    <a:p>
                      <a:pPr algn="ctr">
                        <a:lnSpc>
                          <a:spcPct val="115000"/>
                        </a:lnSpc>
                        <a:spcAft>
                          <a:spcPts val="0"/>
                        </a:spcAft>
                      </a:pPr>
                      <a:r>
                        <a:rPr lang="de-DE" sz="900">
                          <a:effectLst/>
                        </a:rPr>
                        <a:t>KW /Jahr</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15000"/>
                        </a:lnSpc>
                        <a:spcAft>
                          <a:spcPts val="0"/>
                        </a:spcAft>
                      </a:pPr>
                      <a:r>
                        <a:rPr lang="de-DE" sz="900">
                          <a:effectLst/>
                        </a:rPr>
                        <a:t>Omikron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gridSpan="2">
                  <a:txBody>
                    <a:bodyPr/>
                    <a:lstStyle/>
                    <a:p>
                      <a:pPr algn="ctr">
                        <a:lnSpc>
                          <a:spcPct val="115000"/>
                        </a:lnSpc>
                        <a:spcAft>
                          <a:spcPts val="0"/>
                        </a:spcAft>
                      </a:pPr>
                      <a:r>
                        <a:rPr lang="de-DE" sz="900">
                          <a:effectLst/>
                        </a:rPr>
                        <a:t>Rekombinanten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extLst>
                  <a:ext uri="{0D108BD9-81ED-4DB2-BD59-A6C34878D82A}">
                    <a16:rowId xmlns:a16="http://schemas.microsoft.com/office/drawing/2014/main" val="2504676566"/>
                  </a:ext>
                </a:extLst>
              </a:tr>
              <a:tr h="61595">
                <a:tc vMerge="1">
                  <a:txBody>
                    <a:bodyPr/>
                    <a:lstStyle/>
                    <a:p>
                      <a:endParaRPr lang="de-DE"/>
                    </a:p>
                  </a:txBody>
                  <a:tcPr/>
                </a:tc>
                <a:tc>
                  <a:txBody>
                    <a:bodyPr/>
                    <a:lstStyle/>
                    <a:p>
                      <a:pPr algn="ctr">
                        <a:lnSpc>
                          <a:spcPct val="115000"/>
                        </a:lnSpc>
                        <a:spcAft>
                          <a:spcPts val="0"/>
                        </a:spcAft>
                      </a:pPr>
                      <a:r>
                        <a:rPr lang="de-DE" sz="900" dirty="0">
                          <a:effectLst/>
                        </a:rPr>
                        <a:t>BA.2*</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a:effectLst/>
                        </a:rPr>
                        <a:t>BA.4*</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a:effectLst/>
                        </a:rPr>
                        <a:t>BA.5*</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dirty="0">
                          <a:effectLst/>
                        </a:rPr>
                        <a:t>XBB.1*</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dirty="0">
                          <a:effectLst/>
                        </a:rPr>
                        <a:t>XBF</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168393264"/>
                  </a:ext>
                </a:extLst>
              </a:tr>
              <a:tr h="176530">
                <a:tc>
                  <a:txBody>
                    <a:bodyPr/>
                    <a:lstStyle/>
                    <a:p>
                      <a:pPr marR="222250" algn="r">
                        <a:lnSpc>
                          <a:spcPct val="115000"/>
                        </a:lnSpc>
                        <a:spcAft>
                          <a:spcPts val="600"/>
                        </a:spcAft>
                      </a:pPr>
                      <a:r>
                        <a:rPr lang="de-DE" sz="900">
                          <a:effectLst/>
                        </a:rPr>
                        <a:t>52/2022</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12,2 %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0,3 %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84,8 %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dirty="0">
                          <a:effectLst/>
                        </a:rPr>
                        <a:t>1,7 %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0,1 %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46269923"/>
                  </a:ext>
                </a:extLst>
              </a:tr>
              <a:tr h="176530">
                <a:tc>
                  <a:txBody>
                    <a:bodyPr/>
                    <a:lstStyle/>
                    <a:p>
                      <a:pPr marR="222250" algn="r">
                        <a:lnSpc>
                          <a:spcPct val="115000"/>
                        </a:lnSpc>
                        <a:spcAft>
                          <a:spcPts val="600"/>
                        </a:spcAft>
                      </a:pPr>
                      <a:r>
                        <a:rPr lang="de-DE" sz="900" dirty="0">
                          <a:effectLst/>
                        </a:rPr>
                        <a:t>01/2023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15,8 %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79,5 %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dirty="0">
                          <a:effectLst/>
                        </a:rPr>
                        <a:t>3,3 %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0,3 %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51688392"/>
                  </a:ext>
                </a:extLst>
              </a:tr>
              <a:tr h="176530">
                <a:tc>
                  <a:txBody>
                    <a:bodyPr/>
                    <a:lstStyle/>
                    <a:p>
                      <a:pPr marR="222250" algn="r">
                        <a:lnSpc>
                          <a:spcPct val="115000"/>
                        </a:lnSpc>
                        <a:spcAft>
                          <a:spcPts val="600"/>
                        </a:spcAft>
                      </a:pPr>
                      <a:r>
                        <a:rPr lang="de-DE" sz="900">
                          <a:effectLst/>
                        </a:rPr>
                        <a:t>02/2023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16,1 %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0,2 %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76,9 %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a:effectLst/>
                        </a:rPr>
                        <a:t>5,5 %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0,5 %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54235420"/>
                  </a:ext>
                </a:extLst>
              </a:tr>
              <a:tr h="176530">
                <a:tc>
                  <a:txBody>
                    <a:bodyPr/>
                    <a:lstStyle/>
                    <a:p>
                      <a:pPr marR="222250" algn="r">
                        <a:lnSpc>
                          <a:spcPct val="115000"/>
                        </a:lnSpc>
                        <a:spcAft>
                          <a:spcPts val="600"/>
                        </a:spcAft>
                      </a:pPr>
                      <a:r>
                        <a:rPr lang="de-DE" sz="900">
                          <a:effectLst/>
                        </a:rPr>
                        <a:t>03/2023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19,0 %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68,9 %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a:effectLst/>
                        </a:rPr>
                        <a:t>9,4 %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0,9 %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61954283"/>
                  </a:ext>
                </a:extLst>
              </a:tr>
              <a:tr h="176530">
                <a:tc>
                  <a:txBody>
                    <a:bodyPr/>
                    <a:lstStyle/>
                    <a:p>
                      <a:pPr marR="222250" algn="r">
                        <a:lnSpc>
                          <a:spcPct val="115000"/>
                        </a:lnSpc>
                        <a:spcAft>
                          <a:spcPts val="600"/>
                        </a:spcAft>
                      </a:pPr>
                      <a:r>
                        <a:rPr lang="de-DE" sz="900">
                          <a:effectLst/>
                        </a:rPr>
                        <a:t>04/2023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21,0 %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0,1 %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62,8 %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dirty="0">
                          <a:effectLst/>
                        </a:rPr>
                        <a:t>13,5 %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1,2 %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0396694"/>
                  </a:ext>
                </a:extLst>
              </a:tr>
              <a:tr h="176530">
                <a:tc>
                  <a:txBody>
                    <a:bodyPr/>
                    <a:lstStyle/>
                    <a:p>
                      <a:pPr marR="222250" algn="r">
                        <a:lnSpc>
                          <a:spcPct val="115000"/>
                        </a:lnSpc>
                        <a:spcAft>
                          <a:spcPts val="600"/>
                        </a:spcAft>
                      </a:pPr>
                      <a:r>
                        <a:rPr lang="de-DE" sz="900">
                          <a:effectLst/>
                        </a:rPr>
                        <a:t>05/2023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22,5 %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53,4 %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dirty="0">
                          <a:effectLst/>
                        </a:rPr>
                        <a:t>20,4 %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1,2 %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18080168"/>
                  </a:ext>
                </a:extLst>
              </a:tr>
              <a:tr h="176530">
                <a:tc>
                  <a:txBody>
                    <a:bodyPr/>
                    <a:lstStyle/>
                    <a:p>
                      <a:pPr marR="222250" algn="r">
                        <a:lnSpc>
                          <a:spcPct val="115000"/>
                        </a:lnSpc>
                        <a:spcAft>
                          <a:spcPts val="600"/>
                        </a:spcAft>
                      </a:pPr>
                      <a:r>
                        <a:rPr lang="de-DE" sz="900">
                          <a:effectLst/>
                        </a:rPr>
                        <a:t>06/2023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21,1 %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47,9 %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dirty="0">
                          <a:effectLst/>
                        </a:rPr>
                        <a:t>27,8 %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0,9 %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67225322"/>
                  </a:ext>
                </a:extLst>
              </a:tr>
              <a:tr h="176530">
                <a:tc>
                  <a:txBody>
                    <a:bodyPr/>
                    <a:lstStyle/>
                    <a:p>
                      <a:pPr marR="222250" algn="r">
                        <a:lnSpc>
                          <a:spcPct val="115000"/>
                        </a:lnSpc>
                        <a:spcAft>
                          <a:spcPts val="600"/>
                        </a:spcAft>
                      </a:pPr>
                      <a:r>
                        <a:rPr lang="de-DE" sz="900">
                          <a:effectLst/>
                        </a:rPr>
                        <a:t>07/2023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20,4 %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38,7 %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a:effectLst/>
                        </a:rPr>
                        <a:t>36,7 %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1,7 %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15418589"/>
                  </a:ext>
                </a:extLst>
              </a:tr>
              <a:tr h="176530">
                <a:tc>
                  <a:txBody>
                    <a:bodyPr/>
                    <a:lstStyle/>
                    <a:p>
                      <a:pPr marR="222250" algn="r">
                        <a:lnSpc>
                          <a:spcPct val="115000"/>
                        </a:lnSpc>
                        <a:spcAft>
                          <a:spcPts val="600"/>
                        </a:spcAft>
                      </a:pPr>
                      <a:r>
                        <a:rPr lang="de-DE" sz="900">
                          <a:effectLst/>
                        </a:rPr>
                        <a:t>08/2023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19,9 %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29,2 %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a:effectLst/>
                        </a:rPr>
                        <a:t>46,5 %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1,2 %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6275816"/>
                  </a:ext>
                </a:extLst>
              </a:tr>
              <a:tr h="176530">
                <a:tc>
                  <a:txBody>
                    <a:bodyPr/>
                    <a:lstStyle/>
                    <a:p>
                      <a:pPr marR="222250" algn="r">
                        <a:lnSpc>
                          <a:spcPct val="115000"/>
                        </a:lnSpc>
                        <a:spcAft>
                          <a:spcPts val="600"/>
                        </a:spcAft>
                      </a:pPr>
                      <a:r>
                        <a:rPr lang="de-DE" sz="900" dirty="0">
                          <a:effectLst/>
                        </a:rPr>
                        <a:t>09/2023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rPr>
                        <a:t>16,2 %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0 %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a:effectLst/>
                        </a:rPr>
                        <a:t>23,7 %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600"/>
                        </a:spcAft>
                      </a:pPr>
                      <a:r>
                        <a:rPr lang="de-DE" sz="900">
                          <a:effectLst/>
                        </a:rPr>
                        <a:t>56,2 %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600"/>
                        </a:spcAft>
                      </a:pPr>
                      <a:r>
                        <a:rPr lang="de-DE" sz="900" dirty="0">
                          <a:effectLst/>
                        </a:rPr>
                        <a:t>1,5 %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5133874"/>
                  </a:ext>
                </a:extLst>
              </a:tr>
            </a:tbl>
          </a:graphicData>
        </a:graphic>
      </p:graphicFrame>
      <p:sp>
        <p:nvSpPr>
          <p:cNvPr id="13" name="Textfeld 1">
            <a:extLst>
              <a:ext uri="{FF2B5EF4-FFF2-40B4-BE49-F238E27FC236}">
                <a16:creationId xmlns:a16="http://schemas.microsoft.com/office/drawing/2014/main" id="{B6C4BF4E-8D78-4E3E-BB96-05F6C57E5BD2}"/>
              </a:ext>
            </a:extLst>
          </p:cNvPr>
          <p:cNvSpPr txBox="1"/>
          <p:nvPr/>
        </p:nvSpPr>
        <p:spPr>
          <a:xfrm>
            <a:off x="8596276" y="1857865"/>
            <a:ext cx="521297" cy="253916"/>
          </a:xfrm>
          <a:prstGeom prst="rect">
            <a:avLst/>
          </a:prstGeom>
          <a:noFill/>
        </p:spPr>
        <p:txBody>
          <a:bodyPr wrap="square" rtlCol="0">
            <a:spAutoFit/>
          </a:bodyPr>
          <a:lstStyle/>
          <a:p>
            <a:r>
              <a:rPr lang="de-DE" sz="1050" b="1" dirty="0">
                <a:solidFill>
                  <a:srgbClr val="4E79A7"/>
                </a:solidFill>
              </a:rPr>
              <a:t>23,7%</a:t>
            </a:r>
          </a:p>
        </p:txBody>
      </p:sp>
      <p:sp>
        <p:nvSpPr>
          <p:cNvPr id="15" name="Textfeld 9">
            <a:extLst>
              <a:ext uri="{FF2B5EF4-FFF2-40B4-BE49-F238E27FC236}">
                <a16:creationId xmlns:a16="http://schemas.microsoft.com/office/drawing/2014/main" id="{329E45C2-AB14-4125-BDCB-AC0CB25D0F45}"/>
              </a:ext>
            </a:extLst>
          </p:cNvPr>
          <p:cNvSpPr txBox="1"/>
          <p:nvPr/>
        </p:nvSpPr>
        <p:spPr>
          <a:xfrm>
            <a:off x="8603919" y="1343863"/>
            <a:ext cx="547725" cy="253916"/>
          </a:xfrm>
          <a:prstGeom prst="rect">
            <a:avLst/>
          </a:prstGeom>
          <a:noFill/>
        </p:spPr>
        <p:txBody>
          <a:bodyPr wrap="square" rtlCol="0">
            <a:spAutoFit/>
          </a:bodyPr>
          <a:lstStyle/>
          <a:p>
            <a:r>
              <a:rPr lang="de-DE" sz="1050" b="1" dirty="0">
                <a:solidFill>
                  <a:srgbClr val="E15759"/>
                </a:solidFill>
              </a:rPr>
              <a:t>16,2% </a:t>
            </a:r>
          </a:p>
        </p:txBody>
      </p:sp>
      <p:sp>
        <p:nvSpPr>
          <p:cNvPr id="16" name="Textfeld 1">
            <a:extLst>
              <a:ext uri="{FF2B5EF4-FFF2-40B4-BE49-F238E27FC236}">
                <a16:creationId xmlns:a16="http://schemas.microsoft.com/office/drawing/2014/main" id="{DD2B8168-70C4-40BE-BE2F-C6B37F4979F0}"/>
              </a:ext>
            </a:extLst>
          </p:cNvPr>
          <p:cNvSpPr txBox="1"/>
          <p:nvPr/>
        </p:nvSpPr>
        <p:spPr>
          <a:xfrm>
            <a:off x="8630347" y="3101224"/>
            <a:ext cx="521297" cy="253916"/>
          </a:xfrm>
          <a:prstGeom prst="rect">
            <a:avLst/>
          </a:prstGeom>
          <a:noFill/>
        </p:spPr>
        <p:txBody>
          <a:bodyPr wrap="square" rtlCol="0">
            <a:spAutoFit/>
          </a:bodyPr>
          <a:lstStyle/>
          <a:p>
            <a:r>
              <a:rPr lang="de-DE" sz="1050" b="1" dirty="0">
                <a:solidFill>
                  <a:srgbClr val="8E5C39"/>
                </a:solidFill>
              </a:rPr>
              <a:t>56,2%</a:t>
            </a:r>
          </a:p>
        </p:txBody>
      </p:sp>
      <p:sp>
        <p:nvSpPr>
          <p:cNvPr id="17" name="Textfeld 1">
            <a:extLst>
              <a:ext uri="{FF2B5EF4-FFF2-40B4-BE49-F238E27FC236}">
                <a16:creationId xmlns:a16="http://schemas.microsoft.com/office/drawing/2014/main" id="{7DEF60CD-75DE-49AB-AB5A-C52FBE389E16}"/>
              </a:ext>
            </a:extLst>
          </p:cNvPr>
          <p:cNvSpPr txBox="1"/>
          <p:nvPr/>
        </p:nvSpPr>
        <p:spPr>
          <a:xfrm>
            <a:off x="8600432" y="3787711"/>
            <a:ext cx="521297" cy="253916"/>
          </a:xfrm>
          <a:prstGeom prst="rect">
            <a:avLst/>
          </a:prstGeom>
          <a:noFill/>
        </p:spPr>
        <p:txBody>
          <a:bodyPr wrap="square" rtlCol="0">
            <a:spAutoFit/>
          </a:bodyPr>
          <a:lstStyle/>
          <a:p>
            <a:r>
              <a:rPr lang="de-DE" sz="1050" b="1" dirty="0">
                <a:solidFill>
                  <a:srgbClr val="D2B48C"/>
                </a:solidFill>
              </a:rPr>
              <a:t>1,5%</a:t>
            </a:r>
          </a:p>
        </p:txBody>
      </p:sp>
      <p:sp>
        <p:nvSpPr>
          <p:cNvPr id="4" name="Textfeld 3">
            <a:extLst>
              <a:ext uri="{FF2B5EF4-FFF2-40B4-BE49-F238E27FC236}">
                <a16:creationId xmlns:a16="http://schemas.microsoft.com/office/drawing/2014/main" id="{F12E204E-6975-409E-BCA6-6A7D3623681D}"/>
              </a:ext>
            </a:extLst>
          </p:cNvPr>
          <p:cNvSpPr txBox="1"/>
          <p:nvPr/>
        </p:nvSpPr>
        <p:spPr>
          <a:xfrm>
            <a:off x="86260" y="3126218"/>
            <a:ext cx="2207656" cy="230832"/>
          </a:xfrm>
          <a:prstGeom prst="rect">
            <a:avLst/>
          </a:prstGeom>
          <a:noFill/>
        </p:spPr>
        <p:txBody>
          <a:bodyPr wrap="none" rtlCol="0">
            <a:spAutoFit/>
          </a:bodyPr>
          <a:lstStyle/>
          <a:p>
            <a:r>
              <a:rPr lang="de-DE" sz="900" dirty="0"/>
              <a:t>* einschließlich aller Sublinien der Variante</a:t>
            </a:r>
          </a:p>
        </p:txBody>
      </p:sp>
      <p:pic>
        <p:nvPicPr>
          <p:cNvPr id="14" name="Grafik 13">
            <a:extLst>
              <a:ext uri="{FF2B5EF4-FFF2-40B4-BE49-F238E27FC236}">
                <a16:creationId xmlns:a16="http://schemas.microsoft.com/office/drawing/2014/main" id="{EB7B6160-314F-483E-A59E-FD51986C87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56480" y="992110"/>
            <a:ext cx="5057112" cy="3677900"/>
          </a:xfrm>
          <a:prstGeom prst="rect">
            <a:avLst/>
          </a:prstGeom>
        </p:spPr>
      </p:pic>
      <p:sp>
        <p:nvSpPr>
          <p:cNvPr id="18" name="Textfeld 1">
            <a:extLst>
              <a:ext uri="{FF2B5EF4-FFF2-40B4-BE49-F238E27FC236}">
                <a16:creationId xmlns:a16="http://schemas.microsoft.com/office/drawing/2014/main" id="{0D6CCD54-D95B-4B57-B182-F5685EB0061E}"/>
              </a:ext>
            </a:extLst>
          </p:cNvPr>
          <p:cNvSpPr txBox="1"/>
          <p:nvPr/>
        </p:nvSpPr>
        <p:spPr>
          <a:xfrm>
            <a:off x="8630346" y="2219226"/>
            <a:ext cx="521297" cy="253916"/>
          </a:xfrm>
          <a:prstGeom prst="rect">
            <a:avLst/>
          </a:prstGeom>
          <a:noFill/>
        </p:spPr>
        <p:txBody>
          <a:bodyPr wrap="square" rtlCol="0">
            <a:spAutoFit/>
          </a:bodyPr>
          <a:lstStyle/>
          <a:p>
            <a:r>
              <a:rPr lang="de-DE" sz="1050" b="1" dirty="0">
                <a:solidFill>
                  <a:schemeClr val="accent6">
                    <a:lumMod val="75000"/>
                  </a:schemeClr>
                </a:solidFill>
              </a:rPr>
              <a:t>0,7%</a:t>
            </a:r>
          </a:p>
        </p:txBody>
      </p:sp>
    </p:spTree>
    <p:extLst>
      <p:ext uri="{BB962C8B-B14F-4D97-AF65-F5344CB8AC3E}">
        <p14:creationId xmlns:p14="http://schemas.microsoft.com/office/powerpoint/2010/main" val="346690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4578818" cy="369332"/>
          </a:xfrm>
          <a:prstGeom prst="rect">
            <a:avLst/>
          </a:prstGeom>
          <a:noFill/>
        </p:spPr>
        <p:txBody>
          <a:bodyPr wrap="none" rtlCol="0">
            <a:spAutoFit/>
          </a:bodyPr>
          <a:lstStyle/>
          <a:p>
            <a:r>
              <a:rPr lang="de-DE" b="1" dirty="0">
                <a:solidFill>
                  <a:srgbClr val="045AA6"/>
                </a:solidFill>
              </a:rPr>
              <a:t>SARS-CoV-2 Varianten mit &gt; 1% in KW 9/2023 </a:t>
            </a:r>
          </a:p>
        </p:txBody>
      </p:sp>
      <p:sp>
        <p:nvSpPr>
          <p:cNvPr id="8" name="Datumsplatzhalter 2">
            <a:extLst>
              <a:ext uri="{FF2B5EF4-FFF2-40B4-BE49-F238E27FC236}">
                <a16:creationId xmlns:a16="http://schemas.microsoft.com/office/drawing/2014/main" id="{D1DE8901-C868-402B-A8ED-A516296FCACE}"/>
              </a:ext>
            </a:extLst>
          </p:cNvPr>
          <p:cNvSpPr>
            <a:spLocks noGrp="1"/>
          </p:cNvSpPr>
          <p:nvPr>
            <p:ph type="dt" sz="half" idx="10"/>
          </p:nvPr>
        </p:nvSpPr>
        <p:spPr>
          <a:xfrm>
            <a:off x="564826" y="4767263"/>
            <a:ext cx="1860421" cy="273844"/>
          </a:xfrm>
        </p:spPr>
        <p:txBody>
          <a:bodyPr/>
          <a:lstStyle/>
          <a:p>
            <a:fld id="{9A21F0CD-AEA8-49D1-9CEE-C1690C6F4B89}" type="datetime1">
              <a:rPr lang="de-DE" smtClean="0"/>
              <a:t>15.03.2023</a:t>
            </a:fld>
            <a:endParaRPr lang="de-DE" dirty="0"/>
          </a:p>
        </p:txBody>
      </p:sp>
      <p:sp>
        <p:nvSpPr>
          <p:cNvPr id="2" name="Foliennummernplatzhalter 1">
            <a:extLst>
              <a:ext uri="{FF2B5EF4-FFF2-40B4-BE49-F238E27FC236}">
                <a16:creationId xmlns:a16="http://schemas.microsoft.com/office/drawing/2014/main" id="{88372E95-FFD6-43B2-9217-F82FF21EE215}"/>
              </a:ext>
            </a:extLst>
          </p:cNvPr>
          <p:cNvSpPr>
            <a:spLocks noGrp="1"/>
          </p:cNvSpPr>
          <p:nvPr>
            <p:ph type="sldNum" sz="quarter" idx="12"/>
          </p:nvPr>
        </p:nvSpPr>
        <p:spPr/>
        <p:txBody>
          <a:bodyPr/>
          <a:lstStyle/>
          <a:p>
            <a:fld id="{9B241C01-97D6-4FA0-95DB-8FDA9555F8C7}" type="slidenum">
              <a:rPr lang="de-DE" smtClean="0"/>
              <a:t>3</a:t>
            </a:fld>
            <a:endParaRPr lang="de-DE"/>
          </a:p>
        </p:txBody>
      </p:sp>
      <p:sp>
        <p:nvSpPr>
          <p:cNvPr id="16" name="Textfeld 5">
            <a:extLst>
              <a:ext uri="{FF2B5EF4-FFF2-40B4-BE49-F238E27FC236}">
                <a16:creationId xmlns:a16="http://schemas.microsoft.com/office/drawing/2014/main" id="{58FBAD86-E7F0-4898-B167-9F5E1F090171}"/>
              </a:ext>
            </a:extLst>
          </p:cNvPr>
          <p:cNvSpPr txBox="1"/>
          <p:nvPr/>
        </p:nvSpPr>
        <p:spPr>
          <a:xfrm>
            <a:off x="5424866" y="730665"/>
            <a:ext cx="3533154" cy="300082"/>
          </a:xfrm>
          <a:prstGeom prst="rect">
            <a:avLst/>
          </a:prstGeom>
          <a:solidFill>
            <a:schemeClr val="tx2">
              <a:lumMod val="20000"/>
              <a:lumOff val="80000"/>
            </a:schemeClr>
          </a:solidFill>
        </p:spPr>
        <p:txBody>
          <a:bodyPr wrap="square" rtlCol="0">
            <a:spAutoFit/>
          </a:bodyPr>
          <a:lstStyle/>
          <a:p>
            <a:r>
              <a:rPr lang="de-DE" sz="1350" b="1" dirty="0"/>
              <a:t>KW 9/2023 (Stichprobe)</a:t>
            </a:r>
          </a:p>
        </p:txBody>
      </p:sp>
      <p:sp>
        <p:nvSpPr>
          <p:cNvPr id="15" name="Textfeld 1">
            <a:extLst>
              <a:ext uri="{FF2B5EF4-FFF2-40B4-BE49-F238E27FC236}">
                <a16:creationId xmlns:a16="http://schemas.microsoft.com/office/drawing/2014/main" id="{0C6E8E19-0E8B-4046-8E8F-21FC15EFE0BD}"/>
              </a:ext>
            </a:extLst>
          </p:cNvPr>
          <p:cNvSpPr txBox="1"/>
          <p:nvPr/>
        </p:nvSpPr>
        <p:spPr>
          <a:xfrm>
            <a:off x="5388343" y="4150132"/>
            <a:ext cx="3533154" cy="646331"/>
          </a:xfrm>
          <a:prstGeom prst="rect">
            <a:avLst/>
          </a:prstGeom>
          <a:solidFill>
            <a:schemeClr val="bg2">
              <a:lumMod val="90000"/>
            </a:schemeClr>
          </a:solidFill>
        </p:spPr>
        <p:txBody>
          <a:bodyPr wrap="square" rtlCol="0">
            <a:spAutoFit/>
          </a:bodyPr>
          <a:lstStyle/>
          <a:p>
            <a:r>
              <a:rPr lang="de-DE" sz="1200" i="1" dirty="0"/>
              <a:t>Rekombinante Linien machen in KW 9/2023 60,1 % der Stichprobe aus. 0,7 % sind Rekombinante aus Omikron und Delta, sonst Omikron-Omikron</a:t>
            </a:r>
          </a:p>
        </p:txBody>
      </p:sp>
      <p:cxnSp>
        <p:nvCxnSpPr>
          <p:cNvPr id="26" name="Gerade Verbindung mit Pfeil 25">
            <a:extLst>
              <a:ext uri="{FF2B5EF4-FFF2-40B4-BE49-F238E27FC236}">
                <a16:creationId xmlns:a16="http://schemas.microsoft.com/office/drawing/2014/main" id="{36E24F61-9316-4596-B184-FD489F86B359}"/>
              </a:ext>
            </a:extLst>
          </p:cNvPr>
          <p:cNvCxnSpPr>
            <a:cxnSpLocks/>
          </p:cNvCxnSpPr>
          <p:nvPr/>
        </p:nvCxnSpPr>
        <p:spPr>
          <a:xfrm flipH="1" flipV="1">
            <a:off x="9985346" y="1761891"/>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310485D3-A6FA-4931-A1BD-C61DE427DCDF}"/>
              </a:ext>
            </a:extLst>
          </p:cNvPr>
          <p:cNvCxnSpPr>
            <a:cxnSpLocks/>
          </p:cNvCxnSpPr>
          <p:nvPr/>
        </p:nvCxnSpPr>
        <p:spPr>
          <a:xfrm flipH="1" flipV="1">
            <a:off x="9985346" y="2173834"/>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40657E13-6BFC-42EC-A624-AD27DE429D72}"/>
              </a:ext>
            </a:extLst>
          </p:cNvPr>
          <p:cNvCxnSpPr/>
          <p:nvPr/>
        </p:nvCxnSpPr>
        <p:spPr>
          <a:xfrm flipV="1">
            <a:off x="9985346" y="1982706"/>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9D94C46B-3788-401C-8AF0-EF312D71236F}"/>
              </a:ext>
            </a:extLst>
          </p:cNvPr>
          <p:cNvCxnSpPr>
            <a:cxnSpLocks/>
          </p:cNvCxnSpPr>
          <p:nvPr/>
        </p:nvCxnSpPr>
        <p:spPr>
          <a:xfrm>
            <a:off x="9951804" y="2412113"/>
            <a:ext cx="100630" cy="108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feld 1">
            <a:extLst>
              <a:ext uri="{FF2B5EF4-FFF2-40B4-BE49-F238E27FC236}">
                <a16:creationId xmlns:a16="http://schemas.microsoft.com/office/drawing/2014/main" id="{DA0E171E-6159-4C83-B608-E3C2B89D7565}"/>
              </a:ext>
            </a:extLst>
          </p:cNvPr>
          <p:cNvSpPr txBox="1"/>
          <p:nvPr/>
        </p:nvSpPr>
        <p:spPr>
          <a:xfrm>
            <a:off x="564825" y="4320579"/>
            <a:ext cx="4671239" cy="461665"/>
          </a:xfrm>
          <a:prstGeom prst="rect">
            <a:avLst/>
          </a:prstGeom>
          <a:solidFill>
            <a:schemeClr val="accent2">
              <a:lumMod val="20000"/>
              <a:lumOff val="80000"/>
            </a:schemeClr>
          </a:solidFill>
        </p:spPr>
        <p:txBody>
          <a:bodyPr wrap="square" rtlCol="0">
            <a:spAutoFit/>
          </a:bodyPr>
          <a:lstStyle/>
          <a:p>
            <a:r>
              <a:rPr lang="de-DE" sz="1200" dirty="0"/>
              <a:t>EG.1 (XBB.1.9.2.1 </a:t>
            </a:r>
            <a:r>
              <a:rPr lang="de-DE" sz="1200" dirty="0">
                <a:sym typeface="Wingdings" panose="05000000000000000000" pitchFamily="2" charset="2"/>
              </a:rPr>
              <a:t>ist noch nicht in Analyse enthalten.</a:t>
            </a:r>
          </a:p>
          <a:p>
            <a:endParaRPr lang="de-DE" sz="1200" dirty="0"/>
          </a:p>
        </p:txBody>
      </p:sp>
      <p:cxnSp>
        <p:nvCxnSpPr>
          <p:cNvPr id="19" name="Gerade Verbindung mit Pfeil 18">
            <a:extLst>
              <a:ext uri="{FF2B5EF4-FFF2-40B4-BE49-F238E27FC236}">
                <a16:creationId xmlns:a16="http://schemas.microsoft.com/office/drawing/2014/main" id="{D7B08F15-C229-4B77-8A3D-2F833DDBA6DD}"/>
              </a:ext>
            </a:extLst>
          </p:cNvPr>
          <p:cNvCxnSpPr>
            <a:cxnSpLocks/>
          </p:cNvCxnSpPr>
          <p:nvPr/>
        </p:nvCxnSpPr>
        <p:spPr>
          <a:xfrm flipV="1">
            <a:off x="9929989" y="1413698"/>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Gerade Verbindung mit Pfeil 21">
            <a:extLst>
              <a:ext uri="{FF2B5EF4-FFF2-40B4-BE49-F238E27FC236}">
                <a16:creationId xmlns:a16="http://schemas.microsoft.com/office/drawing/2014/main" id="{41C4CA13-47A4-4FE7-A5B2-CF6706E221E8}"/>
              </a:ext>
            </a:extLst>
          </p:cNvPr>
          <p:cNvCxnSpPr>
            <a:cxnSpLocks/>
          </p:cNvCxnSpPr>
          <p:nvPr/>
        </p:nvCxnSpPr>
        <p:spPr>
          <a:xfrm flipV="1">
            <a:off x="9908357" y="3305908"/>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ECC8C02F-EB17-45B2-BFAC-2C244C291E32}"/>
              </a:ext>
            </a:extLst>
          </p:cNvPr>
          <p:cNvCxnSpPr>
            <a:cxnSpLocks/>
          </p:cNvCxnSpPr>
          <p:nvPr/>
        </p:nvCxnSpPr>
        <p:spPr>
          <a:xfrm>
            <a:off x="9920702" y="3502095"/>
            <a:ext cx="150945" cy="54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2">
            <a:extLst>
              <a:ext uri="{FF2B5EF4-FFF2-40B4-BE49-F238E27FC236}">
                <a16:creationId xmlns:a16="http://schemas.microsoft.com/office/drawing/2014/main" id="{DB336A26-DB8D-4399-8FCB-DEC9682349DD}"/>
              </a:ext>
            </a:extLst>
          </p:cNvPr>
          <p:cNvPicPr>
            <a:picLocks noChangeAspect="1"/>
          </p:cNvPicPr>
          <p:nvPr/>
        </p:nvPicPr>
        <p:blipFill>
          <a:blip r:embed="rId3"/>
          <a:stretch>
            <a:fillRect/>
          </a:stretch>
        </p:blipFill>
        <p:spPr>
          <a:xfrm>
            <a:off x="222503" y="674352"/>
            <a:ext cx="5013561" cy="3646227"/>
          </a:xfrm>
          <a:prstGeom prst="rect">
            <a:avLst/>
          </a:prstGeom>
        </p:spPr>
      </p:pic>
      <p:graphicFrame>
        <p:nvGraphicFramePr>
          <p:cNvPr id="3" name="Tabelle 2">
            <a:extLst>
              <a:ext uri="{FF2B5EF4-FFF2-40B4-BE49-F238E27FC236}">
                <a16:creationId xmlns:a16="http://schemas.microsoft.com/office/drawing/2014/main" id="{F4E6F8A9-4F1F-4879-BD69-6934FA1516A2}"/>
              </a:ext>
            </a:extLst>
          </p:cNvPr>
          <p:cNvGraphicFramePr>
            <a:graphicFrameLocks noGrp="1"/>
          </p:cNvGraphicFramePr>
          <p:nvPr>
            <p:extLst>
              <p:ext uri="{D42A27DB-BD31-4B8C-83A1-F6EECF244321}">
                <p14:modId xmlns:p14="http://schemas.microsoft.com/office/powerpoint/2010/main" val="2575122521"/>
              </p:ext>
            </p:extLst>
          </p:nvPr>
        </p:nvGraphicFramePr>
        <p:xfrm>
          <a:off x="5424866" y="1030747"/>
          <a:ext cx="3533156" cy="2198370"/>
        </p:xfrm>
        <a:graphic>
          <a:graphicData uri="http://schemas.openxmlformats.org/drawingml/2006/table">
            <a:tbl>
              <a:tblPr firstRow="1" bandRow="1">
                <a:tableStyleId>{2D5ABB26-0587-4C30-8999-92F81FD0307C}</a:tableStyleId>
              </a:tblPr>
              <a:tblGrid>
                <a:gridCol w="883289">
                  <a:extLst>
                    <a:ext uri="{9D8B030D-6E8A-4147-A177-3AD203B41FA5}">
                      <a16:colId xmlns:a16="http://schemas.microsoft.com/office/drawing/2014/main" val="4055169558"/>
                    </a:ext>
                  </a:extLst>
                </a:gridCol>
                <a:gridCol w="774570">
                  <a:extLst>
                    <a:ext uri="{9D8B030D-6E8A-4147-A177-3AD203B41FA5}">
                      <a16:colId xmlns:a16="http://schemas.microsoft.com/office/drawing/2014/main" val="2120870319"/>
                    </a:ext>
                  </a:extLst>
                </a:gridCol>
                <a:gridCol w="216977">
                  <a:extLst>
                    <a:ext uri="{9D8B030D-6E8A-4147-A177-3AD203B41FA5}">
                      <a16:colId xmlns:a16="http://schemas.microsoft.com/office/drawing/2014/main" val="2998872452"/>
                    </a:ext>
                  </a:extLst>
                </a:gridCol>
                <a:gridCol w="1658320">
                  <a:extLst>
                    <a:ext uri="{9D8B030D-6E8A-4147-A177-3AD203B41FA5}">
                      <a16:colId xmlns:a16="http://schemas.microsoft.com/office/drawing/2014/main" val="1675462186"/>
                    </a:ext>
                  </a:extLst>
                </a:gridCol>
              </a:tblGrid>
              <a:tr h="0">
                <a:tc>
                  <a:txBody>
                    <a:bodyPr/>
                    <a:lstStyle/>
                    <a:p>
                      <a:pPr algn="l"/>
                      <a:r>
                        <a:rPr lang="de-DE" sz="1200" u="none" strike="noStrike" kern="1200" dirty="0" err="1">
                          <a:solidFill>
                            <a:schemeClr val="tx1"/>
                          </a:solidFill>
                          <a:effectLst/>
                          <a:latin typeface="+mn-lt"/>
                          <a:ea typeface="+mn-ea"/>
                          <a:cs typeface="+mn-cs"/>
                        </a:rPr>
                        <a:t>Sublinie</a:t>
                      </a:r>
                      <a:endParaRPr lang="de-DE" sz="1200" u="none" strike="noStrike" kern="1200" dirty="0">
                        <a:solidFill>
                          <a:schemeClr val="tx1"/>
                        </a:solidFill>
                        <a:effectLst/>
                        <a:latin typeface="+mn-lt"/>
                        <a:ea typeface="+mn-ea"/>
                        <a:cs typeface="+mn-cs"/>
                      </a:endParaRPr>
                    </a:p>
                  </a:txBody>
                  <a:tcPr anchor="ctr">
                    <a:solidFill>
                      <a:schemeClr val="tx2">
                        <a:lumMod val="20000"/>
                        <a:lumOff val="80000"/>
                      </a:schemeClr>
                    </a:solidFill>
                  </a:tcPr>
                </a:tc>
                <a:tc>
                  <a:txBody>
                    <a:bodyPr/>
                    <a:lstStyle/>
                    <a:p>
                      <a:pPr algn="l" fontAlgn="b"/>
                      <a:r>
                        <a:rPr lang="de-DE" sz="1200" u="none" strike="noStrike" kern="1200" dirty="0">
                          <a:solidFill>
                            <a:schemeClr val="tx1"/>
                          </a:solidFill>
                          <a:effectLst/>
                          <a:latin typeface="+mn-lt"/>
                          <a:ea typeface="+mn-ea"/>
                          <a:cs typeface="+mn-cs"/>
                        </a:rPr>
                        <a:t>Anteil 9/23</a:t>
                      </a: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51918229"/>
                  </a:ext>
                </a:extLst>
              </a:tr>
              <a:tr h="36000">
                <a:tc>
                  <a:txBody>
                    <a:bodyPr/>
                    <a:lstStyle/>
                    <a:p>
                      <a:pPr algn="l" fontAlgn="b"/>
                      <a:r>
                        <a:rPr lang="de-DE" sz="1200" u="none" strike="noStrike" kern="1200" dirty="0">
                          <a:solidFill>
                            <a:schemeClr val="tx1"/>
                          </a:solidFill>
                          <a:effectLst/>
                          <a:latin typeface="+mn-lt"/>
                          <a:ea typeface="+mn-ea"/>
                          <a:cs typeface="+mn-cs"/>
                        </a:rPr>
                        <a:t>XBB.1.5</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39,8 %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64811438"/>
                  </a:ext>
                </a:extLst>
              </a:tr>
              <a:tr h="36000">
                <a:tc>
                  <a:txBody>
                    <a:bodyPr/>
                    <a:lstStyle/>
                    <a:p>
                      <a:pPr algn="l" fontAlgn="b"/>
                      <a:r>
                        <a:rPr lang="de-DE" sz="1200" u="none" strike="noStrike" kern="1200">
                          <a:solidFill>
                            <a:schemeClr val="tx1"/>
                          </a:solidFill>
                          <a:effectLst/>
                          <a:latin typeface="+mn-lt"/>
                          <a:ea typeface="+mn-ea"/>
                          <a:cs typeface="+mn-cs"/>
                        </a:rPr>
                        <a:t>CH.1.1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7,4 %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r>
                        <a:rPr lang="de-DE" sz="1050" u="none" strike="noStrike" kern="1200" dirty="0">
                          <a:solidFill>
                            <a:schemeClr val="tx1"/>
                          </a:solidFill>
                          <a:effectLst/>
                          <a:latin typeface="+mn-lt"/>
                          <a:ea typeface="+mn-ea"/>
                          <a:cs typeface="+mn-cs"/>
                        </a:rPr>
                        <a:t>Sublinien von BA.2.75</a:t>
                      </a:r>
                    </a:p>
                  </a:txBody>
                  <a:tcPr marL="9525" marR="9525" marT="9525" marB="0" anchor="ctr">
                    <a:solidFill>
                      <a:schemeClr val="tx2">
                        <a:lumMod val="20000"/>
                        <a:lumOff val="80000"/>
                      </a:schemeClr>
                    </a:solidFill>
                  </a:tcPr>
                </a:tc>
                <a:extLst>
                  <a:ext uri="{0D108BD9-81ED-4DB2-BD59-A6C34878D82A}">
                    <a16:rowId xmlns:a16="http://schemas.microsoft.com/office/drawing/2014/main" val="594205273"/>
                  </a:ext>
                </a:extLst>
              </a:tr>
              <a:tr h="36000">
                <a:tc>
                  <a:txBody>
                    <a:bodyPr/>
                    <a:lstStyle/>
                    <a:p>
                      <a:pPr algn="l" fontAlgn="b"/>
                      <a:r>
                        <a:rPr lang="de-DE" sz="1200" u="none" strike="noStrike" kern="1200" dirty="0">
                          <a:solidFill>
                            <a:schemeClr val="tx1"/>
                          </a:solidFill>
                          <a:effectLst/>
                          <a:latin typeface="+mn-lt"/>
                          <a:ea typeface="+mn-ea"/>
                          <a:cs typeface="+mn-cs"/>
                        </a:rPr>
                        <a:t>XBB.1.9.1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7 %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105757742"/>
                  </a:ext>
                </a:extLst>
              </a:tr>
              <a:tr h="36000">
                <a:tc>
                  <a:txBody>
                    <a:bodyPr/>
                    <a:lstStyle/>
                    <a:p>
                      <a:pPr algn="l" fontAlgn="b"/>
                      <a:r>
                        <a:rPr lang="de-DE" sz="1200" u="none" strike="noStrike" kern="1200">
                          <a:solidFill>
                            <a:schemeClr val="tx1"/>
                          </a:solidFill>
                          <a:effectLst/>
                          <a:latin typeface="+mn-lt"/>
                          <a:ea typeface="+mn-ea"/>
                          <a:cs typeface="+mn-cs"/>
                        </a:rPr>
                        <a:t>BQ.1.1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5,3 %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349798743"/>
                  </a:ext>
                </a:extLst>
              </a:tr>
              <a:tr h="36000">
                <a:tc>
                  <a:txBody>
                    <a:bodyPr/>
                    <a:lstStyle/>
                    <a:p>
                      <a:pPr algn="l" fontAlgn="b"/>
                      <a:r>
                        <a:rPr lang="de-DE" sz="1200" u="none" strike="noStrike" kern="1200" dirty="0">
                          <a:solidFill>
                            <a:schemeClr val="tx1"/>
                          </a:solidFill>
                          <a:effectLst/>
                          <a:latin typeface="+mn-lt"/>
                          <a:ea typeface="+mn-ea"/>
                          <a:cs typeface="+mn-cs"/>
                        </a:rPr>
                        <a:t>XBB.1.9.2</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4,5 %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392926533"/>
                  </a:ext>
                </a:extLst>
              </a:tr>
              <a:tr h="36000">
                <a:tc>
                  <a:txBody>
                    <a:bodyPr/>
                    <a:lstStyle/>
                    <a:p>
                      <a:pPr algn="l" fontAlgn="b"/>
                      <a:r>
                        <a:rPr lang="de-DE" sz="1200" u="none" strike="noStrike" kern="1200">
                          <a:solidFill>
                            <a:schemeClr val="tx1"/>
                          </a:solidFill>
                          <a:effectLst/>
                          <a:latin typeface="+mn-lt"/>
                          <a:ea typeface="+mn-ea"/>
                          <a:cs typeface="+mn-cs"/>
                        </a:rPr>
                        <a:t>XBB.1.5.7</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2,2 %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136795477"/>
                  </a:ext>
                </a:extLst>
              </a:tr>
              <a:tr h="36000">
                <a:tc>
                  <a:txBody>
                    <a:bodyPr/>
                    <a:lstStyle/>
                    <a:p>
                      <a:pPr algn="l" fontAlgn="b"/>
                      <a:r>
                        <a:rPr lang="de-DE" sz="1200" u="none" strike="noStrike" kern="1200">
                          <a:solidFill>
                            <a:schemeClr val="tx1"/>
                          </a:solidFill>
                          <a:effectLst/>
                          <a:latin typeface="+mn-lt"/>
                          <a:ea typeface="+mn-ea"/>
                          <a:cs typeface="+mn-cs"/>
                        </a:rPr>
                        <a:t>CH.1.1.1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1,7 %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050" u="none" strike="noStrike" kern="1200" dirty="0">
                          <a:solidFill>
                            <a:schemeClr val="tx1"/>
                          </a:solidFill>
                          <a:effectLst/>
                          <a:latin typeface="+mn-lt"/>
                          <a:ea typeface="+mn-ea"/>
                          <a:cs typeface="+mn-cs"/>
                        </a:rPr>
                        <a:t>Sublinien von BA.2.75</a:t>
                      </a:r>
                    </a:p>
                  </a:txBody>
                  <a:tcPr marL="9525" marR="9525" marT="9525" marB="0" anchor="ctr">
                    <a:solidFill>
                      <a:schemeClr val="tx2">
                        <a:lumMod val="20000"/>
                        <a:lumOff val="80000"/>
                      </a:schemeClr>
                    </a:solidFill>
                  </a:tcPr>
                </a:tc>
                <a:extLst>
                  <a:ext uri="{0D108BD9-81ED-4DB2-BD59-A6C34878D82A}">
                    <a16:rowId xmlns:a16="http://schemas.microsoft.com/office/drawing/2014/main" val="1188088456"/>
                  </a:ext>
                </a:extLst>
              </a:tr>
              <a:tr h="36000">
                <a:tc>
                  <a:txBody>
                    <a:bodyPr/>
                    <a:lstStyle/>
                    <a:p>
                      <a:pPr algn="l" fontAlgn="b"/>
                      <a:r>
                        <a:rPr lang="de-DE" sz="1200" u="none" strike="noStrike" kern="1200">
                          <a:solidFill>
                            <a:schemeClr val="tx1"/>
                          </a:solidFill>
                          <a:effectLst/>
                          <a:latin typeface="+mn-lt"/>
                          <a:ea typeface="+mn-ea"/>
                          <a:cs typeface="+mn-cs"/>
                        </a:rPr>
                        <a:t>XBF</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1,3 %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513615875"/>
                  </a:ext>
                </a:extLst>
              </a:tr>
              <a:tr h="36000">
                <a:tc>
                  <a:txBody>
                    <a:bodyPr/>
                    <a:lstStyle/>
                    <a:p>
                      <a:pPr algn="l" fontAlgn="b"/>
                      <a:r>
                        <a:rPr lang="de-DE" sz="1200" u="none" strike="noStrike" kern="1200">
                          <a:solidFill>
                            <a:schemeClr val="tx1"/>
                          </a:solidFill>
                          <a:effectLst/>
                          <a:latin typeface="+mn-lt"/>
                          <a:ea typeface="+mn-ea"/>
                          <a:cs typeface="+mn-cs"/>
                        </a:rPr>
                        <a:t>BN.1.3</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1,2 %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050" u="none" strike="noStrike" kern="1200" dirty="0">
                          <a:solidFill>
                            <a:schemeClr val="tx1"/>
                          </a:solidFill>
                          <a:effectLst/>
                          <a:latin typeface="+mn-lt"/>
                          <a:ea typeface="+mn-ea"/>
                          <a:cs typeface="+mn-cs"/>
                        </a:rPr>
                        <a:t>Sublinien von BA.2.75</a:t>
                      </a:r>
                    </a:p>
                  </a:txBody>
                  <a:tcPr marL="9525" marR="9525" marT="9525" marB="0" anchor="ctr">
                    <a:solidFill>
                      <a:schemeClr val="tx2">
                        <a:lumMod val="20000"/>
                        <a:lumOff val="80000"/>
                      </a:schemeClr>
                    </a:solidFill>
                  </a:tcPr>
                </a:tc>
                <a:extLst>
                  <a:ext uri="{0D108BD9-81ED-4DB2-BD59-A6C34878D82A}">
                    <a16:rowId xmlns:a16="http://schemas.microsoft.com/office/drawing/2014/main" val="3231816309"/>
                  </a:ext>
                </a:extLst>
              </a:tr>
              <a:tr h="36000">
                <a:tc>
                  <a:txBody>
                    <a:bodyPr/>
                    <a:lstStyle/>
                    <a:p>
                      <a:pPr algn="l" fontAlgn="b"/>
                      <a:r>
                        <a:rPr lang="de-DE" sz="1200" u="none" strike="noStrike" kern="1200" dirty="0">
                          <a:solidFill>
                            <a:schemeClr val="tx1"/>
                          </a:solidFill>
                          <a:effectLst/>
                          <a:latin typeface="+mn-lt"/>
                          <a:ea typeface="+mn-ea"/>
                          <a:cs typeface="+mn-cs"/>
                        </a:rPr>
                        <a:t>BQ.1.1.45</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1,1 %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41847626"/>
                  </a:ext>
                </a:extLst>
              </a:tr>
            </a:tbl>
          </a:graphicData>
        </a:graphic>
      </p:graphicFrame>
      <p:cxnSp>
        <p:nvCxnSpPr>
          <p:cNvPr id="30" name="Gerade Verbindung mit Pfeil 29">
            <a:extLst>
              <a:ext uri="{FF2B5EF4-FFF2-40B4-BE49-F238E27FC236}">
                <a16:creationId xmlns:a16="http://schemas.microsoft.com/office/drawing/2014/main" id="{820983E8-0DA2-4B37-9F8D-3A28B4903BD1}"/>
              </a:ext>
            </a:extLst>
          </p:cNvPr>
          <p:cNvCxnSpPr>
            <a:cxnSpLocks/>
          </p:cNvCxnSpPr>
          <p:nvPr/>
        </p:nvCxnSpPr>
        <p:spPr>
          <a:xfrm flipH="1" flipV="1">
            <a:off x="7187100" y="2086336"/>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4555BAB7-7168-467F-BBAB-31571BC30759}"/>
              </a:ext>
            </a:extLst>
          </p:cNvPr>
          <p:cNvCxnSpPr/>
          <p:nvPr/>
        </p:nvCxnSpPr>
        <p:spPr>
          <a:xfrm flipV="1">
            <a:off x="7187602" y="1707934"/>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17309756-995E-47E6-A347-B76F270F470F}"/>
              </a:ext>
            </a:extLst>
          </p:cNvPr>
          <p:cNvCxnSpPr/>
          <p:nvPr/>
        </p:nvCxnSpPr>
        <p:spPr>
          <a:xfrm flipV="1">
            <a:off x="7187602" y="1339338"/>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AC617247-24DC-49C4-B1BC-8E340E39FD51}"/>
              </a:ext>
            </a:extLst>
          </p:cNvPr>
          <p:cNvCxnSpPr>
            <a:cxnSpLocks/>
          </p:cNvCxnSpPr>
          <p:nvPr/>
        </p:nvCxnSpPr>
        <p:spPr>
          <a:xfrm flipV="1">
            <a:off x="7109609" y="2928744"/>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98063180-4D4C-43F5-ADDC-1F58CB35E7BA}"/>
              </a:ext>
            </a:extLst>
          </p:cNvPr>
          <p:cNvCxnSpPr>
            <a:cxnSpLocks/>
          </p:cNvCxnSpPr>
          <p:nvPr/>
        </p:nvCxnSpPr>
        <p:spPr>
          <a:xfrm flipV="1">
            <a:off x="7109609" y="1581584"/>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Gerade Verbindung mit Pfeil 33">
            <a:extLst>
              <a:ext uri="{FF2B5EF4-FFF2-40B4-BE49-F238E27FC236}">
                <a16:creationId xmlns:a16="http://schemas.microsoft.com/office/drawing/2014/main" id="{9AA82EA1-FE97-4293-BDD8-8D12C49C7714}"/>
              </a:ext>
            </a:extLst>
          </p:cNvPr>
          <p:cNvCxnSpPr>
            <a:cxnSpLocks/>
          </p:cNvCxnSpPr>
          <p:nvPr/>
        </p:nvCxnSpPr>
        <p:spPr>
          <a:xfrm flipV="1">
            <a:off x="7109609" y="1964091"/>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99C10A93-EE5C-4342-B414-C1072062475C}"/>
              </a:ext>
            </a:extLst>
          </p:cNvPr>
          <p:cNvCxnSpPr>
            <a:cxnSpLocks/>
          </p:cNvCxnSpPr>
          <p:nvPr/>
        </p:nvCxnSpPr>
        <p:spPr>
          <a:xfrm>
            <a:off x="7187602" y="2651148"/>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Gerade Verbindung mit Pfeil 35">
            <a:extLst>
              <a:ext uri="{FF2B5EF4-FFF2-40B4-BE49-F238E27FC236}">
                <a16:creationId xmlns:a16="http://schemas.microsoft.com/office/drawing/2014/main" id="{86E3276B-F5B5-4A45-A788-81F8E87FCD20}"/>
              </a:ext>
            </a:extLst>
          </p:cNvPr>
          <p:cNvCxnSpPr>
            <a:cxnSpLocks/>
          </p:cNvCxnSpPr>
          <p:nvPr/>
        </p:nvCxnSpPr>
        <p:spPr>
          <a:xfrm>
            <a:off x="7187602" y="2254196"/>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Gerade Verbindung mit Pfeil 36">
            <a:extLst>
              <a:ext uri="{FF2B5EF4-FFF2-40B4-BE49-F238E27FC236}">
                <a16:creationId xmlns:a16="http://schemas.microsoft.com/office/drawing/2014/main" id="{728CACFE-5201-49AB-9B35-FAB1866295CA}"/>
              </a:ext>
            </a:extLst>
          </p:cNvPr>
          <p:cNvCxnSpPr>
            <a:cxnSpLocks/>
          </p:cNvCxnSpPr>
          <p:nvPr/>
        </p:nvCxnSpPr>
        <p:spPr>
          <a:xfrm>
            <a:off x="7187602" y="2448953"/>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108F38DB-8C11-4C5F-B03C-49FFCB5F0245}"/>
              </a:ext>
            </a:extLst>
          </p:cNvPr>
          <p:cNvCxnSpPr>
            <a:cxnSpLocks/>
          </p:cNvCxnSpPr>
          <p:nvPr/>
        </p:nvCxnSpPr>
        <p:spPr>
          <a:xfrm>
            <a:off x="7187602" y="3025691"/>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84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2FF3D6DD-098A-4F41-969C-6E6B3338462C}"/>
              </a:ext>
            </a:extLst>
          </p:cNvPr>
          <p:cNvPicPr>
            <a:picLocks noChangeAspect="1"/>
          </p:cNvPicPr>
          <p:nvPr/>
        </p:nvPicPr>
        <p:blipFill>
          <a:blip r:embed="rId3"/>
          <a:stretch>
            <a:fillRect/>
          </a:stretch>
        </p:blipFill>
        <p:spPr>
          <a:xfrm>
            <a:off x="179896" y="579774"/>
            <a:ext cx="2724231" cy="4024989"/>
          </a:xfrm>
          <a:prstGeom prst="rect">
            <a:avLst/>
          </a:prstGeom>
        </p:spPr>
      </p:pic>
      <p:sp>
        <p:nvSpPr>
          <p:cNvPr id="7" name="Inhaltsplatzhalter 6">
            <a:extLst>
              <a:ext uri="{FF2B5EF4-FFF2-40B4-BE49-F238E27FC236}">
                <a16:creationId xmlns:a16="http://schemas.microsoft.com/office/drawing/2014/main" id="{2A2A4AA6-427E-4FF2-9AE5-A59BFF8FB7C2}"/>
              </a:ext>
            </a:extLst>
          </p:cNvPr>
          <p:cNvSpPr>
            <a:spLocks noGrp="1"/>
          </p:cNvSpPr>
          <p:nvPr>
            <p:ph sz="quarter" idx="13"/>
          </p:nvPr>
        </p:nvSpPr>
        <p:spPr>
          <a:xfrm>
            <a:off x="2976858" y="659103"/>
            <a:ext cx="5833927" cy="3766417"/>
          </a:xfrm>
        </p:spPr>
        <p:txBody>
          <a:bodyPr>
            <a:normAutofit/>
          </a:bodyPr>
          <a:lstStyle/>
          <a:p>
            <a:endParaRPr lang="de-DE" sz="1800" dirty="0"/>
          </a:p>
          <a:p>
            <a:endParaRPr lang="de-DE" sz="1800" dirty="0"/>
          </a:p>
        </p:txBody>
      </p:sp>
      <p:sp>
        <p:nvSpPr>
          <p:cNvPr id="6" name="Titel 5">
            <a:extLst>
              <a:ext uri="{FF2B5EF4-FFF2-40B4-BE49-F238E27FC236}">
                <a16:creationId xmlns:a16="http://schemas.microsoft.com/office/drawing/2014/main" id="{774E5153-AE50-4E10-958E-8A3A338DCFA1}"/>
              </a:ext>
            </a:extLst>
          </p:cNvPr>
          <p:cNvSpPr>
            <a:spLocks noGrp="1"/>
          </p:cNvSpPr>
          <p:nvPr>
            <p:ph type="title"/>
          </p:nvPr>
        </p:nvSpPr>
        <p:spPr>
          <a:xfrm>
            <a:off x="564826" y="229517"/>
            <a:ext cx="7983646" cy="281060"/>
          </a:xfrm>
        </p:spPr>
        <p:txBody>
          <a:bodyPr/>
          <a:lstStyle/>
          <a:p>
            <a:r>
              <a:rPr lang="de-DE" dirty="0"/>
              <a:t>MOCs und Wachstumsvorteil aktuell zirkulierender Linien</a:t>
            </a:r>
          </a:p>
        </p:txBody>
      </p:sp>
      <p:sp>
        <p:nvSpPr>
          <p:cNvPr id="2" name="Datumsplatzhalter 1">
            <a:extLst>
              <a:ext uri="{FF2B5EF4-FFF2-40B4-BE49-F238E27FC236}">
                <a16:creationId xmlns:a16="http://schemas.microsoft.com/office/drawing/2014/main" id="{41925CB1-4E92-40EA-ACA6-D32A2770BDF7}"/>
              </a:ext>
            </a:extLst>
          </p:cNvPr>
          <p:cNvSpPr>
            <a:spLocks noGrp="1"/>
          </p:cNvSpPr>
          <p:nvPr>
            <p:ph type="dt" sz="half" idx="10"/>
          </p:nvPr>
        </p:nvSpPr>
        <p:spPr/>
        <p:txBody>
          <a:bodyPr/>
          <a:lstStyle/>
          <a:p>
            <a:fld id="{0F174DB1-509E-42B0-8A6E-A0411794C4CE}" type="datetime1">
              <a:rPr lang="de-DE" smtClean="0"/>
              <a:t>15.03.2023</a:t>
            </a:fld>
            <a:endParaRPr lang="de-DE"/>
          </a:p>
        </p:txBody>
      </p:sp>
      <p:sp>
        <p:nvSpPr>
          <p:cNvPr id="9" name="Pfeil: nach links 8">
            <a:extLst>
              <a:ext uri="{FF2B5EF4-FFF2-40B4-BE49-F238E27FC236}">
                <a16:creationId xmlns:a16="http://schemas.microsoft.com/office/drawing/2014/main" id="{0A1939E7-ED2B-48E0-A454-9018416FDD6E}"/>
              </a:ext>
            </a:extLst>
          </p:cNvPr>
          <p:cNvSpPr/>
          <p:nvPr/>
        </p:nvSpPr>
        <p:spPr>
          <a:xfrm>
            <a:off x="2417699" y="2985647"/>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0E1FC93-FB09-4F61-B72D-E9FC9311A165}"/>
              </a:ext>
            </a:extLst>
          </p:cNvPr>
          <p:cNvSpPr/>
          <p:nvPr/>
        </p:nvSpPr>
        <p:spPr>
          <a:xfrm>
            <a:off x="2810098" y="2923816"/>
            <a:ext cx="1117614" cy="246221"/>
          </a:xfrm>
          <a:prstGeom prst="rect">
            <a:avLst/>
          </a:prstGeom>
        </p:spPr>
        <p:txBody>
          <a:bodyPr wrap="none">
            <a:spAutoFit/>
          </a:bodyPr>
          <a:lstStyle/>
          <a:p>
            <a:r>
              <a:rPr lang="de-DE" sz="1000" dirty="0">
                <a:solidFill>
                  <a:schemeClr val="accent1"/>
                </a:solidFill>
              </a:rPr>
              <a:t>XBB.1.5, XBB.1.9*</a:t>
            </a:r>
          </a:p>
        </p:txBody>
      </p:sp>
      <p:sp>
        <p:nvSpPr>
          <p:cNvPr id="12" name="Rechteck 11">
            <a:extLst>
              <a:ext uri="{FF2B5EF4-FFF2-40B4-BE49-F238E27FC236}">
                <a16:creationId xmlns:a16="http://schemas.microsoft.com/office/drawing/2014/main" id="{72561A45-2090-4AB8-AD03-70E864B21986}"/>
              </a:ext>
            </a:extLst>
          </p:cNvPr>
          <p:cNvSpPr/>
          <p:nvPr/>
        </p:nvSpPr>
        <p:spPr>
          <a:xfrm>
            <a:off x="5704810" y="2232470"/>
            <a:ext cx="1949316" cy="307777"/>
          </a:xfrm>
          <a:prstGeom prst="rect">
            <a:avLst/>
          </a:prstGeom>
        </p:spPr>
        <p:txBody>
          <a:bodyPr wrap="none">
            <a:spAutoFit/>
          </a:bodyPr>
          <a:lstStyle/>
          <a:p>
            <a:r>
              <a:rPr lang="de-DE" sz="1400" dirty="0">
                <a:latin typeface="Arial Black" panose="020B0A04020102020204" pitchFamily="34" charset="0"/>
              </a:rPr>
              <a:t>Wachstumsvorteil</a:t>
            </a:r>
          </a:p>
        </p:txBody>
      </p:sp>
      <p:sp>
        <p:nvSpPr>
          <p:cNvPr id="16" name="Rechteck 15">
            <a:extLst>
              <a:ext uri="{FF2B5EF4-FFF2-40B4-BE49-F238E27FC236}">
                <a16:creationId xmlns:a16="http://schemas.microsoft.com/office/drawing/2014/main" id="{5834F2C9-72A5-45E7-B097-ECF6A039C0B0}"/>
              </a:ext>
            </a:extLst>
          </p:cNvPr>
          <p:cNvSpPr/>
          <p:nvPr/>
        </p:nvSpPr>
        <p:spPr>
          <a:xfrm>
            <a:off x="2840185" y="2854619"/>
            <a:ext cx="184731" cy="246221"/>
          </a:xfrm>
          <a:prstGeom prst="rect">
            <a:avLst/>
          </a:prstGeom>
        </p:spPr>
        <p:txBody>
          <a:bodyPr wrap="none">
            <a:spAutoFit/>
          </a:bodyPr>
          <a:lstStyle/>
          <a:p>
            <a:endParaRPr lang="de-DE" sz="1000" dirty="0">
              <a:solidFill>
                <a:schemeClr val="accent1"/>
              </a:solidFill>
            </a:endParaRPr>
          </a:p>
        </p:txBody>
      </p:sp>
      <p:sp>
        <p:nvSpPr>
          <p:cNvPr id="24" name="Pfeil: nach links 23">
            <a:extLst>
              <a:ext uri="{FF2B5EF4-FFF2-40B4-BE49-F238E27FC236}">
                <a16:creationId xmlns:a16="http://schemas.microsoft.com/office/drawing/2014/main" id="{7ED2B0B8-42F4-42D6-B5DE-253FBD95BB69}"/>
              </a:ext>
            </a:extLst>
          </p:cNvPr>
          <p:cNvSpPr/>
          <p:nvPr/>
        </p:nvSpPr>
        <p:spPr>
          <a:xfrm>
            <a:off x="2415660" y="2884908"/>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614A9A7E-657A-43A3-B6B6-8A11A02561ED}"/>
              </a:ext>
            </a:extLst>
          </p:cNvPr>
          <p:cNvSpPr/>
          <p:nvPr/>
        </p:nvSpPr>
        <p:spPr>
          <a:xfrm>
            <a:off x="2808059" y="2823077"/>
            <a:ext cx="1117614" cy="246221"/>
          </a:xfrm>
          <a:prstGeom prst="rect">
            <a:avLst/>
          </a:prstGeom>
        </p:spPr>
        <p:txBody>
          <a:bodyPr wrap="none">
            <a:spAutoFit/>
          </a:bodyPr>
          <a:lstStyle/>
          <a:p>
            <a:r>
              <a:rPr lang="de-DE" sz="1000" dirty="0">
                <a:solidFill>
                  <a:schemeClr val="accent1"/>
                </a:solidFill>
              </a:rPr>
              <a:t>XBB.1.5, XBB.1.9*</a:t>
            </a:r>
          </a:p>
        </p:txBody>
      </p:sp>
      <p:grpSp>
        <p:nvGrpSpPr>
          <p:cNvPr id="17" name="Gruppieren 16">
            <a:extLst>
              <a:ext uri="{FF2B5EF4-FFF2-40B4-BE49-F238E27FC236}">
                <a16:creationId xmlns:a16="http://schemas.microsoft.com/office/drawing/2014/main" id="{E80008BE-C049-403C-B2E6-048FD474E5EE}"/>
              </a:ext>
            </a:extLst>
          </p:cNvPr>
          <p:cNvGrpSpPr/>
          <p:nvPr/>
        </p:nvGrpSpPr>
        <p:grpSpPr>
          <a:xfrm>
            <a:off x="3861553" y="1082697"/>
            <a:ext cx="5084598" cy="3019142"/>
            <a:chOff x="3924636" y="2000152"/>
            <a:chExt cx="5084598" cy="3019142"/>
          </a:xfrm>
        </p:grpSpPr>
        <p:pic>
          <p:nvPicPr>
            <p:cNvPr id="8" name="Grafik 7">
              <a:extLst>
                <a:ext uri="{FF2B5EF4-FFF2-40B4-BE49-F238E27FC236}">
                  <a16:creationId xmlns:a16="http://schemas.microsoft.com/office/drawing/2014/main" id="{4D8FF5CA-7F8F-4400-9C29-6F292DEE2184}"/>
                </a:ext>
              </a:extLst>
            </p:cNvPr>
            <p:cNvPicPr>
              <a:picLocks noChangeAspect="1"/>
            </p:cNvPicPr>
            <p:nvPr/>
          </p:nvPicPr>
          <p:blipFill>
            <a:blip r:embed="rId4"/>
            <a:stretch>
              <a:fillRect/>
            </a:stretch>
          </p:blipFill>
          <p:spPr>
            <a:xfrm>
              <a:off x="3924636" y="2259779"/>
              <a:ext cx="5084598" cy="2759515"/>
            </a:xfrm>
            <a:prstGeom prst="rect">
              <a:avLst/>
            </a:prstGeom>
          </p:spPr>
        </p:pic>
        <p:sp>
          <p:nvSpPr>
            <p:cNvPr id="15" name="Pfeil: nach links 14">
              <a:extLst>
                <a:ext uri="{FF2B5EF4-FFF2-40B4-BE49-F238E27FC236}">
                  <a16:creationId xmlns:a16="http://schemas.microsoft.com/office/drawing/2014/main" id="{EEF6EA44-4877-4DAA-B0E5-459C31259313}"/>
                </a:ext>
              </a:extLst>
            </p:cNvPr>
            <p:cNvSpPr/>
            <p:nvPr/>
          </p:nvSpPr>
          <p:spPr>
            <a:xfrm rot="14026869">
              <a:off x="7942231" y="2513869"/>
              <a:ext cx="580451" cy="15679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22" name="Pfeil: nach links 21">
              <a:extLst>
                <a:ext uri="{FF2B5EF4-FFF2-40B4-BE49-F238E27FC236}">
                  <a16:creationId xmlns:a16="http://schemas.microsoft.com/office/drawing/2014/main" id="{12FC8639-7A71-4F46-8D80-55AEA942519E}"/>
                </a:ext>
              </a:extLst>
            </p:cNvPr>
            <p:cNvSpPr/>
            <p:nvPr/>
          </p:nvSpPr>
          <p:spPr>
            <a:xfrm rot="14026869">
              <a:off x="8114029" y="2392096"/>
              <a:ext cx="580451" cy="15679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1BF4C39-BC27-41A1-9C93-5FA427A1DCCF}"/>
                </a:ext>
              </a:extLst>
            </p:cNvPr>
            <p:cNvSpPr/>
            <p:nvPr/>
          </p:nvSpPr>
          <p:spPr>
            <a:xfrm>
              <a:off x="7503951" y="2107625"/>
              <a:ext cx="665567" cy="276999"/>
            </a:xfrm>
            <a:prstGeom prst="rect">
              <a:avLst/>
            </a:prstGeom>
          </p:spPr>
          <p:txBody>
            <a:bodyPr wrap="none">
              <a:spAutoFit/>
            </a:bodyPr>
            <a:lstStyle/>
            <a:p>
              <a:r>
                <a:rPr lang="de-DE" sz="1200" dirty="0">
                  <a:solidFill>
                    <a:schemeClr val="accent2">
                      <a:lumMod val="75000"/>
                    </a:schemeClr>
                  </a:solidFill>
                </a:rPr>
                <a:t>XBB.1.5</a:t>
              </a:r>
            </a:p>
          </p:txBody>
        </p:sp>
        <p:sp>
          <p:nvSpPr>
            <p:cNvPr id="27" name="Rechteck 26">
              <a:extLst>
                <a:ext uri="{FF2B5EF4-FFF2-40B4-BE49-F238E27FC236}">
                  <a16:creationId xmlns:a16="http://schemas.microsoft.com/office/drawing/2014/main" id="{8C79442D-4639-4D55-8B29-CDB1D5DCE02C}"/>
                </a:ext>
              </a:extLst>
            </p:cNvPr>
            <p:cNvSpPr/>
            <p:nvPr/>
          </p:nvSpPr>
          <p:spPr>
            <a:xfrm>
              <a:off x="8210610" y="2000152"/>
              <a:ext cx="782587" cy="276999"/>
            </a:xfrm>
            <a:prstGeom prst="rect">
              <a:avLst/>
            </a:prstGeom>
          </p:spPr>
          <p:txBody>
            <a:bodyPr wrap="none">
              <a:spAutoFit/>
            </a:bodyPr>
            <a:lstStyle/>
            <a:p>
              <a:r>
                <a:rPr lang="de-DE" sz="1200" dirty="0">
                  <a:solidFill>
                    <a:schemeClr val="accent2">
                      <a:lumMod val="75000"/>
                    </a:schemeClr>
                  </a:solidFill>
                </a:rPr>
                <a:t>XBB.1.9.1</a:t>
              </a:r>
            </a:p>
          </p:txBody>
        </p:sp>
      </p:grpSp>
    </p:spTree>
    <p:extLst>
      <p:ext uri="{BB962C8B-B14F-4D97-AF65-F5344CB8AC3E}">
        <p14:creationId xmlns:p14="http://schemas.microsoft.com/office/powerpoint/2010/main" val="284898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C2236A-B930-4258-A872-C241B3B83A77}"/>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6" name="Titel 5">
            <a:extLst>
              <a:ext uri="{FF2B5EF4-FFF2-40B4-BE49-F238E27FC236}">
                <a16:creationId xmlns:a16="http://schemas.microsoft.com/office/drawing/2014/main" id="{0547EF4A-A042-42CC-BBBF-9456BB32EBA2}"/>
              </a:ext>
            </a:extLst>
          </p:cNvPr>
          <p:cNvSpPr>
            <a:spLocks noGrp="1"/>
          </p:cNvSpPr>
          <p:nvPr>
            <p:ph type="title"/>
          </p:nvPr>
        </p:nvSpPr>
        <p:spPr>
          <a:xfrm>
            <a:off x="207652" y="288739"/>
            <a:ext cx="7983646" cy="290464"/>
          </a:xfrm>
        </p:spPr>
        <p:txBody>
          <a:bodyPr/>
          <a:lstStyle/>
          <a:p>
            <a:r>
              <a:rPr lang="de-DE" sz="2400" dirty="0"/>
              <a:t>EG.1 (XBB.1.9.2.1) </a:t>
            </a:r>
            <a:r>
              <a:rPr lang="de-DE" sz="1600" i="1" dirty="0"/>
              <a:t>Medienberichte</a:t>
            </a:r>
            <a:endParaRPr lang="en-US" sz="1600" i="1" dirty="0"/>
          </a:p>
        </p:txBody>
      </p:sp>
      <p:sp>
        <p:nvSpPr>
          <p:cNvPr id="2" name="TextBox 1">
            <a:extLst>
              <a:ext uri="{FF2B5EF4-FFF2-40B4-BE49-F238E27FC236}">
                <a16:creationId xmlns:a16="http://schemas.microsoft.com/office/drawing/2014/main" id="{65CB74D3-8216-41D0-8961-93C6121775C0}"/>
              </a:ext>
            </a:extLst>
          </p:cNvPr>
          <p:cNvSpPr txBox="1"/>
          <p:nvPr/>
        </p:nvSpPr>
        <p:spPr>
          <a:xfrm>
            <a:off x="456121" y="1389355"/>
            <a:ext cx="3416320"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S:Q613H is known to increase cell fusion</a:t>
            </a:r>
          </a:p>
        </p:txBody>
      </p:sp>
      <p:sp>
        <p:nvSpPr>
          <p:cNvPr id="3" name="TextBox 2">
            <a:extLst>
              <a:ext uri="{FF2B5EF4-FFF2-40B4-BE49-F238E27FC236}">
                <a16:creationId xmlns:a16="http://schemas.microsoft.com/office/drawing/2014/main" id="{B61B9A03-2DF3-45C1-B75D-DEC86B10F950}"/>
              </a:ext>
            </a:extLst>
          </p:cNvPr>
          <p:cNvSpPr txBox="1"/>
          <p:nvPr/>
        </p:nvSpPr>
        <p:spPr>
          <a:xfrm>
            <a:off x="4043110" y="1389355"/>
            <a:ext cx="903709" cy="307777"/>
          </a:xfrm>
          <a:prstGeom prst="rect">
            <a:avLst/>
          </a:prstGeom>
          <a:noFill/>
        </p:spPr>
        <p:txBody>
          <a:bodyPr wrap="none" rtlCol="0">
            <a:spAutoFit/>
          </a:bodyPr>
          <a:lstStyle/>
          <a:p>
            <a:r>
              <a:rPr lang="de-DE" sz="1400" dirty="0" err="1"/>
              <a:t>infectivity</a:t>
            </a:r>
            <a:endParaRPr lang="en-US" sz="1400" dirty="0"/>
          </a:p>
        </p:txBody>
      </p:sp>
      <p:sp>
        <p:nvSpPr>
          <p:cNvPr id="7" name="TextBox 6">
            <a:extLst>
              <a:ext uri="{FF2B5EF4-FFF2-40B4-BE49-F238E27FC236}">
                <a16:creationId xmlns:a16="http://schemas.microsoft.com/office/drawing/2014/main" id="{C5652D4A-8E94-4410-B166-C08418296015}"/>
              </a:ext>
            </a:extLst>
          </p:cNvPr>
          <p:cNvSpPr txBox="1"/>
          <p:nvPr/>
        </p:nvSpPr>
        <p:spPr>
          <a:xfrm>
            <a:off x="456121" y="1654091"/>
            <a:ext cx="2485873"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S:Q613H is next to S:D614G</a:t>
            </a:r>
          </a:p>
        </p:txBody>
      </p:sp>
      <p:sp>
        <p:nvSpPr>
          <p:cNvPr id="8" name="TextBox 7">
            <a:extLst>
              <a:ext uri="{FF2B5EF4-FFF2-40B4-BE49-F238E27FC236}">
                <a16:creationId xmlns:a16="http://schemas.microsoft.com/office/drawing/2014/main" id="{6E101BD9-5577-490D-9323-CFE1BCE0BC26}"/>
              </a:ext>
            </a:extLst>
          </p:cNvPr>
          <p:cNvSpPr txBox="1"/>
          <p:nvPr/>
        </p:nvSpPr>
        <p:spPr>
          <a:xfrm>
            <a:off x="456121" y="1912219"/>
            <a:ext cx="3808350"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S:Q613H is known from several Delta lineages</a:t>
            </a:r>
          </a:p>
        </p:txBody>
      </p:sp>
      <p:pic>
        <p:nvPicPr>
          <p:cNvPr id="5" name="Picture 4">
            <a:extLst>
              <a:ext uri="{FF2B5EF4-FFF2-40B4-BE49-F238E27FC236}">
                <a16:creationId xmlns:a16="http://schemas.microsoft.com/office/drawing/2014/main" id="{55FB30B4-FCC4-4727-9969-2CDDDC8498C1}"/>
              </a:ext>
            </a:extLst>
          </p:cNvPr>
          <p:cNvPicPr>
            <a:picLocks noChangeAspect="1"/>
          </p:cNvPicPr>
          <p:nvPr/>
        </p:nvPicPr>
        <p:blipFill>
          <a:blip r:embed="rId2"/>
          <a:stretch>
            <a:fillRect/>
          </a:stretch>
        </p:blipFill>
        <p:spPr>
          <a:xfrm>
            <a:off x="6276069" y="829772"/>
            <a:ext cx="2724231" cy="4024989"/>
          </a:xfrm>
          <a:prstGeom prst="rect">
            <a:avLst/>
          </a:prstGeom>
        </p:spPr>
      </p:pic>
      <p:cxnSp>
        <p:nvCxnSpPr>
          <p:cNvPr id="10" name="Straight Arrow Connector 9">
            <a:extLst>
              <a:ext uri="{FF2B5EF4-FFF2-40B4-BE49-F238E27FC236}">
                <a16:creationId xmlns:a16="http://schemas.microsoft.com/office/drawing/2014/main" id="{2C532022-281E-47C4-BFF7-73E126788894}"/>
              </a:ext>
            </a:extLst>
          </p:cNvPr>
          <p:cNvCxnSpPr/>
          <p:nvPr/>
        </p:nvCxnSpPr>
        <p:spPr>
          <a:xfrm flipH="1">
            <a:off x="8561654" y="3467100"/>
            <a:ext cx="438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BE3CF71-5144-4BFD-90B0-B11599718A02}"/>
              </a:ext>
            </a:extLst>
          </p:cNvPr>
          <p:cNvSpPr txBox="1"/>
          <p:nvPr/>
        </p:nvSpPr>
        <p:spPr>
          <a:xfrm>
            <a:off x="136706" y="507735"/>
            <a:ext cx="5163529" cy="307777"/>
          </a:xfrm>
          <a:prstGeom prst="rect">
            <a:avLst/>
          </a:prstGeom>
          <a:noFill/>
        </p:spPr>
        <p:txBody>
          <a:bodyPr wrap="none" rtlCol="0">
            <a:spAutoFit/>
          </a:bodyPr>
          <a:lstStyle/>
          <a:p>
            <a:r>
              <a:rPr lang="de-DE" sz="1400" i="1" dirty="0"/>
              <a:t>Linienzuordnung sehr rezent </a:t>
            </a:r>
            <a:r>
              <a:rPr lang="de-DE" sz="1400" i="1" dirty="0">
                <a:sym typeface="Wingdings" panose="05000000000000000000" pitchFamily="2" charset="2"/>
              </a:rPr>
              <a:t> nicht explizit in aktuelle Auswertung</a:t>
            </a:r>
            <a:endParaRPr lang="en-US" sz="1400" i="1" dirty="0"/>
          </a:p>
        </p:txBody>
      </p:sp>
      <p:sp>
        <p:nvSpPr>
          <p:cNvPr id="15" name="TextBox 14">
            <a:extLst>
              <a:ext uri="{FF2B5EF4-FFF2-40B4-BE49-F238E27FC236}">
                <a16:creationId xmlns:a16="http://schemas.microsoft.com/office/drawing/2014/main" id="{F2A13A26-14BF-4C05-84DC-7D2242C760B1}"/>
              </a:ext>
            </a:extLst>
          </p:cNvPr>
          <p:cNvSpPr txBox="1"/>
          <p:nvPr/>
        </p:nvSpPr>
        <p:spPr>
          <a:xfrm>
            <a:off x="467598" y="1133050"/>
            <a:ext cx="3756349" cy="307777"/>
          </a:xfrm>
          <a:prstGeom prst="rect">
            <a:avLst/>
          </a:prstGeom>
          <a:noFill/>
        </p:spPr>
        <p:txBody>
          <a:bodyPr wrap="none" rtlCol="0">
            <a:spAutoFit/>
          </a:bodyPr>
          <a:lstStyle/>
          <a:p>
            <a:pPr marL="285750" indent="-285750">
              <a:buFont typeface="Arial" panose="020B0604020202020204" pitchFamily="34" charset="0"/>
              <a:buChar char="•"/>
            </a:pPr>
            <a:r>
              <a:rPr lang="de-DE" sz="1400" dirty="0"/>
              <a:t>D</a:t>
            </a:r>
            <a:r>
              <a:rPr lang="en-US" sz="1400" dirty="0" err="1"/>
              <a:t>efined</a:t>
            </a:r>
            <a:r>
              <a:rPr lang="en-US" sz="1400" dirty="0"/>
              <a:t> by </a:t>
            </a:r>
            <a:r>
              <a:rPr lang="en-US" sz="1400" b="1" dirty="0">
                <a:solidFill>
                  <a:schemeClr val="accent1">
                    <a:lumMod val="75000"/>
                  </a:schemeClr>
                </a:solidFill>
              </a:rPr>
              <a:t>S:Q613H </a:t>
            </a:r>
            <a:r>
              <a:rPr lang="en-US" sz="1400" dirty="0"/>
              <a:t>// Also contains </a:t>
            </a:r>
            <a:r>
              <a:rPr lang="en-US" sz="1400" b="1" dirty="0">
                <a:solidFill>
                  <a:schemeClr val="accent1">
                    <a:lumMod val="75000"/>
                  </a:schemeClr>
                </a:solidFill>
              </a:rPr>
              <a:t>N:L219F</a:t>
            </a:r>
          </a:p>
        </p:txBody>
      </p:sp>
      <p:cxnSp>
        <p:nvCxnSpPr>
          <p:cNvPr id="17" name="Straight Arrow Connector 16">
            <a:extLst>
              <a:ext uri="{FF2B5EF4-FFF2-40B4-BE49-F238E27FC236}">
                <a16:creationId xmlns:a16="http://schemas.microsoft.com/office/drawing/2014/main" id="{F51FC326-B0AD-42E1-96E2-C634BCD80C17}"/>
              </a:ext>
            </a:extLst>
          </p:cNvPr>
          <p:cNvCxnSpPr>
            <a:cxnSpLocks/>
            <a:stCxn id="2" idx="3"/>
            <a:endCxn id="3" idx="1"/>
          </p:cNvCxnSpPr>
          <p:nvPr/>
        </p:nvCxnSpPr>
        <p:spPr>
          <a:xfrm>
            <a:off x="3872441" y="1543244"/>
            <a:ext cx="17066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DE1C278E-A5DD-4FBC-AE3D-B5D6E329F106}"/>
              </a:ext>
            </a:extLst>
          </p:cNvPr>
          <p:cNvPicPr>
            <a:picLocks noChangeAspect="1"/>
          </p:cNvPicPr>
          <p:nvPr/>
        </p:nvPicPr>
        <p:blipFill>
          <a:blip r:embed="rId3"/>
          <a:stretch>
            <a:fillRect/>
          </a:stretch>
        </p:blipFill>
        <p:spPr>
          <a:xfrm>
            <a:off x="62692" y="2443937"/>
            <a:ext cx="3020079" cy="2393988"/>
          </a:xfrm>
          <a:prstGeom prst="rect">
            <a:avLst/>
          </a:prstGeom>
        </p:spPr>
      </p:pic>
      <p:pic>
        <p:nvPicPr>
          <p:cNvPr id="23" name="Picture 22">
            <a:extLst>
              <a:ext uri="{FF2B5EF4-FFF2-40B4-BE49-F238E27FC236}">
                <a16:creationId xmlns:a16="http://schemas.microsoft.com/office/drawing/2014/main" id="{53832231-3733-489F-80CE-7167CE1377A1}"/>
              </a:ext>
            </a:extLst>
          </p:cNvPr>
          <p:cNvPicPr>
            <a:picLocks noChangeAspect="1"/>
          </p:cNvPicPr>
          <p:nvPr/>
        </p:nvPicPr>
        <p:blipFill>
          <a:blip r:embed="rId4"/>
          <a:stretch>
            <a:fillRect/>
          </a:stretch>
        </p:blipFill>
        <p:spPr>
          <a:xfrm>
            <a:off x="3169280" y="2397625"/>
            <a:ext cx="2941962" cy="2473596"/>
          </a:xfrm>
          <a:prstGeom prst="rect">
            <a:avLst/>
          </a:prstGeom>
        </p:spPr>
      </p:pic>
      <p:sp>
        <p:nvSpPr>
          <p:cNvPr id="20" name="Oval 19">
            <a:extLst>
              <a:ext uri="{FF2B5EF4-FFF2-40B4-BE49-F238E27FC236}">
                <a16:creationId xmlns:a16="http://schemas.microsoft.com/office/drawing/2014/main" id="{B8E3B39E-F314-4642-8994-0DD397B5918A}"/>
              </a:ext>
            </a:extLst>
          </p:cNvPr>
          <p:cNvSpPr/>
          <p:nvPr/>
        </p:nvSpPr>
        <p:spPr>
          <a:xfrm>
            <a:off x="6276069" y="3398520"/>
            <a:ext cx="505731" cy="121902"/>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57808-0D29-44B7-8D81-7864F74DEACA}"/>
              </a:ext>
            </a:extLst>
          </p:cNvPr>
          <p:cNvSpPr txBox="1"/>
          <p:nvPr/>
        </p:nvSpPr>
        <p:spPr>
          <a:xfrm>
            <a:off x="2486133" y="2358495"/>
            <a:ext cx="596638" cy="276999"/>
          </a:xfrm>
          <a:prstGeom prst="rect">
            <a:avLst/>
          </a:prstGeom>
          <a:noFill/>
        </p:spPr>
        <p:txBody>
          <a:bodyPr wrap="none" rtlCol="0">
            <a:spAutoFit/>
          </a:bodyPr>
          <a:lstStyle/>
          <a:p>
            <a:r>
              <a:rPr lang="de-DE" sz="1200" dirty="0"/>
              <a:t>N=281</a:t>
            </a:r>
            <a:endParaRPr lang="en-US" sz="1200" dirty="0"/>
          </a:p>
        </p:txBody>
      </p:sp>
      <p:sp>
        <p:nvSpPr>
          <p:cNvPr id="25" name="TextBox 24">
            <a:extLst>
              <a:ext uri="{FF2B5EF4-FFF2-40B4-BE49-F238E27FC236}">
                <a16:creationId xmlns:a16="http://schemas.microsoft.com/office/drawing/2014/main" id="{73BF8656-358B-44C3-A535-D89BDF7F9D43}"/>
              </a:ext>
            </a:extLst>
          </p:cNvPr>
          <p:cNvSpPr txBox="1"/>
          <p:nvPr/>
        </p:nvSpPr>
        <p:spPr>
          <a:xfrm>
            <a:off x="5513550" y="2305437"/>
            <a:ext cx="675185" cy="276999"/>
          </a:xfrm>
          <a:prstGeom prst="rect">
            <a:avLst/>
          </a:prstGeom>
          <a:noFill/>
        </p:spPr>
        <p:txBody>
          <a:bodyPr wrap="none" rtlCol="0">
            <a:spAutoFit/>
          </a:bodyPr>
          <a:lstStyle/>
          <a:p>
            <a:r>
              <a:rPr lang="de-DE" sz="1200" dirty="0"/>
              <a:t>N=5898</a:t>
            </a:r>
            <a:endParaRPr lang="en-US" sz="1200" dirty="0"/>
          </a:p>
        </p:txBody>
      </p:sp>
    </p:spTree>
    <p:extLst>
      <p:ext uri="{BB962C8B-B14F-4D97-AF65-F5344CB8AC3E}">
        <p14:creationId xmlns:p14="http://schemas.microsoft.com/office/powerpoint/2010/main" val="179540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F91DCB-48F4-4788-A2C1-5062F0EA34D8}"/>
              </a:ext>
            </a:extLst>
          </p:cNvPr>
          <p:cNvSpPr>
            <a:spLocks noGrp="1"/>
          </p:cNvSpPr>
          <p:nvPr>
            <p:ph type="dt" sz="half" idx="10"/>
          </p:nvPr>
        </p:nvSpPr>
        <p:spPr/>
        <p:txBody>
          <a:bodyPr/>
          <a:lstStyle/>
          <a:p>
            <a:fld id="{00F70641-6EC3-4EA1-8497-1EE42951C0FF}" type="datetime1">
              <a:rPr lang="de-DE" smtClean="0"/>
              <a:t>15.03.2023</a:t>
            </a:fld>
            <a:endParaRPr lang="de-DE"/>
          </a:p>
        </p:txBody>
      </p:sp>
      <p:sp>
        <p:nvSpPr>
          <p:cNvPr id="3" name="Foliennummernplatzhalter 2">
            <a:extLst>
              <a:ext uri="{FF2B5EF4-FFF2-40B4-BE49-F238E27FC236}">
                <a16:creationId xmlns:a16="http://schemas.microsoft.com/office/drawing/2014/main" id="{AAB3F349-27F6-4A83-873D-A00A34CA77FD}"/>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4" name="Inhaltsplatzhalter 3">
            <a:extLst>
              <a:ext uri="{FF2B5EF4-FFF2-40B4-BE49-F238E27FC236}">
                <a16:creationId xmlns:a16="http://schemas.microsoft.com/office/drawing/2014/main" id="{D33A8DEC-7D85-43B3-9C2D-5F4A8DF4F9F0}"/>
              </a:ext>
            </a:extLst>
          </p:cNvPr>
          <p:cNvSpPr>
            <a:spLocks noGrp="1"/>
          </p:cNvSpPr>
          <p:nvPr>
            <p:ph sz="quarter" idx="13"/>
          </p:nvPr>
        </p:nvSpPr>
        <p:spPr/>
        <p:txBody>
          <a:bodyPr>
            <a:normAutofit/>
          </a:bodyPr>
          <a:lstStyle/>
          <a:p>
            <a:r>
              <a:rPr lang="en-US" sz="1600" i="1" dirty="0"/>
              <a:t>As of 3 March 2023, ECDC has </a:t>
            </a:r>
            <a:r>
              <a:rPr lang="en-US" sz="1600" i="1" dirty="0">
                <a:hlinkClick r:id="rId2"/>
              </a:rPr>
              <a:t>de-escalated BA.2, BA.4 and BA.5 from its list of SARS-CoV-2 variants of concern (VOC)</a:t>
            </a:r>
            <a:r>
              <a:rPr lang="en-US" sz="1600" i="1" dirty="0"/>
              <a:t>, as these parental lineages are no longer circulating. ECDC will continue to </a:t>
            </a:r>
            <a:r>
              <a:rPr lang="en-US" sz="1600" i="1" dirty="0" err="1"/>
              <a:t>categorise</a:t>
            </a:r>
            <a:r>
              <a:rPr lang="en-US" sz="1600" i="1" dirty="0"/>
              <a:t> and report on specific SARS-CoV-2 sub-lineages in circulation that are relevant to the epidemiological situation. </a:t>
            </a:r>
            <a:r>
              <a:rPr lang="en-US" sz="1050" i="1" dirty="0"/>
              <a:t>[https://www.ecdc.europa.eu/en/covid-19/variants-concern]</a:t>
            </a:r>
            <a:br>
              <a:rPr lang="en-US" sz="1050" i="1" dirty="0"/>
            </a:br>
            <a:br>
              <a:rPr lang="en-US" sz="1050" i="1" dirty="0"/>
            </a:br>
            <a:r>
              <a:rPr lang="en-US" sz="1600" b="1" dirty="0"/>
              <a:t>im </a:t>
            </a:r>
            <a:r>
              <a:rPr lang="en-US" sz="1600" b="1" dirty="0" err="1"/>
              <a:t>WoBe</a:t>
            </a:r>
            <a:r>
              <a:rPr lang="en-US" sz="1600" b="1" dirty="0"/>
              <a:t>, VOC-</a:t>
            </a:r>
            <a:r>
              <a:rPr lang="en-US" sz="1600" b="1" dirty="0" err="1"/>
              <a:t>Abschnitt</a:t>
            </a:r>
            <a:r>
              <a:rPr lang="en-US" sz="1600" b="1" dirty="0"/>
              <a:t>: </a:t>
            </a:r>
            <a:r>
              <a:rPr lang="de-DE" sz="1600" i="1" dirty="0"/>
              <a:t>Aufgrund einer derzeit hohen Zahl an zirkulierenden BA.2- und BA.5-Sublinien, die andere Eigenschaften aufweisen, als die ihnen übergeordneten Linien und somit eine individuelle Bewertung erfordern, klassifiziert das ECDC die wichtigsten dieser Varianten derzeit unter den Kategorien Variant </a:t>
            </a:r>
            <a:r>
              <a:rPr lang="de-DE" sz="1600" i="1" dirty="0" err="1"/>
              <a:t>of</a:t>
            </a:r>
            <a:r>
              <a:rPr lang="de-DE" sz="1600" i="1" dirty="0"/>
              <a:t> Interest (VOI) und Variant </a:t>
            </a:r>
            <a:r>
              <a:rPr lang="de-DE" sz="1600" i="1" dirty="0" err="1"/>
              <a:t>under</a:t>
            </a:r>
            <a:r>
              <a:rPr lang="de-DE" sz="1600" i="1" dirty="0"/>
              <a:t> Monitoring (VUM). Die übergeordneten Linien BA.2, BA.4 und BA.5 werden durch das ECDC nicht mehr als VOC geführt</a:t>
            </a:r>
            <a:r>
              <a:rPr lang="de-DE" sz="1600" i="1" baseline="30000" dirty="0"/>
              <a:t>3</a:t>
            </a:r>
            <a:r>
              <a:rPr lang="de-DE" sz="1600" i="1" dirty="0"/>
              <a:t>.</a:t>
            </a:r>
          </a:p>
          <a:p>
            <a:endParaRPr lang="de-DE" sz="1600" i="1" dirty="0"/>
          </a:p>
          <a:p>
            <a:r>
              <a:rPr lang="de-DE" sz="1600" dirty="0"/>
              <a:t>WHO: bisher keine Anpassung, aber es wird daran gearbeitet. WHO führt zusätzlich die Kategorie </a:t>
            </a:r>
            <a:r>
              <a:rPr lang="de-DE" sz="1600" i="1" dirty="0" err="1"/>
              <a:t>Omicron</a:t>
            </a:r>
            <a:r>
              <a:rPr lang="de-DE" sz="1600" i="1" dirty="0"/>
              <a:t> subvariant </a:t>
            </a:r>
            <a:r>
              <a:rPr lang="de-DE" sz="1600" i="1" dirty="0" err="1"/>
              <a:t>under</a:t>
            </a:r>
            <a:r>
              <a:rPr lang="de-DE" sz="1600" i="1" dirty="0"/>
              <a:t> </a:t>
            </a:r>
            <a:r>
              <a:rPr lang="de-DE" sz="1600" i="1" dirty="0" err="1"/>
              <a:t>monitoring</a:t>
            </a:r>
            <a:r>
              <a:rPr lang="de-DE" sz="1600" i="1" dirty="0"/>
              <a:t>.</a:t>
            </a:r>
          </a:p>
          <a:p>
            <a:endParaRPr lang="de-DE" dirty="0"/>
          </a:p>
        </p:txBody>
      </p:sp>
      <p:sp>
        <p:nvSpPr>
          <p:cNvPr id="5" name="Titel 4">
            <a:extLst>
              <a:ext uri="{FF2B5EF4-FFF2-40B4-BE49-F238E27FC236}">
                <a16:creationId xmlns:a16="http://schemas.microsoft.com/office/drawing/2014/main" id="{D8078B84-812B-4082-BE47-9C09288AB836}"/>
              </a:ext>
            </a:extLst>
          </p:cNvPr>
          <p:cNvSpPr>
            <a:spLocks noGrp="1"/>
          </p:cNvSpPr>
          <p:nvPr>
            <p:ph type="title"/>
          </p:nvPr>
        </p:nvSpPr>
        <p:spPr/>
        <p:txBody>
          <a:bodyPr/>
          <a:lstStyle/>
          <a:p>
            <a:r>
              <a:rPr lang="de-DE" dirty="0"/>
              <a:t>ECDC – VOC de-</a:t>
            </a:r>
            <a:r>
              <a:rPr lang="de-DE" dirty="0" err="1"/>
              <a:t>escalation</a:t>
            </a:r>
            <a:endParaRPr lang="de-DE" dirty="0"/>
          </a:p>
        </p:txBody>
      </p:sp>
    </p:spTree>
    <p:extLst>
      <p:ext uri="{BB962C8B-B14F-4D97-AF65-F5344CB8AC3E}">
        <p14:creationId xmlns:p14="http://schemas.microsoft.com/office/powerpoint/2010/main" val="305286143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Bildschirmpräsentation (16:9)</PresentationFormat>
  <Paragraphs>164</Paragraphs>
  <Slides>6</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Arial Black</vt:lpstr>
      <vt:lpstr>Calibri</vt:lpstr>
      <vt:lpstr>ＭＳ 明朝</vt:lpstr>
      <vt:lpstr>Times New Roman</vt:lpstr>
      <vt:lpstr>Wingdings</vt:lpstr>
      <vt:lpstr>Office-Design</vt:lpstr>
      <vt:lpstr>VOC/VOI in Deutschland  aktuelle Situation  </vt:lpstr>
      <vt:lpstr>PowerPoint-Präsentation</vt:lpstr>
      <vt:lpstr>PowerPoint-Präsentation</vt:lpstr>
      <vt:lpstr>MOCs und Wachstumsvorteil aktuell zirkulierender Linien</vt:lpstr>
      <vt:lpstr>EG.1 (XBB.1.9.2.1) Medienberichte</vt:lpstr>
      <vt:lpstr>ECDC – VOC de-escalation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Kröger, Stefan</cp:lastModifiedBy>
  <cp:revision>311</cp:revision>
  <dcterms:created xsi:type="dcterms:W3CDTF">2015-11-02T12:29:13Z</dcterms:created>
  <dcterms:modified xsi:type="dcterms:W3CDTF">2023-03-15T10:00:29Z</dcterms:modified>
</cp:coreProperties>
</file>