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5"/>
  </p:notesMasterIdLst>
  <p:handoutMasterIdLst>
    <p:handoutMasterId r:id="rId6"/>
  </p:handoutMasterIdLst>
  <p:sldIdLst>
    <p:sldId id="872" r:id="rId2"/>
    <p:sldId id="868" r:id="rId3"/>
    <p:sldId id="877" r:id="rId4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85351" autoAdjust="0"/>
  </p:normalViewPr>
  <p:slideViewPr>
    <p:cSldViewPr snapToGrid="0" snapToObjects="1">
      <p:cViewPr varScale="1">
        <p:scale>
          <a:sx n="94" d="100"/>
          <a:sy n="94" d="100"/>
        </p:scale>
        <p:origin x="1422" y="72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CAVEAT: Meldeverfahren von Land zu Land unterschiedlich sowie immer weniger Test- und Meldepflichten.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/>
              <a:t>Amerika</a:t>
            </a:r>
            <a:r>
              <a:rPr lang="de-DE" sz="1200" dirty="0"/>
              <a:t>: sinkende Fallzahlen auch in Ländern mit hohen Inzidenzwerten (USA, Chile)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dirty="0"/>
              <a:t>Chile seit Mitte Februar wieder leichte Zunahme (7d-Inz=91/100.000Ew)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/>
              <a:t>Asien</a:t>
            </a:r>
            <a:r>
              <a:rPr lang="de-DE" sz="1200" dirty="0"/>
              <a:t>: sinkende Fallzahlen auch in Ländern mit höheren Inzidenzwerten (Japan und Südkorea)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/>
              <a:t>Europa</a:t>
            </a:r>
            <a:r>
              <a:rPr lang="de-DE" sz="1200" dirty="0"/>
              <a:t>: sinkende Fallzahlen, leichte Zunahmen der 7d-Inzidenzen in einzelne Länder, wie </a:t>
            </a:r>
            <a:r>
              <a:rPr lang="de-DE" sz="1200" dirty="0" err="1"/>
              <a:t>zB</a:t>
            </a:r>
            <a:r>
              <a:rPr lang="de-DE" sz="1200" dirty="0"/>
              <a:t> Polen und Slowenien.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dirty="0"/>
              <a:t>Österreich: höchste Inzidenz in der EU, leichte Schwankungen in den letzten Wochen. 7d-Inz= 425/100.000 </a:t>
            </a:r>
            <a:r>
              <a:rPr lang="de-DE" sz="1200" dirty="0" err="1"/>
              <a:t>Ew</a:t>
            </a:r>
            <a:r>
              <a:rPr lang="de-DE" sz="1200" dirty="0"/>
              <a:t>. (07.03.23)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dirty="0"/>
              <a:t>7d-Inz über 100/100.000Ew. Zudem auf Zypern, in Luxemburg und Slowenien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/>
              <a:t>Ozeanien</a:t>
            </a:r>
            <a:r>
              <a:rPr lang="de-DE" sz="1200" dirty="0"/>
              <a:t>: sinkende Fallzahlen auch in Ländern mit höheren Inzidenzwerten (Neuseeland)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0" i="0" dirty="0">
                <a:solidFill>
                  <a:prstClr val="black"/>
                </a:solidFill>
              </a:rPr>
              <a:t>CDC: https://covid.cdc.gov/covid-data-tracker/#variant-proportions</a:t>
            </a:r>
          </a:p>
          <a:p>
            <a:r>
              <a:rPr lang="de-DE" sz="1600" b="0" i="0" dirty="0">
                <a:solidFill>
                  <a:prstClr val="black"/>
                </a:solidFill>
              </a:rPr>
              <a:t>ECDC: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ECDC daily communicable disease threats report</a:t>
            </a:r>
          </a:p>
          <a:p>
            <a:r>
              <a:rPr lang="de-DE" sz="1400" b="0" i="0" dirty="0">
                <a:solidFill>
                  <a:prstClr val="black"/>
                </a:solidFill>
              </a:rPr>
              <a:t>https://www.ecdc.europa.eu/en/covid-19/country-overviews</a:t>
            </a:r>
          </a:p>
          <a:p>
            <a:endParaRPr lang="de-DE" sz="1400" b="0" i="0" dirty="0">
              <a:solidFill>
                <a:prstClr val="black"/>
              </a:solidFill>
            </a:endParaRPr>
          </a:p>
          <a:p>
            <a:r>
              <a:rPr lang="de-DE" sz="1400" b="0" i="0" dirty="0">
                <a:solidFill>
                  <a:prstClr val="black"/>
                </a:solidFill>
              </a:rPr>
              <a:t>USA: </a:t>
            </a:r>
            <a:r>
              <a:rPr lang="de-DE" sz="1400" b="0" i="0" dirty="0" err="1">
                <a:solidFill>
                  <a:prstClr val="black"/>
                </a:solidFill>
              </a:rPr>
              <a:t>Nowcast</a:t>
            </a:r>
            <a:r>
              <a:rPr lang="de-DE" sz="1400" b="0" i="0" dirty="0">
                <a:solidFill>
                  <a:prstClr val="black"/>
                </a:solidFill>
              </a:rPr>
              <a:t> für 11.03.2023: 90% für Gesamt-USA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3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03/15/2023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03/15/2023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03/15/2023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03/15/2023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03/15/2023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03/15/2023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03/15/2023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03/15/2023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03/15/2023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03/15/2023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– Internationale Lage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EB918FC5-6C8A-42FF-B86F-E13FBBFEA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4534"/>
              </p:ext>
            </p:extLst>
          </p:nvPr>
        </p:nvGraphicFramePr>
        <p:xfrm>
          <a:off x="6360160" y="2195292"/>
          <a:ext cx="5369892" cy="2974145"/>
        </p:xfrm>
        <a:graphic>
          <a:graphicData uri="http://schemas.openxmlformats.org/drawingml/2006/table">
            <a:tbl>
              <a:tblPr/>
              <a:tblGrid>
                <a:gridCol w="923622">
                  <a:extLst>
                    <a:ext uri="{9D8B030D-6E8A-4147-A177-3AD203B41FA5}">
                      <a16:colId xmlns:a16="http://schemas.microsoft.com/office/drawing/2014/main" val="2038645333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29222027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49310408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3686004728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1942457067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25580784"/>
                    </a:ext>
                  </a:extLst>
                </a:gridCol>
              </a:tblGrid>
              <a:tr h="665054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Kontinent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ct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72457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508171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335.195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2.948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59192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237.180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1.115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167780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310.052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1.312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673423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Ozeanien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10.107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-62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252868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892.997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5.389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894220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B5057C4F-E430-44AC-8A24-4A9375215CA0}"/>
              </a:ext>
            </a:extLst>
          </p:cNvPr>
          <p:cNvSpPr txBox="1"/>
          <p:nvPr/>
        </p:nvSpPr>
        <p:spPr>
          <a:xfrm>
            <a:off x="138264" y="6522870"/>
            <a:ext cx="63296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PHI-Auswertungen von </a:t>
            </a:r>
            <a:r>
              <a:rPr lang="de-DE" sz="1200" i="1" dirty="0"/>
              <a:t>WHO-Daten mit </a:t>
            </a:r>
            <a:r>
              <a:rPr lang="de-DE" sz="1200" i="1" dirty="0">
                <a:solidFill>
                  <a:prstClr val="black"/>
                </a:solidFill>
              </a:rPr>
              <a:t>Datenstand 07.03.2023, Zugriff 15.03.2023 </a:t>
            </a:r>
            <a:endParaRPr lang="de-DE" sz="1200" i="1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A503FC1-DE57-408F-BFA8-9CAE7D1BAAFA}"/>
              </a:ext>
            </a:extLst>
          </p:cNvPr>
          <p:cNvGrpSpPr/>
          <p:nvPr/>
        </p:nvGrpSpPr>
        <p:grpSpPr>
          <a:xfrm>
            <a:off x="461948" y="1422399"/>
            <a:ext cx="5547360" cy="4519930"/>
            <a:chOff x="461948" y="1422399"/>
            <a:chExt cx="5547360" cy="451993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4BCE7638-A559-4004-B25B-DB4629D9FE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335"/>
            <a:stretch/>
          </p:blipFill>
          <p:spPr>
            <a:xfrm>
              <a:off x="461948" y="1422399"/>
              <a:ext cx="5547360" cy="4519930"/>
            </a:xfrm>
            <a:prstGeom prst="rect">
              <a:avLst/>
            </a:prstGeom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A746478C-E33F-4D40-88CB-BAAD064E6E05}"/>
                </a:ext>
              </a:extLst>
            </p:cNvPr>
            <p:cNvSpPr txBox="1"/>
            <p:nvPr/>
          </p:nvSpPr>
          <p:spPr>
            <a:xfrm>
              <a:off x="461948" y="1534674"/>
              <a:ext cx="53290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045AA6"/>
                  </a:solidFill>
                </a:rPr>
                <a:t>Anzahl Fälle pro KW und Weltregion, 10.10.2021 – 07.03.2023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116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– Internationale Lage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76DF19D0-B027-417E-BB55-FCBA27AD3566}"/>
              </a:ext>
            </a:extLst>
          </p:cNvPr>
          <p:cNvSpPr txBox="1"/>
          <p:nvPr/>
        </p:nvSpPr>
        <p:spPr>
          <a:xfrm>
            <a:off x="0" y="1037220"/>
            <a:ext cx="446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45AA6"/>
                </a:solidFill>
              </a:rPr>
              <a:t>7-T Inzidenz pro 100.000 Einwohner weltweit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5057C4F-E430-44AC-8A24-4A9375215CA0}"/>
              </a:ext>
            </a:extLst>
          </p:cNvPr>
          <p:cNvSpPr txBox="1"/>
          <p:nvPr/>
        </p:nvSpPr>
        <p:spPr>
          <a:xfrm>
            <a:off x="0" y="6385816"/>
            <a:ext cx="96905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200" i="1" dirty="0">
              <a:solidFill>
                <a:prstClr val="black"/>
              </a:solidFill>
            </a:endParaRPr>
          </a:p>
          <a:p>
            <a:r>
              <a:rPr lang="de-DE" sz="1200" i="1" dirty="0">
                <a:solidFill>
                  <a:prstClr val="black"/>
                </a:solidFill>
              </a:rPr>
              <a:t>Quellen: PHI-Auswertung von </a:t>
            </a:r>
            <a:r>
              <a:rPr lang="de-DE" sz="1200" i="1" dirty="0"/>
              <a:t>WHO-Daten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C42CA2F-556F-49E1-B7D9-93A5F54692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01" b="16071"/>
          <a:stretch/>
        </p:blipFill>
        <p:spPr>
          <a:xfrm>
            <a:off x="133296" y="3343039"/>
            <a:ext cx="4382439" cy="294040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6D6B483-E5B6-42CF-BDEB-DF1FFE716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676" y="1554463"/>
            <a:ext cx="6912539" cy="462661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BBE5155-1854-453E-9C29-85A2C282FC2C}"/>
              </a:ext>
            </a:extLst>
          </p:cNvPr>
          <p:cNvSpPr txBox="1"/>
          <p:nvPr/>
        </p:nvSpPr>
        <p:spPr>
          <a:xfrm>
            <a:off x="1" y="3102168"/>
            <a:ext cx="446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45AA6"/>
                </a:solidFill>
              </a:rPr>
              <a:t>Datenstand 14.02.2023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D37B8A6-0D8F-4531-8FC3-BFD768A422AF}"/>
              </a:ext>
            </a:extLst>
          </p:cNvPr>
          <p:cNvSpPr txBox="1"/>
          <p:nvPr/>
        </p:nvSpPr>
        <p:spPr>
          <a:xfrm>
            <a:off x="4515735" y="1766030"/>
            <a:ext cx="446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45AA6"/>
                </a:solidFill>
              </a:rPr>
              <a:t>Datenstand 07.03.2023</a:t>
            </a:r>
          </a:p>
        </p:txBody>
      </p:sp>
    </p:spTree>
    <p:extLst>
      <p:ext uri="{BB962C8B-B14F-4D97-AF65-F5344CB8AC3E}">
        <p14:creationId xmlns:p14="http://schemas.microsoft.com/office/powerpoint/2010/main" val="225256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6">
            <a:extLst>
              <a:ext uri="{FF2B5EF4-FFF2-40B4-BE49-F238E27FC236}">
                <a16:creationId xmlns:a16="http://schemas.microsoft.com/office/drawing/2014/main" id="{DFD70233-2296-4718-AA34-CBF1A72C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XBB.1.5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0DD6164-C49A-468F-86B1-906E8F3B0A65}"/>
              </a:ext>
            </a:extLst>
          </p:cNvPr>
          <p:cNvSpPr txBox="1"/>
          <p:nvPr/>
        </p:nvSpPr>
        <p:spPr>
          <a:xfrm>
            <a:off x="356260" y="1432560"/>
            <a:ext cx="36383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25475"/>
            <a:r>
              <a:rPr lang="de-DE" sz="2000" b="1" dirty="0">
                <a:solidFill>
                  <a:srgbClr val="0070C0"/>
                </a:solidFill>
              </a:rPr>
              <a:t>USA</a:t>
            </a:r>
          </a:p>
          <a:p>
            <a:pPr marL="0" lvl="1" indent="12700" defTabSz="625475">
              <a:buFont typeface="Wingdings" panose="05000000000000000000" pitchFamily="2" charset="2"/>
              <a:buChar char="§"/>
            </a:pPr>
            <a:r>
              <a:rPr lang="de-DE" sz="2000" dirty="0"/>
              <a:t> </a:t>
            </a:r>
            <a:r>
              <a:rPr lang="de-DE" sz="2000" b="1" dirty="0">
                <a:solidFill>
                  <a:srgbClr val="00B050"/>
                </a:solidFill>
              </a:rPr>
              <a:t>Sinkende </a:t>
            </a:r>
            <a:r>
              <a:rPr lang="de-DE" sz="2000" dirty="0"/>
              <a:t>Fallzahlen, Hospitalisierungen und Todesfälle</a:t>
            </a:r>
            <a:r>
              <a:rPr lang="de-DE" sz="2000" b="1" dirty="0">
                <a:solidFill>
                  <a:srgbClr val="00B050"/>
                </a:solidFill>
              </a:rPr>
              <a:t>.</a:t>
            </a:r>
            <a:endParaRPr lang="de-DE" sz="2000" dirty="0"/>
          </a:p>
          <a:p>
            <a:pPr marL="0" lvl="1" indent="12700" defTabSz="625475">
              <a:buFont typeface="Wingdings" panose="05000000000000000000" pitchFamily="2" charset="2"/>
              <a:buChar char="§"/>
            </a:pPr>
            <a:r>
              <a:rPr lang="de-DE" sz="2000" dirty="0"/>
              <a:t> Anteil XBB.1.5: </a:t>
            </a:r>
            <a:r>
              <a:rPr lang="de-DE" sz="2000" b="1" dirty="0"/>
              <a:t>83,3</a:t>
            </a:r>
            <a:r>
              <a:rPr lang="de-DE" sz="2000" dirty="0"/>
              <a:t>, &gt;90% im Nordosten des Landes (</a:t>
            </a:r>
            <a:r>
              <a:rPr lang="de-DE" sz="2000" dirty="0" err="1"/>
              <a:t>Nowcast</a:t>
            </a:r>
            <a:r>
              <a:rPr lang="de-DE" sz="2000" dirty="0"/>
              <a:t>, Stand 25.02.2023)</a:t>
            </a:r>
          </a:p>
          <a:p>
            <a:pPr marL="0" lvl="1" indent="12700" defTabSz="625475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0" lvl="1" defTabSz="625475"/>
            <a:r>
              <a:rPr lang="de-DE" sz="2000" b="1" dirty="0">
                <a:solidFill>
                  <a:srgbClr val="0070C0"/>
                </a:solidFill>
              </a:rPr>
              <a:t>Europa</a:t>
            </a:r>
          </a:p>
          <a:p>
            <a:pPr marL="0" lvl="1" indent="12700" defTabSz="625475">
              <a:buFont typeface="Wingdings" panose="05000000000000000000" pitchFamily="2" charset="2"/>
              <a:buChar char="§"/>
            </a:pPr>
            <a:r>
              <a:rPr lang="de-DE" sz="2000" dirty="0"/>
              <a:t>Der Anteil von XBB.1.5 liegt </a:t>
            </a:r>
            <a:r>
              <a:rPr lang="de-DE" sz="2000" b="1" dirty="0"/>
              <a:t>zwischen 16.9–52.5% </a:t>
            </a:r>
            <a:r>
              <a:rPr lang="de-DE" sz="2000" dirty="0"/>
              <a:t>(KW7-KW8, Daten von 6 EU-Ländern mit ausreichenden Sequenzen auf GISAID).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55C3DAB-3AEF-44BB-86B6-4F2312B1DA70}"/>
              </a:ext>
            </a:extLst>
          </p:cNvPr>
          <p:cNvSpPr txBox="1"/>
          <p:nvPr/>
        </p:nvSpPr>
        <p:spPr>
          <a:xfrm>
            <a:off x="0" y="6385813"/>
            <a:ext cx="53201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200" i="1" dirty="0">
              <a:solidFill>
                <a:prstClr val="black"/>
              </a:solidFill>
            </a:endParaRPr>
          </a:p>
          <a:p>
            <a:r>
              <a:rPr lang="de-DE" sz="1200" i="1" dirty="0">
                <a:solidFill>
                  <a:prstClr val="black"/>
                </a:solidFill>
              </a:rPr>
              <a:t>Quellen: ECDC, CDC, siehe Notizfeld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13B127-7F8E-495C-AA7C-575AC3215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448" y="1432560"/>
            <a:ext cx="7300995" cy="370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310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Breitbild</PresentationFormat>
  <Paragraphs>84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Arial</vt:lpstr>
      <vt:lpstr>Calibri</vt:lpstr>
      <vt:lpstr>ＭＳ 明朝</vt:lpstr>
      <vt:lpstr>Scala Sans OT</vt:lpstr>
      <vt:lpstr>Wingdings</vt:lpstr>
      <vt:lpstr>1_Office-Design</vt:lpstr>
      <vt:lpstr>COVID-19 – Internationale Lage</vt:lpstr>
      <vt:lpstr>COVID-19 – Internationale Lage</vt:lpstr>
      <vt:lpstr>XBB.1.5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Esquevin, Sarah</cp:lastModifiedBy>
  <cp:revision>1360</cp:revision>
  <dcterms:created xsi:type="dcterms:W3CDTF">2015-11-02T12:29:13Z</dcterms:created>
  <dcterms:modified xsi:type="dcterms:W3CDTF">2023-03-15T09:52:13Z</dcterms:modified>
</cp:coreProperties>
</file>