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6" r:id="rId3"/>
    <p:sldId id="267" r:id="rId4"/>
    <p:sldId id="268" r:id="rId5"/>
    <p:sldId id="269" r:id="rId6"/>
    <p:sldId id="793" r:id="rId7"/>
    <p:sldId id="270" r:id="rId8"/>
    <p:sldId id="806" r:id="rId9"/>
    <p:sldId id="796" r:id="rId10"/>
    <p:sldId id="795" r:id="rId11"/>
    <p:sldId id="799" r:id="rId12"/>
    <p:sldId id="797" r:id="rId13"/>
    <p:sldId id="802" r:id="rId14"/>
    <p:sldId id="801" r:id="rId15"/>
    <p:sldId id="805" r:id="rId1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" initials="jor" lastIdx="17" clrIdx="0">
    <p:extLst>
      <p:ext uri="{19B8F6BF-5375-455C-9EA6-DF929625EA0E}">
        <p15:presenceInfo xmlns:p15="http://schemas.microsoft.com/office/powerpoint/2012/main" userId="jor" providerId="None"/>
      </p:ext>
    </p:extLst>
  </p:cmAuthor>
  <p:cmAuthor id="2" name="Susanne Krug" initials="SK" lastIdx="9" clrIdx="1">
    <p:extLst>
      <p:ext uri="{19B8F6BF-5375-455C-9EA6-DF929625EA0E}">
        <p15:presenceInfo xmlns:p15="http://schemas.microsoft.com/office/powerpoint/2012/main" userId="Susanne Kru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51" autoAdjust="0"/>
    <p:restoredTop sz="96374" autoAdjust="0"/>
  </p:normalViewPr>
  <p:slideViewPr>
    <p:cSldViewPr snapToGrid="0" snapToObjects="1">
      <p:cViewPr varScale="1">
        <p:scale>
          <a:sx n="151" d="100"/>
          <a:sy n="151" d="100"/>
        </p:scale>
        <p:origin x="714" y="108"/>
      </p:cViewPr>
      <p:guideLst>
        <p:guide orient="horz" pos="5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27_Projekte\__Projekte\BeweKi\Kitas\Befragung_Infoblatt_Pandemie\Auswertung\outputs\Vortrag_dgsmp\abb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9313894959195909E-2"/>
          <c:w val="1"/>
          <c:h val="0.732243638335865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62-40B4-AEDC-53F1AD0EBCB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62-40B4-AEDC-53F1AD0EBCB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62-40B4-AEDC-53F1AD0EBC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Tab1_Abb1!$G$19:$G$21</c:f>
                <c:numCache>
                  <c:formatCode>General</c:formatCode>
                  <c:ptCount val="3"/>
                  <c:pt idx="0">
                    <c:v>2.0900000000000034</c:v>
                  </c:pt>
                  <c:pt idx="1">
                    <c:v>2.1200000000000045</c:v>
                  </c:pt>
                  <c:pt idx="2">
                    <c:v>0.64000000000000012</c:v>
                  </c:pt>
                </c:numCache>
              </c:numRef>
            </c:plus>
            <c:minus>
              <c:numRef>
                <c:f>Tab1_Abb1!$F$19:$F$21</c:f>
                <c:numCache>
                  <c:formatCode>General</c:formatCode>
                  <c:ptCount val="3"/>
                  <c:pt idx="0">
                    <c:v>2.1199999999999974</c:v>
                  </c:pt>
                  <c:pt idx="1">
                    <c:v>2.0799999999999983</c:v>
                  </c:pt>
                  <c:pt idx="2">
                    <c:v>0.47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Tab1_Abb1!$A$19:$A$21</c:f>
              <c:strCache>
                <c:ptCount val="3"/>
                <c:pt idx="0">
                  <c:v>verringert</c:v>
                </c:pt>
                <c:pt idx="1">
                  <c:v>gleich geblieben</c:v>
                </c:pt>
                <c:pt idx="2">
                  <c:v>erhöht</c:v>
                </c:pt>
              </c:strCache>
            </c:strRef>
          </c:cat>
          <c:val>
            <c:numRef>
              <c:f>Tab1_Abb1!$B$19:$B$21</c:f>
              <c:numCache>
                <c:formatCode>0.0</c:formatCode>
                <c:ptCount val="3"/>
                <c:pt idx="0">
                  <c:v>58.73</c:v>
                </c:pt>
                <c:pt idx="1">
                  <c:v>39.619999999999997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62-40B4-AEDC-53F1AD0EBC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7185080"/>
        <c:axId val="657183440"/>
      </c:barChart>
      <c:catAx>
        <c:axId val="65718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7183440"/>
        <c:crosses val="autoZero"/>
        <c:auto val="1"/>
        <c:lblAlgn val="ctr"/>
        <c:lblOffset val="100"/>
        <c:tickMarkSkip val="2"/>
        <c:noMultiLvlLbl val="0"/>
      </c:catAx>
      <c:valAx>
        <c:axId val="657183440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extTo"/>
        <c:crossAx val="657185080"/>
        <c:crosses val="autoZero"/>
        <c:crossBetween val="between"/>
        <c:majorUnit val="20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Symbol" panose="05050102010706020507" pitchFamily="18" charset="2"/>
              <a:buNone/>
            </a:pPr>
            <a:endParaRPr lang="de-DE" strike="sng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25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59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894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39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42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41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05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88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907627"/>
            <a:ext cx="7983646" cy="4450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64327"/>
            <a:ext cx="7983646" cy="488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15.03.2023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Erste Ergebnisse des BeweKi-Projekts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2C9662A8-9916-4492-B035-60230256959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3" y="196667"/>
            <a:ext cx="1269234" cy="564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Bewegungsförderung in Kitas unter Pandemiebedingungen – Erste Ergebnisse des BeweKi-Projekts</a:t>
            </a: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/>
          <a:lstStyle/>
          <a:p>
            <a:r>
              <a:rPr lang="de-DE" dirty="0"/>
              <a:t>Susanne Krug, Susanne Jordan</a:t>
            </a:r>
          </a:p>
          <a:p>
            <a:r>
              <a:rPr lang="de-DE" sz="1200" dirty="0"/>
              <a:t>15.03.2023, RKI-Krisenstab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0201E9C-B173-4639-90E4-7DEBD6B81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567543"/>
            <a:ext cx="7983646" cy="31034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6EC7"/>
              </a:buClr>
              <a:buFont typeface="Wingdings" panose="05000000000000000000" pitchFamily="2" charset="2"/>
              <a:buChar char="§"/>
            </a:pPr>
            <a:endParaRPr lang="de-DE" sz="1400" b="1" dirty="0">
              <a:solidFill>
                <a:srgbClr val="045AA6"/>
              </a:solidFill>
            </a:endParaRPr>
          </a:p>
          <a:p>
            <a:pPr>
              <a:spcBef>
                <a:spcPts val="0"/>
              </a:spcBef>
              <a:buClr>
                <a:srgbClr val="006EC7"/>
              </a:buClr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45AA6"/>
                </a:solidFill>
              </a:rPr>
              <a:t>Gruppentrennung, Hygienemaßnahmen und eingeschränkte Ausflugsmöglichkeiten als größte Herausforderungen</a:t>
            </a:r>
            <a:endParaRPr lang="de-DE" sz="1400" b="1" strike="sngStrike" dirty="0">
              <a:solidFill>
                <a:srgbClr val="045AA6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Gruppentrennung im Innenbereich (76 %)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eingeschränkte Möglichkeiten, Ausflugsziele oder Sportstätten zu besuchen (71 %)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Mehraufwand für Hygienemaßnahmen (71 %) 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Fachkraft-Kind-Relation (64 %)</a:t>
            </a:r>
          </a:p>
          <a:p>
            <a:pPr marL="457200" lvl="1" indent="0">
              <a:spcBef>
                <a:spcPts val="0"/>
              </a:spcBef>
              <a:buNone/>
            </a:pP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rgbClr val="006EC7"/>
              </a:buClr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045AA6"/>
                </a:solidFill>
              </a:rPr>
              <a:t>Außenaktivitäten und kleinere Gruppengröße als größte Chancen</a:t>
            </a:r>
            <a:endParaRPr lang="de-DE" sz="1400" b="1" strike="sngStrike" dirty="0">
              <a:solidFill>
                <a:srgbClr val="045AA6"/>
              </a:solidFill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vermehrtes Spielen im Freien (79 %)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häufigeres Spazierengehen (54 %)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Bildung kleinerer Gruppen (34 %)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400" b="1" dirty="0">
                <a:solidFill>
                  <a:srgbClr val="045AA6"/>
                </a:solidFill>
              </a:rPr>
              <a:t>	</a:t>
            </a:r>
            <a:endParaRPr lang="de-DE" sz="1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99AF49-34F3-44E0-8CE4-857C164C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09D502-EA76-4825-BDC6-CBCF4648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015DF3-251D-4332-9437-2BDB220B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B5108B5-997A-40B5-A8A5-4DA6A15C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7627"/>
            <a:ext cx="7983646" cy="445068"/>
          </a:xfrm>
        </p:spPr>
        <p:txBody>
          <a:bodyPr/>
          <a:lstStyle/>
          <a:p>
            <a:r>
              <a:rPr lang="de-DE" dirty="0"/>
              <a:t>Herausforderungen und Chancen für die Umsetzung von Bewegungsförderung während der Pandemie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01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4F6A00-A3C7-45E5-BFB9-F8281C1E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4103A9-D9EC-47E4-8B27-942FE01F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9C5751-C869-4446-923D-3D1C766D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4C3155A-07EC-4989-8252-72DECB3296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26882"/>
            <a:ext cx="3860721" cy="2739987"/>
          </a:xfrm>
          <a:solidFill>
            <a:srgbClr val="D0D8E8"/>
          </a:solidFill>
          <a:ln w="19050">
            <a:noFill/>
          </a:ln>
        </p:spPr>
        <p:txBody>
          <a:bodyPr>
            <a:normAutofit fontScale="92500" lnSpcReduction="20000"/>
          </a:bodyPr>
          <a:lstStyle/>
          <a:p>
            <a:pPr marL="87313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900" b="1" dirty="0"/>
          </a:p>
          <a:p>
            <a:pPr marL="8731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1" dirty="0"/>
              <a:t>Besonders betroffen:</a:t>
            </a:r>
          </a:p>
          <a:p>
            <a:pPr indent="-255588">
              <a:spcBef>
                <a:spcPts val="0"/>
              </a:spcBef>
              <a:spcAft>
                <a:spcPts val="1200"/>
              </a:spcAft>
            </a:pPr>
            <a:r>
              <a:rPr lang="de-DE" sz="1500" dirty="0"/>
              <a:t>Kitas mit einem hohen Anteil an sozial benachteiligten Kindern</a:t>
            </a:r>
          </a:p>
          <a:p>
            <a:pPr indent="-255588">
              <a:spcBef>
                <a:spcPts val="0"/>
              </a:spcBef>
              <a:spcAft>
                <a:spcPts val="1200"/>
              </a:spcAft>
            </a:pPr>
            <a:r>
              <a:rPr lang="de-DE" sz="1500" dirty="0"/>
              <a:t>mittelgroße (26-100 Kinder) und große Kitas (&gt;100 Kinder) </a:t>
            </a:r>
          </a:p>
          <a:p>
            <a:pPr indent="-255588">
              <a:spcBef>
                <a:spcPts val="0"/>
              </a:spcBef>
              <a:spcAft>
                <a:spcPts val="1200"/>
              </a:spcAft>
            </a:pPr>
            <a:r>
              <a:rPr lang="de-DE" sz="1500" dirty="0"/>
              <a:t>Kitas mit weniger als 15m</a:t>
            </a:r>
            <a:r>
              <a:rPr lang="de-DE" sz="1500" baseline="30000" dirty="0"/>
              <a:t>2</a:t>
            </a:r>
            <a:r>
              <a:rPr lang="de-DE" sz="1500" dirty="0"/>
              <a:t> pro Kind verfügbarem Außenbereich</a:t>
            </a:r>
          </a:p>
          <a:p>
            <a:pPr indent="-255588">
              <a:spcBef>
                <a:spcPts val="0"/>
              </a:spcBef>
              <a:spcAft>
                <a:spcPts val="1200"/>
              </a:spcAft>
            </a:pPr>
            <a:r>
              <a:rPr lang="de-DE" sz="1500" dirty="0"/>
              <a:t>Bewegungsmöglichkeiten, die von der Anleitung durch Externe und von der Nutzung externer Turnhallen, Bewegungsräume oder Schwimmbäder abhängig waren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90AC372-BD27-41C1-A6B1-ECC74BAF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770647"/>
            <a:ext cx="7983646" cy="714291"/>
          </a:xfrm>
        </p:spPr>
        <p:txBody>
          <a:bodyPr/>
          <a:lstStyle/>
          <a:p>
            <a:r>
              <a:rPr lang="de-DE" dirty="0"/>
              <a:t>59% der Kitaleitungen geben reduzierte Bewegungsmöglichkeiten während der Pandemie an</a:t>
            </a:r>
            <a:endParaRPr lang="en-GB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67E62FA-333B-4598-B43D-F383AA1C0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907698"/>
              </p:ext>
            </p:extLst>
          </p:nvPr>
        </p:nvGraphicFramePr>
        <p:xfrm>
          <a:off x="798837" y="1616604"/>
          <a:ext cx="3252819" cy="230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3F0D853C-E9E1-4E7E-8385-17D971431512}"/>
              </a:ext>
            </a:extLst>
          </p:cNvPr>
          <p:cNvSpPr/>
          <p:nvPr/>
        </p:nvSpPr>
        <p:spPr>
          <a:xfrm>
            <a:off x="703154" y="3920648"/>
            <a:ext cx="36265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Quelle: BeweKi 2022, n = 2.565,  gewichteter Anteil in % </a:t>
            </a:r>
          </a:p>
        </p:txBody>
      </p:sp>
    </p:spTree>
    <p:extLst>
      <p:ext uri="{BB962C8B-B14F-4D97-AF65-F5344CB8AC3E}">
        <p14:creationId xmlns:p14="http://schemas.microsoft.com/office/powerpoint/2010/main" val="365978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C55C8-1F59-43D0-BF9C-74D8CB34A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4890" y="1684264"/>
            <a:ext cx="4504844" cy="203695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2000" dirty="0"/>
              <a:t>Fazit</a:t>
            </a:r>
            <a:br>
              <a:rPr lang="de-DE" sz="24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39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889254C-1ECA-401A-B5FD-542F9F675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rgbClr val="006EC7"/>
              </a:buClr>
              <a:buNone/>
            </a:pPr>
            <a:r>
              <a:rPr lang="de-DE" sz="1400" b="1" dirty="0">
                <a:solidFill>
                  <a:srgbClr val="045AA6"/>
                </a:solidFill>
              </a:rPr>
              <a:t>Kitas brauchen:</a:t>
            </a:r>
          </a:p>
          <a:p>
            <a:pPr>
              <a:spcAft>
                <a:spcPts val="600"/>
              </a:spcAft>
              <a:buClr>
                <a:srgbClr val="006EC7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Resiliente bewegungsfreundliche Strukturen (</a:t>
            </a:r>
            <a:r>
              <a:rPr lang="de-DE" sz="1400" dirty="0" err="1"/>
              <a:t>crises</a:t>
            </a:r>
            <a:r>
              <a:rPr lang="de-DE" sz="1400" dirty="0"/>
              <a:t> </a:t>
            </a:r>
            <a:r>
              <a:rPr lang="de-DE" sz="1400" dirty="0" err="1"/>
              <a:t>preparedness</a:t>
            </a:r>
            <a:r>
              <a:rPr lang="de-DE" sz="1400" dirty="0"/>
              <a:t>)</a:t>
            </a:r>
          </a:p>
          <a:p>
            <a:pPr>
              <a:spcAft>
                <a:spcPts val="600"/>
              </a:spcAft>
              <a:buClr>
                <a:srgbClr val="006EC7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jederzeit zugängliche und nutzbare Bewegungsmöglichkeiten in der Kita-Umgebung</a:t>
            </a:r>
          </a:p>
          <a:p>
            <a:pPr>
              <a:spcAft>
                <a:spcPts val="600"/>
              </a:spcAft>
              <a:buClr>
                <a:srgbClr val="006EC7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einen an die Anzahl der Kinder angepassten, gut ausgestatteten Außenbereich zur Erhöhung der Outdoor-Aktivitäten</a:t>
            </a:r>
          </a:p>
          <a:p>
            <a:pPr>
              <a:spcAft>
                <a:spcPts val="600"/>
              </a:spcAft>
              <a:buClr>
                <a:srgbClr val="006EC7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ausreichend Personal</a:t>
            </a:r>
          </a:p>
          <a:p>
            <a:pPr>
              <a:spcAft>
                <a:spcPts val="600"/>
              </a:spcAft>
              <a:buClr>
                <a:srgbClr val="006EC7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Kitas mit einem hohen Anteil an sozial benachteiligten Kindern brauchen besondere Aufmerksamkeit und Förderung</a:t>
            </a:r>
          </a:p>
          <a:p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ECFF64-412D-482B-AB1E-4840B524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D16490-5317-4A22-BE4F-02C6F981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7EB802-B899-4223-B669-4FCC5651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141F67-8719-406E-B315-F211CC37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798770"/>
            <a:ext cx="7983646" cy="445068"/>
          </a:xfrm>
        </p:spPr>
        <p:txBody>
          <a:bodyPr/>
          <a:lstStyle/>
          <a:p>
            <a:r>
              <a:rPr lang="en-GB" dirty="0" err="1"/>
              <a:t>Erkenntnisse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der </a:t>
            </a:r>
            <a:r>
              <a:rPr lang="en-GB" dirty="0" err="1"/>
              <a:t>Pandemie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35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FE5267-83EF-40F4-963D-34F1BF7E8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400" dirty="0" err="1"/>
              <a:t>Weitere</a:t>
            </a:r>
            <a:r>
              <a:rPr lang="en-GB" sz="1400" dirty="0"/>
              <a:t> BeweKi-</a:t>
            </a:r>
            <a:r>
              <a:rPr lang="en-GB" sz="1400" dirty="0" err="1"/>
              <a:t>Teilstudien</a:t>
            </a:r>
            <a:r>
              <a:rPr lang="en-GB" sz="1400" dirty="0"/>
              <a:t> </a:t>
            </a:r>
            <a:r>
              <a:rPr lang="en-GB" sz="1400" dirty="0" err="1"/>
              <a:t>zur</a:t>
            </a:r>
            <a:r>
              <a:rPr lang="en-GB" sz="1400" dirty="0"/>
              <a:t> </a:t>
            </a:r>
            <a:r>
              <a:rPr lang="en-GB" sz="1400" dirty="0" err="1"/>
              <a:t>Bewegungsförderung</a:t>
            </a:r>
            <a:r>
              <a:rPr lang="en-GB" sz="1400" dirty="0"/>
              <a:t>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1400" dirty="0"/>
              <a:t>Kita: Status quo-</a:t>
            </a:r>
            <a:r>
              <a:rPr lang="en-GB" sz="1400" dirty="0" err="1"/>
              <a:t>Erhebung</a:t>
            </a:r>
            <a:r>
              <a:rPr lang="en-GB" sz="1400" dirty="0"/>
              <a:t> </a:t>
            </a:r>
            <a:r>
              <a:rPr lang="en-GB" sz="1400" dirty="0" err="1"/>
              <a:t>mit</a:t>
            </a:r>
            <a:r>
              <a:rPr lang="en-GB" sz="1400" dirty="0"/>
              <a:t> ca. 1.700 </a:t>
            </a:r>
            <a:r>
              <a:rPr lang="en-GB" sz="1400" dirty="0" err="1"/>
              <a:t>Kitas</a:t>
            </a:r>
            <a:endParaRPr lang="en-GB" sz="14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en-GB" sz="1400" dirty="0" err="1"/>
              <a:t>Machbarkeitsstudien</a:t>
            </a:r>
            <a:r>
              <a:rPr lang="en-GB" sz="1400" dirty="0"/>
              <a:t> </a:t>
            </a:r>
            <a:r>
              <a:rPr lang="en-GB" sz="1400" dirty="0" err="1"/>
              <a:t>für</a:t>
            </a:r>
            <a:r>
              <a:rPr lang="en-GB" sz="1400" dirty="0"/>
              <a:t> Status quo-</a:t>
            </a:r>
            <a:r>
              <a:rPr lang="en-GB" sz="1400" dirty="0" err="1"/>
              <a:t>Erhebungen</a:t>
            </a:r>
            <a:r>
              <a:rPr lang="en-GB" sz="1400" dirty="0"/>
              <a:t> in </a:t>
            </a:r>
            <a:r>
              <a:rPr lang="en-GB" sz="1400" dirty="0" err="1"/>
              <a:t>Sportvereinen</a:t>
            </a:r>
            <a:r>
              <a:rPr lang="en-GB" sz="1400" dirty="0"/>
              <a:t> und </a:t>
            </a:r>
            <a:r>
              <a:rPr lang="en-GB" sz="1400" dirty="0" err="1"/>
              <a:t>Schulen</a:t>
            </a:r>
            <a:endParaRPr lang="en-GB" sz="1400" dirty="0"/>
          </a:p>
          <a:p>
            <a:pPr lvl="1">
              <a:buFont typeface="Wingdings" panose="05000000000000000000" pitchFamily="2" charset="2"/>
              <a:buChar char="§"/>
            </a:pPr>
            <a:endParaRPr lang="en-GB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Gipfelerklärung zum Bewegungsgipfel des Bundes, der Länder, der Kommunen und des organisierten Sports „Bewegung und Sport für Alle“ mit Beteiligung </a:t>
            </a:r>
            <a:r>
              <a:rPr lang="en-GB" sz="1400" dirty="0" err="1"/>
              <a:t>aller</a:t>
            </a:r>
            <a:r>
              <a:rPr lang="en-GB" sz="1400" dirty="0"/>
              <a:t> </a:t>
            </a:r>
            <a:r>
              <a:rPr lang="en-GB" sz="1400" dirty="0" err="1"/>
              <a:t>relevanten</a:t>
            </a:r>
            <a:r>
              <a:rPr lang="en-GB" sz="1400" dirty="0"/>
              <a:t> </a:t>
            </a:r>
            <a:r>
              <a:rPr lang="en-GB" sz="1400" dirty="0" err="1"/>
              <a:t>Akteure</a:t>
            </a:r>
            <a:r>
              <a:rPr lang="en-GB" sz="1400" dirty="0"/>
              <a:t> </a:t>
            </a:r>
            <a:r>
              <a:rPr lang="en-GB" sz="1400" dirty="0" err="1"/>
              <a:t>Deutschlands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Runder Tisch Bewegungsförderung (BMG, BMI)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Regelmäßiger Austausch (BMG, RKI)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EB5A0A-64BC-4330-84B8-5005266C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3A5671-064B-4433-A646-499E8F59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D52BE0-006F-45DF-AAFD-C7AA73B0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E576A0-5585-4B59-B9DF-46D2F3A2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8769"/>
            <a:ext cx="7983646" cy="445068"/>
          </a:xfrm>
        </p:spPr>
        <p:txBody>
          <a:bodyPr/>
          <a:lstStyle/>
          <a:p>
            <a:r>
              <a:rPr lang="en-GB" dirty="0" err="1"/>
              <a:t>Weiteres</a:t>
            </a:r>
            <a:r>
              <a:rPr lang="en-GB" dirty="0"/>
              <a:t> </a:t>
            </a:r>
            <a:r>
              <a:rPr lang="en-GB" dirty="0" err="1"/>
              <a:t>Vorgehen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72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C55C8-1F59-43D0-BF9C-74D8CB34A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4890" y="1712687"/>
            <a:ext cx="4504844" cy="2010228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br>
              <a:rPr lang="de-DE" sz="1800" b="0" dirty="0"/>
            </a:br>
            <a:r>
              <a:rPr lang="de-DE" sz="1800" b="0" dirty="0" err="1"/>
              <a:t>BeweKi</a:t>
            </a:r>
            <a:r>
              <a:rPr lang="de-DE" sz="1800" b="0" dirty="0"/>
              <a:t>-Team am RKI </a:t>
            </a:r>
            <a:br>
              <a:rPr lang="de-DE" sz="1800" b="0" dirty="0"/>
            </a:br>
            <a:r>
              <a:rPr lang="de-DE" sz="1800" b="0" dirty="0"/>
              <a:t>im FG 27 Gesundheitsverhalten: </a:t>
            </a:r>
            <a:br>
              <a:rPr lang="de-DE" sz="1800" b="0" dirty="0"/>
            </a:br>
            <a:r>
              <a:rPr lang="de-DE" sz="1400" b="0" dirty="0"/>
              <a:t>Dr. Olga Domanska, Sophie Hermann, Charlotte Kühnelt, Dr. Susanne Krug, Dr. Susanne Jordan</a:t>
            </a:r>
            <a:br>
              <a:rPr lang="de-DE" sz="1400" b="0" dirty="0"/>
            </a:br>
            <a:br>
              <a:rPr lang="de-DE" sz="1400" b="0" dirty="0"/>
            </a:br>
            <a:r>
              <a:rPr lang="de-DE" sz="1400" b="0" dirty="0"/>
              <a:t>www.rki.de/beweki</a:t>
            </a:r>
            <a:br>
              <a:rPr lang="de-DE" sz="1400" b="0" dirty="0"/>
            </a:br>
            <a:r>
              <a:rPr lang="de-DE" sz="1400" b="0" dirty="0"/>
              <a:t>Kontakt: beweki@rki.de</a:t>
            </a:r>
            <a:br>
              <a:rPr lang="de-DE" sz="2400" dirty="0"/>
            </a:b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5D01609-027D-460D-867E-CD371C1DD7A4}"/>
              </a:ext>
            </a:extLst>
          </p:cNvPr>
          <p:cNvGrpSpPr/>
          <p:nvPr/>
        </p:nvGrpSpPr>
        <p:grpSpPr>
          <a:xfrm>
            <a:off x="196649" y="1627479"/>
            <a:ext cx="3505593" cy="2524918"/>
            <a:chOff x="196649" y="1627479"/>
            <a:chExt cx="3505593" cy="2524918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58C6C31D-074A-404F-8C24-CF16BFE8C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649" y="1627479"/>
              <a:ext cx="3272944" cy="2180643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4248C393-89E0-48CC-86A1-2CF19DB3A53E}"/>
                </a:ext>
              </a:extLst>
            </p:cNvPr>
            <p:cNvSpPr txBox="1"/>
            <p:nvPr/>
          </p:nvSpPr>
          <p:spPr>
            <a:xfrm>
              <a:off x="2326368" y="3783065"/>
              <a:ext cx="1375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© adobe.stock.com</a:t>
              </a:r>
            </a:p>
            <a:p>
              <a:endParaRPr lang="de-DE" sz="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42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DDAC75-41F4-4B2C-93D0-733E4CF19F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6502400" cy="32446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Körperliche Aktivität von Kindern in Deutschland ist nicht ausreichend für einen gesundheitlichen Nutzen. </a:t>
            </a:r>
            <a:r>
              <a:rPr lang="de-DE" sz="1200" dirty="0"/>
              <a:t>(Bewegungszeugnis 2022)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Zunehmendes Alter, weibliches Geschlecht und ein niedriger Sozialstatus zeigen sich als Risikomerkmale für geringe körperliche Aktivität. </a:t>
            </a:r>
            <a:r>
              <a:rPr lang="de-DE" sz="1200" dirty="0"/>
              <a:t>(KiGGS 2)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Ergebnisse aus internationalen Übersichtsarbeiten zur Zeit während der Pandemie zeigen eine deutliche Abnahme der körperlichen Aktivität.</a:t>
            </a:r>
          </a:p>
          <a:p>
            <a:pPr marL="457200" lvl="1" indent="0">
              <a:buNone/>
            </a:pPr>
            <a:r>
              <a:rPr lang="de-DE" sz="1200" dirty="0"/>
              <a:t>(</a:t>
            </a:r>
            <a:r>
              <a:rPr lang="de-DE" sz="1200" dirty="0" err="1"/>
              <a:t>Kharel</a:t>
            </a:r>
            <a:r>
              <a:rPr lang="de-DE" sz="1200" dirty="0"/>
              <a:t> et al., 2022; Neville et al., 2022)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400" dirty="0"/>
              <a:t>Bewegungsangebote konnten bzw. wurden pandemiebedingt seltener bzw. gar nicht genutzt. </a:t>
            </a:r>
            <a:r>
              <a:rPr lang="de-DE" sz="1200" dirty="0"/>
              <a:t>(KIDA, 1. Quartalsbericht)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/>
              <a:t>Dies betraf 33% der Kinder bei ihrer Teilnahme an Vereinssportangeboten und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400" dirty="0"/>
              <a:t>38% der Kinder bei ihrer Teilnahme an Sport-AGs in der Schule.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B7E209-82A6-45A9-925B-DAF3EF3D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E80008-A3C2-4630-B3BE-62FBCCAB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Erste Ergebnisse des </a:t>
            </a:r>
            <a:r>
              <a:rPr lang="de-DE" dirty="0" err="1"/>
              <a:t>BeweKi</a:t>
            </a:r>
            <a:r>
              <a:rPr lang="de-DE" dirty="0"/>
              <a:t>-Projekts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4EFE0-325C-4364-B25A-5263B477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35B6429-D35F-4266-AB7B-4CBC4131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230"/>
            <a:ext cx="7983646" cy="445068"/>
          </a:xfrm>
        </p:spPr>
        <p:txBody>
          <a:bodyPr/>
          <a:lstStyle/>
          <a:p>
            <a:r>
              <a:rPr lang="de-DE" sz="2000" dirty="0"/>
              <a:t>Der Bewegungsmangel von Kindern hat sich in der Pandemie weiter erhöht</a:t>
            </a:r>
            <a:endParaRPr lang="en-GB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B6F08F-51F7-4DBA-8088-486E0588BE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753" y="1426319"/>
            <a:ext cx="1157867" cy="16572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F54F30-B835-40B8-995A-91A1330AA4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753" y="4022167"/>
            <a:ext cx="1032369" cy="3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2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292EE61-4225-465E-984D-2CCF04FE1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1600" b="1" dirty="0"/>
          </a:p>
          <a:p>
            <a:pPr marL="0" indent="0">
              <a:buNone/>
            </a:pPr>
            <a:r>
              <a:rPr lang="de-DE" sz="1400" b="1" dirty="0"/>
              <a:t>Ziel: Datenbasierter Überblick der in Deutschland vorhandenen Bewegungsförderung</a:t>
            </a:r>
          </a:p>
          <a:p>
            <a:pPr marL="488648" lvl="1" indent="-342900">
              <a:buFont typeface="+mj-lt"/>
              <a:buAutoNum type="arabicParenBoth"/>
              <a:tabLst>
                <a:tab pos="362435" algn="l"/>
              </a:tabLst>
            </a:pPr>
            <a:r>
              <a:rPr lang="de-DE" sz="1400" dirty="0"/>
              <a:t>Untersuchung der Bewegungsförderung im Hinblick der aktuellen Pandemiebedingungen</a:t>
            </a:r>
          </a:p>
          <a:p>
            <a:pPr marL="488648" lvl="1" indent="-342900">
              <a:buFont typeface="+mj-lt"/>
              <a:buAutoNum type="arabicParenBoth"/>
              <a:tabLst>
                <a:tab pos="362435" algn="l"/>
              </a:tabLst>
            </a:pPr>
            <a:r>
              <a:rPr lang="de-DE" sz="1400" dirty="0"/>
              <a:t>Ermittlung der fördernden und hemmenden Bedingungen bei der Umsetzung von Bewegungsförderung</a:t>
            </a:r>
          </a:p>
          <a:p>
            <a:pPr marL="488648" lvl="1" indent="-342900">
              <a:buFont typeface="+mj-lt"/>
              <a:buAutoNum type="arabicParenBoth"/>
              <a:tabLst>
                <a:tab pos="362435" algn="l"/>
              </a:tabLst>
            </a:pPr>
            <a:r>
              <a:rPr lang="de-DE" sz="1400" dirty="0"/>
              <a:t>Ermittlung von Kenntnis und Akzeptanz der BMG-Informationsblätter zur Bewegungsförderung in der Pandemie</a:t>
            </a:r>
          </a:p>
          <a:p>
            <a:pPr marL="362435" lvl="1" indent="-216687">
              <a:buFont typeface="Wingdings" panose="05000000000000000000" pitchFamily="2" charset="2"/>
              <a:buChar char="§"/>
              <a:tabLst>
                <a:tab pos="362435" algn="l"/>
              </a:tabLst>
            </a:pPr>
            <a:endParaRPr lang="de-DE" sz="1400" dirty="0"/>
          </a:p>
          <a:p>
            <a:pPr marL="0" lvl="1" indent="0">
              <a:spcBef>
                <a:spcPts val="1950"/>
              </a:spcBef>
              <a:buNone/>
              <a:tabLst>
                <a:tab pos="362435" algn="l"/>
              </a:tabLst>
            </a:pPr>
            <a:r>
              <a:rPr lang="de-DE" sz="1400" b="1" dirty="0"/>
              <a:t>Projektleitung</a:t>
            </a:r>
            <a:r>
              <a:rPr lang="de-DE" sz="1400" dirty="0"/>
              <a:t>: Dr. Jordan &amp; Dr. Krug (RKI, FG 27 Gesundheitsverhalten)</a:t>
            </a:r>
          </a:p>
          <a:p>
            <a:pPr marL="0" lvl="1" indent="0">
              <a:spcBef>
                <a:spcPts val="488"/>
              </a:spcBef>
              <a:buNone/>
              <a:tabLst>
                <a:tab pos="362435" algn="l"/>
              </a:tabLst>
            </a:pPr>
            <a:r>
              <a:rPr lang="de-DE" sz="1400" b="1" dirty="0"/>
              <a:t>Kooperation: </a:t>
            </a:r>
            <a:r>
              <a:rPr lang="de-DE" sz="1400" dirty="0"/>
              <a:t>Deutsches Jugendinstitut (DJI)</a:t>
            </a:r>
          </a:p>
          <a:p>
            <a:pPr marL="0" indent="0">
              <a:spcBef>
                <a:spcPts val="488"/>
              </a:spcBef>
              <a:buNone/>
            </a:pPr>
            <a:r>
              <a:rPr lang="de-DE" sz="1400" b="1" dirty="0"/>
              <a:t>Laufzeit</a:t>
            </a:r>
            <a:r>
              <a:rPr lang="de-DE" sz="1400" dirty="0"/>
              <a:t>: Dezember 2021 – November 2023</a:t>
            </a:r>
          </a:p>
          <a:p>
            <a:pPr marL="0" indent="0">
              <a:spcBef>
                <a:spcPts val="488"/>
              </a:spcBef>
              <a:buNone/>
            </a:pPr>
            <a:r>
              <a:rPr lang="de-DE" sz="1400" b="1" dirty="0"/>
              <a:t>Projektförderung</a:t>
            </a:r>
            <a:r>
              <a:rPr lang="de-DE" sz="1400" dirty="0"/>
              <a:t>: Bundesministerium für Gesundheit </a:t>
            </a:r>
          </a:p>
          <a:p>
            <a:pPr marL="0" indent="0">
              <a:spcBef>
                <a:spcPts val="488"/>
              </a:spcBef>
              <a:buNone/>
            </a:pPr>
            <a:endParaRPr lang="de-DE" sz="16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D745C3-66FC-492A-A7A7-F2C4B269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74CBCB-053A-43E7-9FC8-74F092D3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A9B5C0-3DF5-4240-9474-D061A527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03A9506-6720-4927-95CC-073D087C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Untersuchung zur Bewegungsförderung in Kitas, Schulen und Sportvereinen – unter Berücksichtigung der Pandemiebedingungen (</a:t>
            </a:r>
            <a:r>
              <a:rPr lang="de-DE" dirty="0" err="1"/>
              <a:t>BeweKi</a:t>
            </a:r>
            <a:r>
              <a:rPr lang="de-DE" dirty="0"/>
              <a:t>)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4F3961-6AC4-4FB6-B381-9F6A4AADD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81" y="3638644"/>
            <a:ext cx="1228319" cy="10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3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2E1D45-68F3-49F1-9CF3-835E479F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5E806E-CBDA-48CA-8CE3-1127BF6A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5E4B2-CCEB-4D32-B3C3-51CC13D9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401930F-2100-4C21-8FEB-6530B4EC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Mixed-Methods-Design mit Teilstudien zur Bewegungsförderung bei Kindern und Jugendlichen in den Settings Kita, Schule und Sportverein</a:t>
            </a:r>
            <a:endParaRPr lang="en-GB" dirty="0"/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873DF68A-40A3-42FF-860C-6596C7136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484321"/>
              </p:ext>
            </p:extLst>
          </p:nvPr>
        </p:nvGraphicFramePr>
        <p:xfrm>
          <a:off x="287682" y="1476030"/>
          <a:ext cx="8631728" cy="3550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972">
                  <a:extLst>
                    <a:ext uri="{9D8B030D-6E8A-4147-A177-3AD203B41FA5}">
                      <a16:colId xmlns:a16="http://schemas.microsoft.com/office/drawing/2014/main" val="2607816898"/>
                    </a:ext>
                  </a:extLst>
                </a:gridCol>
                <a:gridCol w="1920939">
                  <a:extLst>
                    <a:ext uri="{9D8B030D-6E8A-4147-A177-3AD203B41FA5}">
                      <a16:colId xmlns:a16="http://schemas.microsoft.com/office/drawing/2014/main" val="3342876760"/>
                    </a:ext>
                  </a:extLst>
                </a:gridCol>
                <a:gridCol w="1920939">
                  <a:extLst>
                    <a:ext uri="{9D8B030D-6E8A-4147-A177-3AD203B41FA5}">
                      <a16:colId xmlns:a16="http://schemas.microsoft.com/office/drawing/2014/main" val="1120579028"/>
                    </a:ext>
                  </a:extLst>
                </a:gridCol>
                <a:gridCol w="1920939">
                  <a:extLst>
                    <a:ext uri="{9D8B030D-6E8A-4147-A177-3AD203B41FA5}">
                      <a16:colId xmlns:a16="http://schemas.microsoft.com/office/drawing/2014/main" val="2303849025"/>
                    </a:ext>
                  </a:extLst>
                </a:gridCol>
                <a:gridCol w="1920939">
                  <a:extLst>
                    <a:ext uri="{9D8B030D-6E8A-4147-A177-3AD203B41FA5}">
                      <a16:colId xmlns:a16="http://schemas.microsoft.com/office/drawing/2014/main" val="3066524629"/>
                    </a:ext>
                  </a:extLst>
                </a:gridCol>
              </a:tblGrid>
              <a:tr h="351522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Teilstudie 1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Teilstudie 2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Teilstudie 3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Teilstudie 4/5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8781"/>
                  </a:ext>
                </a:extLst>
              </a:tr>
              <a:tr h="536355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Setting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Kita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Kita, Schule, </a:t>
                      </a:r>
                    </a:p>
                    <a:p>
                      <a:pPr algn="ctr"/>
                      <a:r>
                        <a:rPr lang="de-DE" sz="1400" b="1" dirty="0"/>
                        <a:t>Sportverein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Kita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Schule, Sportverein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692341"/>
                  </a:ext>
                </a:extLst>
              </a:tr>
              <a:tr h="1400133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Ziel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dirty="0"/>
                        <a:t>Bewegungsförderung </a:t>
                      </a:r>
                      <a:r>
                        <a:rPr lang="de-DE" sz="1400" b="1" i="0" u="sng" kern="1200" dirty="0">
                          <a:solidFill>
                            <a:srgbClr val="006EC7"/>
                          </a:solidFill>
                          <a:latin typeface="+mn-lt"/>
                          <a:ea typeface="+mn-ea"/>
                          <a:cs typeface="+mn-cs"/>
                        </a:rPr>
                        <a:t>unter Pandemie-bedingungen</a:t>
                      </a:r>
                      <a:r>
                        <a:rPr lang="de-DE" sz="1400" b="1" i="0" u="none" dirty="0"/>
                        <a:t>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dirty="0"/>
                        <a:t>Herausforderungen und </a:t>
                      </a:r>
                      <a:r>
                        <a:rPr lang="de-DE" sz="1400" b="0" i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Chancen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de-DE" sz="1400" b="1" i="0" u="none" dirty="0"/>
                        <a:t>Bewegungsförderung </a:t>
                      </a:r>
                      <a:r>
                        <a:rPr lang="de-DE" sz="1400" b="1" i="0" u="sng" kern="1200" dirty="0">
                          <a:solidFill>
                            <a:srgbClr val="006EC7"/>
                          </a:solidFill>
                          <a:latin typeface="+mn-lt"/>
                          <a:ea typeface="+mn-ea"/>
                          <a:cs typeface="+mn-cs"/>
                        </a:rPr>
                        <a:t>unter Pandemie-bedingungen</a:t>
                      </a:r>
                      <a:r>
                        <a:rPr lang="de-DE" sz="1400" b="1" i="0" u="none" dirty="0"/>
                        <a:t>: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de-DE" sz="1400" b="0" i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sz="1400" b="0" i="0" u="none" dirty="0"/>
                        <a:t>Lessons Learned“</a:t>
                      </a:r>
                      <a:endParaRPr lang="de-DE" sz="14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u="sng" dirty="0">
                          <a:solidFill>
                            <a:srgbClr val="006EC7"/>
                          </a:solidFill>
                        </a:rPr>
                        <a:t>Status quo </a:t>
                      </a:r>
                      <a:r>
                        <a:rPr lang="de-DE" sz="1400" b="1" u="none" dirty="0"/>
                        <a:t>der Bewegungsförderung: </a:t>
                      </a:r>
                      <a:r>
                        <a:rPr lang="de-DE" sz="1400" dirty="0"/>
                        <a:t>Arten, Methoden und Verbreitung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u="sng" dirty="0">
                          <a:solidFill>
                            <a:srgbClr val="006EC7"/>
                          </a:solidFill>
                        </a:rPr>
                        <a:t>Status quo </a:t>
                      </a:r>
                      <a:r>
                        <a:rPr lang="de-DE" sz="1400" b="1" dirty="0"/>
                        <a:t>der Bewegungsförderung: </a:t>
                      </a:r>
                      <a:r>
                        <a:rPr lang="de-DE" sz="1400" dirty="0"/>
                        <a:t>Arten, Methoden und Verbreitung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075149"/>
                  </a:ext>
                </a:extLst>
              </a:tr>
              <a:tr h="946508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Methode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Online-Kurzbefragung von Leitungs- und Fachkräften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(n=2584)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Expert:inneninterviews</a:t>
                      </a:r>
                      <a:r>
                        <a:rPr lang="de-DE" sz="1400" dirty="0"/>
                        <a:t> mit Leitungs- und Fachkräften</a:t>
                      </a:r>
                      <a:endParaRPr lang="de-DE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(n=30)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Papier- und onlinebasierte Befragung</a:t>
                      </a:r>
                    </a:p>
                    <a:p>
                      <a:pPr algn="ctr"/>
                      <a:r>
                        <a:rPr lang="de-DE" sz="1200" dirty="0"/>
                        <a:t>(n ≈ 1.700)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Pilotstudie für eine standardisierte Befragung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644480"/>
                  </a:ext>
                </a:extLst>
              </a:tr>
              <a:tr h="315503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Erhebung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Februar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Juli-Oktober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Winter 2022/2023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51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33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2E1D45-68F3-49F1-9CF3-835E479F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5E806E-CBDA-48CA-8CE3-1127BF6A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5E4B2-CCEB-4D32-B3C3-51CC13D9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401930F-2100-4C21-8FEB-6530B4EC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Mixed-Methods-Design mit Teilstudien zur Bewegungsförderung bei Kindern und Jugendlichen in den Settings Kita, Schule und Sportverein</a:t>
            </a:r>
            <a:endParaRPr lang="en-GB" dirty="0"/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873DF68A-40A3-42FF-860C-6596C7136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981950"/>
              </p:ext>
            </p:extLst>
          </p:nvPr>
        </p:nvGraphicFramePr>
        <p:xfrm>
          <a:off x="287682" y="1476030"/>
          <a:ext cx="8631728" cy="3550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972">
                  <a:extLst>
                    <a:ext uri="{9D8B030D-6E8A-4147-A177-3AD203B41FA5}">
                      <a16:colId xmlns:a16="http://schemas.microsoft.com/office/drawing/2014/main" val="2607816898"/>
                    </a:ext>
                  </a:extLst>
                </a:gridCol>
                <a:gridCol w="1920939">
                  <a:extLst>
                    <a:ext uri="{9D8B030D-6E8A-4147-A177-3AD203B41FA5}">
                      <a16:colId xmlns:a16="http://schemas.microsoft.com/office/drawing/2014/main" val="3342876760"/>
                    </a:ext>
                  </a:extLst>
                </a:gridCol>
                <a:gridCol w="1920939">
                  <a:extLst>
                    <a:ext uri="{9D8B030D-6E8A-4147-A177-3AD203B41FA5}">
                      <a16:colId xmlns:a16="http://schemas.microsoft.com/office/drawing/2014/main" val="1120579028"/>
                    </a:ext>
                  </a:extLst>
                </a:gridCol>
                <a:gridCol w="1920939">
                  <a:extLst>
                    <a:ext uri="{9D8B030D-6E8A-4147-A177-3AD203B41FA5}">
                      <a16:colId xmlns:a16="http://schemas.microsoft.com/office/drawing/2014/main" val="2303849025"/>
                    </a:ext>
                  </a:extLst>
                </a:gridCol>
                <a:gridCol w="1920939">
                  <a:extLst>
                    <a:ext uri="{9D8B030D-6E8A-4147-A177-3AD203B41FA5}">
                      <a16:colId xmlns:a16="http://schemas.microsoft.com/office/drawing/2014/main" val="3066524629"/>
                    </a:ext>
                  </a:extLst>
                </a:gridCol>
              </a:tblGrid>
              <a:tr h="351522"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Teilstudie 1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Teilstudie 2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Teilstudie 3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Teilstudie 4/5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18781"/>
                  </a:ext>
                </a:extLst>
              </a:tr>
              <a:tr h="536355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Setting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Kita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Kita</a:t>
                      </a:r>
                      <a:endParaRPr lang="de-DE" sz="1400" b="1" strike="sngStrike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Kita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Schule, Sportverein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692341"/>
                  </a:ext>
                </a:extLst>
              </a:tr>
              <a:tr h="1400133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Ziel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dirty="0"/>
                        <a:t>Bewegungsförderung </a:t>
                      </a:r>
                      <a:r>
                        <a:rPr lang="de-DE" sz="1400" b="1" i="0" u="sng" kern="1200" dirty="0">
                          <a:solidFill>
                            <a:srgbClr val="006EC7"/>
                          </a:solidFill>
                          <a:latin typeface="+mn-lt"/>
                          <a:ea typeface="+mn-ea"/>
                          <a:cs typeface="+mn-cs"/>
                        </a:rPr>
                        <a:t>unter Pandemie-bedingungen</a:t>
                      </a:r>
                      <a:r>
                        <a:rPr lang="de-DE" sz="1400" b="1" i="0" u="none" dirty="0"/>
                        <a:t>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dirty="0"/>
                        <a:t>Herausforderungen und </a:t>
                      </a:r>
                      <a:r>
                        <a:rPr lang="de-DE" sz="1400" b="0" i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Chancen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de-DE" sz="1400" b="1" i="0" u="none" dirty="0"/>
                        <a:t>Bewegungsförderung </a:t>
                      </a:r>
                      <a:r>
                        <a:rPr lang="de-DE" sz="1400" b="1" i="0" u="sng" kern="1200" dirty="0">
                          <a:solidFill>
                            <a:srgbClr val="006EC7"/>
                          </a:solidFill>
                          <a:latin typeface="+mn-lt"/>
                          <a:ea typeface="+mn-ea"/>
                          <a:cs typeface="+mn-cs"/>
                        </a:rPr>
                        <a:t>unter Pandemie-bedingungen</a:t>
                      </a:r>
                      <a:r>
                        <a:rPr lang="de-DE" sz="1400" b="1" i="0" u="none" dirty="0"/>
                        <a:t>: 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de-DE" sz="1400" b="0" i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sz="1400" b="0" i="0" u="none" dirty="0"/>
                        <a:t>Lessons Learned“</a:t>
                      </a:r>
                      <a:endParaRPr lang="de-DE" sz="14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u="sng" dirty="0">
                          <a:solidFill>
                            <a:srgbClr val="006EC7"/>
                          </a:solidFill>
                        </a:rPr>
                        <a:t>Status quo </a:t>
                      </a:r>
                      <a:r>
                        <a:rPr lang="de-DE" sz="1400" b="1" u="none" dirty="0"/>
                        <a:t>der Bewegungsförderung: </a:t>
                      </a:r>
                      <a:r>
                        <a:rPr lang="de-DE" sz="1400" dirty="0"/>
                        <a:t>Arten, Methoden und Verbreitung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i="0" u="sng" dirty="0">
                          <a:solidFill>
                            <a:srgbClr val="006EC7"/>
                          </a:solidFill>
                        </a:rPr>
                        <a:t>Status quo </a:t>
                      </a:r>
                      <a:r>
                        <a:rPr lang="de-DE" sz="1400" b="1" dirty="0"/>
                        <a:t>der Bewegungsförderung: </a:t>
                      </a:r>
                      <a:r>
                        <a:rPr lang="de-DE" sz="1400" dirty="0"/>
                        <a:t>Arten, Methoden und Verbreitung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8075149"/>
                  </a:ext>
                </a:extLst>
              </a:tr>
              <a:tr h="946508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Methode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Online-Kurzbefragung von Leitungs- und Fachkräften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(n=2584)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Expert:inneninterviews</a:t>
                      </a:r>
                      <a:r>
                        <a:rPr lang="de-DE" sz="1400" dirty="0"/>
                        <a:t> mit Leitungs- und Fachkräften</a:t>
                      </a:r>
                      <a:endParaRPr lang="de-DE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(n=30)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Papier- und onlinebasierte Befragung</a:t>
                      </a:r>
                    </a:p>
                    <a:p>
                      <a:pPr algn="ctr"/>
                      <a:r>
                        <a:rPr lang="de-DE" sz="1200" dirty="0"/>
                        <a:t>(n ≈ 1.700)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Pilotstudie für eine standardisierte Befragung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644480"/>
                  </a:ext>
                </a:extLst>
              </a:tr>
              <a:tr h="315503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Erhebung</a:t>
                      </a:r>
                    </a:p>
                  </a:txBody>
                  <a:tcPr anchor="ctr">
                    <a:solidFill>
                      <a:srgbClr val="4D8A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Februar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Juli-Oktober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Winter 2022/2023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515121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A47FEBD7-FE81-494D-8C0C-BBC88FE5FFA6}"/>
              </a:ext>
            </a:extLst>
          </p:cNvPr>
          <p:cNvSpPr/>
          <p:nvPr/>
        </p:nvSpPr>
        <p:spPr>
          <a:xfrm>
            <a:off x="5083592" y="1828801"/>
            <a:ext cx="3812829" cy="3197250"/>
          </a:xfrm>
          <a:prstGeom prst="rect">
            <a:avLst/>
          </a:prstGeom>
          <a:solidFill>
            <a:srgbClr val="4D8A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06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C55C8-1F59-43D0-BF9C-74D8CB34A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4890" y="1712687"/>
            <a:ext cx="4504844" cy="2010228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2000" dirty="0"/>
              <a:t>Ergebnisse aus den </a:t>
            </a:r>
            <a:r>
              <a:rPr lang="de-DE" sz="2000" dirty="0" err="1"/>
              <a:t>Expert:inneninterviews</a:t>
            </a:r>
            <a:r>
              <a:rPr lang="de-DE" sz="2000" dirty="0"/>
              <a:t> mit Leitungs- und Fachkräften aus dem Setting Kita</a:t>
            </a:r>
            <a:br>
              <a:rPr lang="de-DE" sz="24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51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6481043-37E5-4127-987D-F26D71813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710595"/>
            <a:ext cx="5471885" cy="317771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400" dirty="0"/>
              <a:t>Beengte Wohnverhältnisse und fehlender Zugang zu einem Garten erschweren körperliche Aktivität.</a:t>
            </a:r>
          </a:p>
          <a:p>
            <a:pPr>
              <a:spcAft>
                <a:spcPts val="1200"/>
              </a:spcAft>
            </a:pPr>
            <a:r>
              <a:rPr lang="de-DE" sz="1400" dirty="0"/>
              <a:t>Die fehlende Betreuungszeit wird durch erhöhten Medienkonsum überbrückt. </a:t>
            </a:r>
          </a:p>
          <a:p>
            <a:pPr>
              <a:spcAft>
                <a:spcPts val="1200"/>
              </a:spcAft>
            </a:pPr>
            <a:r>
              <a:rPr lang="de-DE" sz="1400" dirty="0"/>
              <a:t>Sprachbarrieren und mangelnde technische Ausstattung/Affinität schränken die Unterstützung der Eltern bei (digitalen) Kita-Angeboten ein.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8A0713-FE06-4D1C-A5F5-9CC25BE0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BD1C0C-DC72-45CB-A428-67051590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463B97-EBDA-4B96-B30B-82664111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25591F1-913A-4090-863E-41178DC0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7627"/>
            <a:ext cx="7983646" cy="445068"/>
          </a:xfrm>
        </p:spPr>
        <p:txBody>
          <a:bodyPr/>
          <a:lstStyle/>
          <a:p>
            <a:r>
              <a:rPr lang="de-DE" dirty="0"/>
              <a:t>Notbetreuung in Kitas/Kitaschließung hat Kinder aus sozial benachteiligten Familien besonders getroffen</a:t>
            </a:r>
            <a:endParaRPr lang="en-GB" dirty="0"/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019F85E9-3DF4-486C-B55B-8EF49A42CA0B}"/>
              </a:ext>
            </a:extLst>
          </p:cNvPr>
          <p:cNvSpPr/>
          <p:nvPr/>
        </p:nvSpPr>
        <p:spPr>
          <a:xfrm>
            <a:off x="5745480" y="1449004"/>
            <a:ext cx="3297986" cy="2057077"/>
          </a:xfrm>
          <a:prstGeom prst="wedgeEllipseCallout">
            <a:avLst>
              <a:gd name="adj1" fmla="val 35593"/>
              <a:gd name="adj2" fmla="val 555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rgbClr val="045AA6"/>
              </a:solidFill>
            </a:endParaRPr>
          </a:p>
          <a:p>
            <a:pPr algn="ctr"/>
            <a:r>
              <a:rPr lang="de-DE" sz="1400" b="1" dirty="0">
                <a:solidFill>
                  <a:srgbClr val="045AA6"/>
                </a:solidFill>
              </a:rPr>
              <a:t>Zitat (ID2): </a:t>
            </a:r>
          </a:p>
          <a:p>
            <a:pPr algn="ctr"/>
            <a:r>
              <a:rPr lang="de-DE" sz="1400" dirty="0">
                <a:solidFill>
                  <a:srgbClr val="045AA6"/>
                </a:solidFill>
              </a:rPr>
              <a:t>„</a:t>
            </a:r>
            <a:r>
              <a:rPr lang="de-DE" sz="1400" i="1" dirty="0">
                <a:solidFill>
                  <a:srgbClr val="045AA6"/>
                </a:solidFill>
              </a:rPr>
              <a:t>Und da haben wir schon gemerkt, dass es für Kinder, die aus sozialschwächeren Familien oder Umfeldern kommen, dass es für die natürlich gut ist, dass es die Kita gibt</a:t>
            </a:r>
            <a:r>
              <a:rPr lang="de-DE" sz="1400" dirty="0">
                <a:solidFill>
                  <a:srgbClr val="045AA6"/>
                </a:solidFill>
              </a:rPr>
              <a:t>.“</a:t>
            </a:r>
          </a:p>
          <a:p>
            <a:pPr algn="ctr"/>
            <a:r>
              <a:rPr lang="de-DE" sz="1400" dirty="0">
                <a:solidFill>
                  <a:srgbClr val="045AA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9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6481043-37E5-4127-987D-F26D71813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710595"/>
            <a:ext cx="5471885" cy="3177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400" dirty="0"/>
              <a:t>Vor allem sozial benachteiligte Kinder leiden unter: 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Reizbarkeit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Unruhe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Konzentrationsschwierigkeiten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sehr ausgeprägtem Bewegungsdrang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motorischen Defiziten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de-DE" sz="14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400" dirty="0"/>
              <a:t>Entwicklungsdefizite in Sprache und sozialer Kompetenz haben sich verstärkt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400" dirty="0"/>
              <a:t>Erhöhter Bedarf und Nachholbedarf in der Frühförderung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8A0713-FE06-4D1C-A5F5-9CC25BE0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BD1C0C-DC72-45CB-A428-67051590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Erste Ergebnisse des BeweKi-Projekts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463B97-EBDA-4B96-B30B-82664111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25591F1-913A-4090-863E-41178DC0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7627"/>
            <a:ext cx="7983646" cy="445068"/>
          </a:xfrm>
        </p:spPr>
        <p:txBody>
          <a:bodyPr/>
          <a:lstStyle/>
          <a:p>
            <a:r>
              <a:rPr lang="de-DE" dirty="0"/>
              <a:t>Die Folgen der Kitaschließungen machen sich bei der Rückkehr in den eingeschränkten Regelbetrieb bemerkbar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31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C55C8-1F59-43D0-BF9C-74D8CB34A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4890" y="1706035"/>
            <a:ext cx="4504844" cy="2036950"/>
          </a:xfrm>
        </p:spPr>
        <p:txBody>
          <a:bodyPr anchor="ctr"/>
          <a:lstStyle/>
          <a:p>
            <a:r>
              <a:rPr lang="de-DE" sz="2000" dirty="0"/>
              <a:t>Ergebnisse aus der Online-Kurzbefragung von Leitungs- und Fachkräften in Kitas </a:t>
            </a:r>
            <a:br>
              <a:rPr lang="de-DE" sz="24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74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Bildschirmpräsentation (16:9)</PresentationFormat>
  <Paragraphs>182</Paragraphs>
  <Slides>15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ＭＳ 明朝</vt:lpstr>
      <vt:lpstr>Symbol</vt:lpstr>
      <vt:lpstr>Times New Roman</vt:lpstr>
      <vt:lpstr>Wingdings</vt:lpstr>
      <vt:lpstr>Office-Design</vt:lpstr>
      <vt:lpstr>Bewegungsförderung in Kitas unter Pandemiebedingungen – Erste Ergebnisse des BeweKi-Projekts </vt:lpstr>
      <vt:lpstr>Der Bewegungsmangel von Kindern hat sich in der Pandemie weiter erhöht</vt:lpstr>
      <vt:lpstr>Untersuchung zur Bewegungsförderung in Kitas, Schulen und Sportvereinen – unter Berücksichtigung der Pandemiebedingungen (BeweKi)</vt:lpstr>
      <vt:lpstr>Mixed-Methods-Design mit Teilstudien zur Bewegungsförderung bei Kindern und Jugendlichen in den Settings Kita, Schule und Sportverein</vt:lpstr>
      <vt:lpstr>Mixed-Methods-Design mit Teilstudien zur Bewegungsförderung bei Kindern und Jugendlichen in den Settings Kita, Schule und Sportverein</vt:lpstr>
      <vt:lpstr>Ergebnisse aus den Expert:inneninterviews mit Leitungs- und Fachkräften aus dem Setting Kita </vt:lpstr>
      <vt:lpstr>Notbetreuung in Kitas/Kitaschließung hat Kinder aus sozial benachteiligten Familien besonders getroffen</vt:lpstr>
      <vt:lpstr>Die Folgen der Kitaschließungen machen sich bei der Rückkehr in den eingeschränkten Regelbetrieb bemerkbar</vt:lpstr>
      <vt:lpstr>Ergebnisse aus der Online-Kurzbefragung von Leitungs- und Fachkräften in Kitas  </vt:lpstr>
      <vt:lpstr>Herausforderungen und Chancen für die Umsetzung von Bewegungsförderung während der Pandemie</vt:lpstr>
      <vt:lpstr>59% der Kitaleitungen geben reduzierte Bewegungsmöglichkeiten während der Pandemie an</vt:lpstr>
      <vt:lpstr>Fazit </vt:lpstr>
      <vt:lpstr>Erkenntnisse aus der Pandemie</vt:lpstr>
      <vt:lpstr>Weiteres Vorgehen</vt:lpstr>
      <vt:lpstr> BeweKi-Team am RKI  im FG 27 Gesundheitsverhalten:  Dr. Olga Domanska, Sophie Hermann, Charlotte Kühnelt, Dr. Susanne Krug, Dr. Susanne Jordan  www.rki.de/beweki Kontakt: beweki@rki.de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Susanne Krug</cp:lastModifiedBy>
  <cp:revision>122</cp:revision>
  <dcterms:created xsi:type="dcterms:W3CDTF">2015-11-02T12:29:13Z</dcterms:created>
  <dcterms:modified xsi:type="dcterms:W3CDTF">2023-03-14T12:43:25Z</dcterms:modified>
</cp:coreProperties>
</file>