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6" r:id="rId2"/>
    <p:sldId id="1014" r:id="rId3"/>
    <p:sldId id="1013" r:id="rId4"/>
    <p:sldId id="1017" r:id="rId5"/>
    <p:sldId id="1018" r:id="rId6"/>
    <p:sldId id="1031" r:id="rId7"/>
    <p:sldId id="1042" r:id="rId8"/>
    <p:sldId id="1032" r:id="rId9"/>
    <p:sldId id="1033" r:id="rId10"/>
    <p:sldId id="1034" r:id="rId11"/>
    <p:sldId id="1035" r:id="rId12"/>
    <p:sldId id="1036" r:id="rId13"/>
    <p:sldId id="1037" r:id="rId14"/>
    <p:sldId id="1038" r:id="rId15"/>
    <p:sldId id="283" r:id="rId16"/>
    <p:sldId id="285" r:id="rId17"/>
    <p:sldId id="287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1031"/>
            <p14:sldId id="1042"/>
            <p14:sldId id="1032"/>
            <p14:sldId id="1033"/>
            <p14:sldId id="1034"/>
            <p14:sldId id="1035"/>
            <p14:sldId id="1036"/>
            <p14:sldId id="1037"/>
            <p14:sldId id="1038"/>
            <p14:sldId id="283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4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796" autoAdjust="0"/>
  </p:normalViewPr>
  <p:slideViewPr>
    <p:cSldViewPr snapToGrid="0" snapToObjects="1">
      <p:cViewPr>
        <p:scale>
          <a:sx n="90" d="100"/>
          <a:sy n="90" d="100"/>
        </p:scale>
        <p:origin x="508" y="-2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noch wenige RSV bei 0-1, COVID-19 bei 35+; </a:t>
            </a:r>
          </a:p>
          <a:p>
            <a:r>
              <a:rPr lang="de-DE" dirty="0"/>
              <a:t>Influenza überwiegend bei den 5-14 Jährigen</a:t>
            </a:r>
          </a:p>
          <a:p>
            <a:r>
              <a:rPr lang="de-DE" dirty="0"/>
              <a:t>COVID-19  in den Altersgruppen ab 15, vor Allem vor allem 50-79 und 80+</a:t>
            </a:r>
          </a:p>
          <a:p>
            <a:pPr marL="0" indent="0">
              <a:buFontTx/>
              <a:buNone/>
            </a:pPr>
            <a:r>
              <a:rPr lang="de-DE" b="0" dirty="0"/>
              <a:t>Die Grafik liegt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Anteil_Diagnose_AG_NRZ80.png</a:t>
            </a:r>
            <a:endParaRPr lang="de-DE" b="0" i="1" u="none" dirty="0"/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Anstieg SARI Fälle in der AG 0-4 Jährige, Rückgang in allen anderen Altersgruppen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vorwiegend in AG 60+, hier Anteil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Influenza: vorwiegend bei 5-35 Jährigen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indent="0">
              <a:buFontTx/>
              <a:buNone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COVID-19/Influenza/RSV je AG: </a:t>
            </a:r>
            <a:r>
              <a:rPr lang="de-DE" b="0" i="1" u="sng" dirty="0"/>
              <a:t>S:\Projekte\FG36_INV_ICOSARI\Arbeitsordner\Wochenbericht\Krisenstab-AG_separat_alleVWD\Diagnosen_Anteil\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Altersgruppe 60-79 Jahre ähnlicher Anteil COVID-19 unter den SARI mit Intensivbehandlung wie unter SARI insgesamt (Folie 11), in der AG 80+ höherer COVID-19 Anteil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„S5_Vorsaisons_AGI…“)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Leichter Rückgang in KW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10/2023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:</a:t>
            </a:r>
            <a:r>
              <a:rPr lang="de-DE" sz="1200" b="0" dirty="0">
                <a:sym typeface="Wingdings" panose="05000000000000000000" pitchFamily="2" charset="2"/>
              </a:rPr>
              <a:t> 3,6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	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9: 3,0, KW 8: 3,3, KW 7: 2,8, KW 6: 2,7 KW 5: 2,0, KW 4: 1,6, KW 3: 1,7, KW 2: 2,0, KW 1: 4,0)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10/2022: 27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9: 22, KW 8: 20, KW 7: 21, KW 6: 16, KW 5: 17, KW 4: 14, KW 3: 12, KW 2: 15, KW 1: 31)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Combine_short_60plus.png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sz="1200" b="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Kvielleicht_Tod_COVID_inkl_letzte_FB_VGL2022.png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seit 4. KW eher stabil zwischen 8,0 und 8,8 %)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i="0" dirty="0"/>
              <a:t>Höhepunkt 50. KW 2022 mit 11,1 %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 auf dem Grippewellen-Niveau von 2017/18</a:t>
            </a:r>
            <a:endParaRPr lang="de-DE" sz="1200" i="1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ARE-gesamt seit Jahreswechsel im oberen Wertebereich der vorpandemischen Jahre</a:t>
            </a:r>
          </a:p>
          <a:p>
            <a:pPr marL="171450" indent="-171450">
              <a:buFontTx/>
              <a:buChar char="-"/>
            </a:pP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Deutlichster Anstieg bei den 0- bis 4-Jährigen, bei ihnen große Schwankungen; bei den 5-bis 14-Jährigen eine Art umgekehrte Parabel (seit ca. KW 4 bis KW 8 gefallen, nun seit KW 9 gestiegen;  bei den Erwachsenen bei den ab 15-Jährigen seit KW 3 gestiegen, nun Rückgang bei den 15-34-Jährigen und den ab 60-Jährigen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2,1 % (Vorwoche: 2,4 % ); Vorwochenwert 2,5 %) (seit KW 6 zwischen 2,1 % und 2,4 %)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KW10/2023 im Vergleich zur Vorwoche gesunken (KW 10 1.823; KW 9 2.203); allerdings: Vorwochenwert hat sich von ca. 1.986 auf 2.203 erhöht.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im Wertebereich der Vorjahre vor Pandemie zur 10. KW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AG gesunken: Anstieg der 15- bis 59 hat sich nicht fortgesetzt.</a:t>
            </a:r>
          </a:p>
          <a:p>
            <a:pPr marL="171450" lvl="0" indent="-171450">
              <a:buFontTx/>
              <a:buChar char="-"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\\rki.local\daten\Projekte\FG36_AGI\Wochenberichte\Berichterstellung\Saison_2022_23\Woche_10_2023\KI_2015_2023-03-14.xlsx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seit KW 4/2023 beobachtete Anstieg der Anzahl der Arztkonsultationen wegen COVID-ARE hat sich in KW 10/2023 nicht weiter fortgesetzt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seit KW 4/2023 beobachtete Anstieg der Anzahl der Arztkonsultationen wegen COVID-ARE hat sich in KW 10/2023 nicht weiter fortgesetzt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in den letzten Wochen verzeichnete deutliche Anstieg und der aktuelle Rückgang der Werte betrifft insbesondere die Erwachsenen der AG 15-59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Arztkonsultationen wegen COVID-ARE bei den 0- bis 14-jährigen Kindern liegt sich seit vielen Wochen auf niedrigem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seit der 3.KW 2023 weitestgehend stabil. Die Anzahl der SARI mit Intensivbehandlung ist in nach einem Abfall in KW 9 in der 10.KW erneut leicht </a:t>
            </a:r>
            <a:r>
              <a:rPr lang="de-DE" dirty="0" err="1"/>
              <a:t>angestigen</a:t>
            </a:r>
            <a:r>
              <a:rPr lang="de-DE" dirty="0"/>
              <a:t>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Jahre 2021 und 2022 (SARI) bzw. deutlich niedriger, auf Sommerniveau (SARI mit Intensiv)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 zu den Inzidenzen liegen hier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einer Excel File  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</a:t>
            </a:r>
            <a:endParaRPr lang="de-DE" i="1" u="non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seit der 3.KW 2023 weitestgehend stabil, die Zahl der SARI mit Intensivbehandlung ist nach einem Abfall in der 9.KW in der 10. KW erneut leicht angestiegen.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Jahre 2021 und 2022 (SARI) bzw. deutlich niedriger, auf Sommerniveau (SARI mit Intensiv)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Inzidenz der verstorbenen mit SARI weiter gesunken, aktuell im niedrigen Bereich unter dem der Vorsaisons.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sowie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Krisenstab_SARI_Tod_Inz_S5.png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 zu den Inzidenzen liegen hier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einer Excel File  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</a:t>
            </a:r>
            <a:endParaRPr lang="de-DE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14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und an SARI </a:t>
            </a:r>
            <a:r>
              <a:rPr lang="de-DE" b="1" dirty="0"/>
              <a:t>mit Intensivbehandlung weitestgehend </a:t>
            </a:r>
            <a:r>
              <a:rPr lang="de-DE" b="0" dirty="0"/>
              <a:t>stabil</a:t>
            </a:r>
          </a:p>
          <a:p>
            <a:pPr marL="0" indent="0">
              <a:buFontTx/>
              <a:buNone/>
            </a:pPr>
            <a:r>
              <a:rPr lang="de-DE" b="0" dirty="0"/>
              <a:t>Anteil RSV an SARI seit der 3.KW stabil auf niedrigem Niveau, Anteil RSV an SARI mit Intensivbehandlungen auf niedrigem Niveau schwankend;</a:t>
            </a:r>
          </a:p>
          <a:p>
            <a:pPr marL="0" indent="0">
              <a:buFontTx/>
              <a:buNone/>
            </a:pPr>
            <a:r>
              <a:rPr lang="de-DE" b="0" dirty="0"/>
              <a:t>Anteil Influenza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Anteil_Diagnose_Verlauf_gesamt_ab_40KW2022.png und Anteil_Diagnose_Verlauf_gesamt_INTENSIV_ab_40KW2022.png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und an SARI </a:t>
            </a:r>
            <a:r>
              <a:rPr lang="de-DE" b="1" dirty="0"/>
              <a:t>mit Intensivbehandlung weitestgehend </a:t>
            </a:r>
            <a:r>
              <a:rPr lang="de-DE" b="0" dirty="0"/>
              <a:t>stabil</a:t>
            </a:r>
          </a:p>
          <a:p>
            <a:pPr marL="0" indent="0">
              <a:buFontTx/>
              <a:buNone/>
            </a:pPr>
            <a:r>
              <a:rPr lang="de-DE" b="0" dirty="0"/>
              <a:t>Anteil RSV an SARI seit der 3.KW stabil auf niedrigem Niveau, Anteil RSV an SARI mit Intensivbehandlungen auf niedrigem Niveau schwankend;</a:t>
            </a:r>
          </a:p>
          <a:p>
            <a:pPr marL="0" indent="0">
              <a:buFontTx/>
              <a:buNone/>
            </a:pPr>
            <a:r>
              <a:rPr lang="de-DE" b="0" dirty="0"/>
              <a:t>Anteil Influenza stabil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Anteil_Diagnose_Verlauf_gesamt.png und Anteil_Diagnose_Verlauf_gesamt_INTENSIV.png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14.3.2023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14.3.2023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10. KW 2023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B8B454-BC40-4EA6-9DD7-1DE3F9DF3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872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>
            <a:extLst>
              <a:ext uri="{FF2B5EF4-FFF2-40B4-BE49-F238E27FC236}">
                <a16:creationId xmlns:a16="http://schemas.microsoft.com/office/drawing/2014/main" id="{96603463-5DAE-479E-A2B4-38EE0F481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22" y="726485"/>
            <a:ext cx="3600000" cy="2160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E0E1B6D-7151-4A1A-8DB4-5D2AA021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870" y="2635331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10.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19554"/>
            <a:ext cx="1860421" cy="195750"/>
          </a:xfrm>
        </p:spPr>
        <p:txBody>
          <a:bodyPr/>
          <a:lstStyle/>
          <a:p>
            <a:r>
              <a:rPr lang="de-DE" dirty="0"/>
              <a:t>Stand: 14.3.2023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699791" y="1529551"/>
            <a:ext cx="466473" cy="4488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2027862" y="3867039"/>
            <a:ext cx="512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5- bis 34-Jährigen!!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EF3B02-B03F-4452-B6C8-4F0E649C8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14" y="74465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8720DA-A692-450D-AE7B-973EA65F2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87" y="2527594"/>
            <a:ext cx="3560592" cy="2136355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9B97F84-6546-497B-ACBD-0FA4494B7F2D}"/>
              </a:ext>
            </a:extLst>
          </p:cNvPr>
          <p:cNvGrpSpPr/>
          <p:nvPr/>
        </p:nvGrpSpPr>
        <p:grpSpPr>
          <a:xfrm>
            <a:off x="2551945" y="2925886"/>
            <a:ext cx="2472771" cy="706069"/>
            <a:chOff x="2551945" y="2925886"/>
            <a:chExt cx="2472771" cy="706069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305FE3D-EBE3-4AA8-83F5-D306E155C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8616" y="3193327"/>
              <a:ext cx="310558" cy="438628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5E19EA1-A77C-4F09-AAFB-87273313F7E4}"/>
                </a:ext>
              </a:extLst>
            </p:cNvPr>
            <p:cNvSpPr txBox="1"/>
            <p:nvPr/>
          </p:nvSpPr>
          <p:spPr>
            <a:xfrm>
              <a:off x="2551945" y="2925886"/>
              <a:ext cx="247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38 % Influenza,</a:t>
              </a:r>
              <a:r>
                <a:rPr lang="de-DE" sz="1400" dirty="0">
                  <a:solidFill>
                    <a:srgbClr val="E22B00"/>
                  </a:solidFill>
                </a:rPr>
                <a:t> 3 % RSV</a:t>
              </a:r>
              <a:endParaRPr lang="de-DE" sz="1400" b="1" dirty="0">
                <a:solidFill>
                  <a:srgbClr val="E22B00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3478FD7-27EB-463B-9B61-E68F50CEF362}"/>
              </a:ext>
            </a:extLst>
          </p:cNvPr>
          <p:cNvGrpSpPr/>
          <p:nvPr/>
        </p:nvGrpSpPr>
        <p:grpSpPr>
          <a:xfrm>
            <a:off x="2698885" y="1035631"/>
            <a:ext cx="2037743" cy="779364"/>
            <a:chOff x="2698885" y="1035631"/>
            <a:chExt cx="2037743" cy="779364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451105E-4F19-48CF-A6CD-9F03C1FCC781}"/>
                </a:ext>
              </a:extLst>
            </p:cNvPr>
            <p:cNvSpPr txBox="1"/>
            <p:nvPr/>
          </p:nvSpPr>
          <p:spPr>
            <a:xfrm>
              <a:off x="2698885" y="1035631"/>
              <a:ext cx="2037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13 % Influenza, 10 % RSV, </a:t>
              </a:r>
            </a:p>
            <a:p>
              <a:r>
                <a:rPr lang="de-DE" sz="1400" dirty="0">
                  <a:solidFill>
                    <a:srgbClr val="E22B00"/>
                  </a:solidFill>
                </a:rPr>
                <a:t>	       4 % COVID-19 	</a:t>
              </a: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CD015BB-F2BF-4840-B992-1F84DA4B2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8616" y="1333830"/>
              <a:ext cx="459302" cy="481165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734DF6EE-3EAA-4BE9-93E8-B2F5E4604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52" y="4429039"/>
            <a:ext cx="3600000" cy="2160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A78A301-EA87-49F2-B70A-4D83A698C2CF}"/>
              </a:ext>
            </a:extLst>
          </p:cNvPr>
          <p:cNvGrpSpPr/>
          <p:nvPr/>
        </p:nvGrpSpPr>
        <p:grpSpPr>
          <a:xfrm>
            <a:off x="2551946" y="4685183"/>
            <a:ext cx="2549168" cy="989803"/>
            <a:chOff x="2551946" y="4685183"/>
            <a:chExt cx="2549168" cy="989803"/>
          </a:xfrm>
        </p:grpSpPr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B4FA79E7-1964-4336-B5D2-3E966168A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027" y="5053540"/>
              <a:ext cx="331073" cy="621446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97AD142-6658-4782-B806-88E8356DE031}"/>
                </a:ext>
              </a:extLst>
            </p:cNvPr>
            <p:cNvSpPr txBox="1"/>
            <p:nvPr/>
          </p:nvSpPr>
          <p:spPr>
            <a:xfrm>
              <a:off x="2551946" y="4685183"/>
              <a:ext cx="2549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24 % Influenza</a:t>
              </a:r>
              <a:r>
                <a:rPr lang="de-DE" sz="1400" dirty="0">
                  <a:solidFill>
                    <a:srgbClr val="E22B00"/>
                  </a:solidFill>
                </a:rPr>
                <a:t>, 18 % COVID-19, 		       6 % RSV</a:t>
              </a:r>
              <a:r>
                <a:rPr lang="de-DE" sz="1400" i="1" dirty="0">
                  <a:solidFill>
                    <a:srgbClr val="E22B00"/>
                  </a:solidFill>
                </a:rPr>
                <a:t>		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7F7CE6E-D916-4CA2-BD36-46A145171067}"/>
              </a:ext>
            </a:extLst>
          </p:cNvPr>
          <p:cNvGrpSpPr/>
          <p:nvPr/>
        </p:nvGrpSpPr>
        <p:grpSpPr>
          <a:xfrm>
            <a:off x="6520330" y="968387"/>
            <a:ext cx="2914606" cy="999414"/>
            <a:chOff x="6520330" y="968387"/>
            <a:chExt cx="2914606" cy="999414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ACED08D-7A14-49AB-AA95-E619D6D2DC51}"/>
                </a:ext>
              </a:extLst>
            </p:cNvPr>
            <p:cNvSpPr txBox="1"/>
            <p:nvPr/>
          </p:nvSpPr>
          <p:spPr>
            <a:xfrm>
              <a:off x="6520330" y="968387"/>
              <a:ext cx="2914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16 % COVID-19, 6 % Influenza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D82D4917-DB03-45F2-A858-0A81007DA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5499" y="1275705"/>
              <a:ext cx="137624" cy="692096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58B7281-403E-4C4B-9F17-862559D5BD6E}"/>
              </a:ext>
            </a:extLst>
          </p:cNvPr>
          <p:cNvGrpSpPr/>
          <p:nvPr/>
        </p:nvGrpSpPr>
        <p:grpSpPr>
          <a:xfrm>
            <a:off x="6865485" y="2883284"/>
            <a:ext cx="3116682" cy="859982"/>
            <a:chOff x="6865485" y="2883284"/>
            <a:chExt cx="3116682" cy="859982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1D7FBB8-08F9-457F-9F55-9AB784863649}"/>
                </a:ext>
              </a:extLst>
            </p:cNvPr>
            <p:cNvSpPr txBox="1"/>
            <p:nvPr/>
          </p:nvSpPr>
          <p:spPr>
            <a:xfrm>
              <a:off x="6865485" y="2883284"/>
              <a:ext cx="3116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24 % COVID-19</a:t>
              </a:r>
              <a:r>
                <a:rPr lang="de-DE" sz="1400" dirty="0">
                  <a:solidFill>
                    <a:srgbClr val="E22B00"/>
                  </a:solidFill>
                </a:rPr>
                <a:t>, 1 % Influenza</a:t>
              </a:r>
              <a:br>
                <a:rPr lang="de-DE" sz="1400" dirty="0">
                  <a:solidFill>
                    <a:srgbClr val="E22B00"/>
                  </a:solidFill>
                </a:rPr>
              </a:br>
              <a:r>
                <a:rPr lang="de-DE" sz="1400" dirty="0">
                  <a:solidFill>
                    <a:srgbClr val="E22B00"/>
                  </a:solidFill>
                </a:rPr>
                <a:t>            1 % RSV</a:t>
              </a:r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1F06B6D1-416F-40FE-9C1B-F81B5F674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6217" y="3282834"/>
              <a:ext cx="152097" cy="460432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Grafik 52">
            <a:extLst>
              <a:ext uri="{FF2B5EF4-FFF2-40B4-BE49-F238E27FC236}">
                <a16:creationId xmlns:a16="http://schemas.microsoft.com/office/drawing/2014/main" id="{62935506-8A87-4C12-AC9B-1B230C9CB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4716" y="4410734"/>
            <a:ext cx="3600000" cy="2160000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DD7337-102D-4CD1-8955-23D8BA4ECBF1}"/>
              </a:ext>
            </a:extLst>
          </p:cNvPr>
          <p:cNvGrpSpPr/>
          <p:nvPr/>
        </p:nvGrpSpPr>
        <p:grpSpPr>
          <a:xfrm>
            <a:off x="6935499" y="4639016"/>
            <a:ext cx="3287987" cy="868176"/>
            <a:chOff x="6935499" y="4639016"/>
            <a:chExt cx="3287987" cy="868176"/>
          </a:xfrm>
        </p:grpSpPr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677006FC-079F-4AC1-AB3F-9DA0AB90E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0393" y="5004049"/>
              <a:ext cx="304191" cy="503143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F7635EF-5D40-43C2-B708-66AF5C24D8AA}"/>
                </a:ext>
              </a:extLst>
            </p:cNvPr>
            <p:cNvSpPr txBox="1"/>
            <p:nvPr/>
          </p:nvSpPr>
          <p:spPr>
            <a:xfrm>
              <a:off x="6935499" y="4639016"/>
              <a:ext cx="3287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E22B00"/>
                  </a:solidFill>
                </a:rPr>
                <a:t>37 % COVID-19</a:t>
              </a:r>
              <a:r>
                <a:rPr lang="de-DE" sz="1400" dirty="0">
                  <a:solidFill>
                    <a:srgbClr val="E22B00"/>
                  </a:solidFill>
                </a:rPr>
                <a:t>, 2 % RSV</a:t>
              </a:r>
            </a:p>
            <a:p>
              <a:r>
                <a:rPr lang="de-DE" sz="1400" dirty="0">
                  <a:solidFill>
                    <a:srgbClr val="E22B00"/>
                  </a:solidFill>
                </a:rPr>
                <a:t>           1 % Influenza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07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10.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14.3.2023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18D2BC-D81B-4C6B-8C35-AA26722D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72" y="700267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3B0718-576D-4393-961A-9C4B10BE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23" y="2593864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9BA9E7A-B6AC-4C93-805A-5DE62A202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2" y="4516154"/>
            <a:ext cx="3600000" cy="216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7061755-559E-4D51-A292-CD0D654BB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380" y="755994"/>
            <a:ext cx="3600000" cy="216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B13BC03-6A0F-496F-BC85-4AAC395AB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380" y="2636074"/>
            <a:ext cx="3600000" cy="216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3080F0F-EDA1-4559-B19F-98E7B4A35AC5}"/>
              </a:ext>
            </a:extLst>
          </p:cNvPr>
          <p:cNvGrpSpPr/>
          <p:nvPr/>
        </p:nvGrpSpPr>
        <p:grpSpPr>
          <a:xfrm>
            <a:off x="6978734" y="3033459"/>
            <a:ext cx="2514600" cy="805433"/>
            <a:chOff x="6978734" y="3033459"/>
            <a:chExt cx="2514600" cy="805433"/>
          </a:xfrm>
        </p:grpSpPr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94149CA5-063A-46CD-89DF-1BFEB4CB8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734" y="3431772"/>
              <a:ext cx="158980" cy="407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D58B0E7-1A44-4E29-A658-BC201C489280}"/>
                </a:ext>
              </a:extLst>
            </p:cNvPr>
            <p:cNvSpPr txBox="1"/>
            <p:nvPr/>
          </p:nvSpPr>
          <p:spPr>
            <a:xfrm>
              <a:off x="6978734" y="3033459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36 % COVID-19</a:t>
              </a: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3122BD28-7BDA-4D07-A993-871272819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8380" y="4560588"/>
            <a:ext cx="3600000" cy="2160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4225104-28F9-413A-B1F0-6DF9F124F832}"/>
              </a:ext>
            </a:extLst>
          </p:cNvPr>
          <p:cNvGrpSpPr/>
          <p:nvPr/>
        </p:nvGrpSpPr>
        <p:grpSpPr>
          <a:xfrm>
            <a:off x="6814161" y="5027850"/>
            <a:ext cx="2514600" cy="831123"/>
            <a:chOff x="6814161" y="5027850"/>
            <a:chExt cx="2514600" cy="831123"/>
          </a:xfrm>
        </p:grpSpPr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71624831-57A2-487C-8ABA-D4BFC4EE2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734" y="5422202"/>
              <a:ext cx="158980" cy="4367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CBB3FB2-F230-4BBB-B86D-B46FDDCCFD96}"/>
                </a:ext>
              </a:extLst>
            </p:cNvPr>
            <p:cNvSpPr txBox="1"/>
            <p:nvPr/>
          </p:nvSpPr>
          <p:spPr>
            <a:xfrm>
              <a:off x="6814161" y="5027850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52 % COVID-19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ED18691-6561-44F5-A014-7347BCD5BB25}"/>
              </a:ext>
            </a:extLst>
          </p:cNvPr>
          <p:cNvGrpSpPr/>
          <p:nvPr/>
        </p:nvGrpSpPr>
        <p:grpSpPr>
          <a:xfrm>
            <a:off x="2858771" y="1053908"/>
            <a:ext cx="2514600" cy="805433"/>
            <a:chOff x="6943166" y="3033459"/>
            <a:chExt cx="2514600" cy="805433"/>
          </a:xfrm>
        </p:grpSpPr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A4FEA27C-F819-44FC-8149-C562B2C55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8734" y="3431772"/>
              <a:ext cx="158980" cy="407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F0D80779-53D6-4CB3-A043-DC608D36CD88}"/>
                </a:ext>
              </a:extLst>
            </p:cNvPr>
            <p:cNvSpPr txBox="1"/>
            <p:nvPr/>
          </p:nvSpPr>
          <p:spPr>
            <a:xfrm>
              <a:off x="6943166" y="3033459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22 % RSV</a:t>
              </a:r>
            </a:p>
            <a:p>
              <a:r>
                <a:rPr lang="de-DE" sz="1400" i="1" dirty="0">
                  <a:solidFill>
                    <a:srgbClr val="E22B00"/>
                  </a:solidFill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2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14.3.2023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3,6 COVID-SARI pro 100.000</a:t>
            </a:r>
          </a:p>
          <a:p>
            <a:endParaRPr lang="de-DE" dirty="0"/>
          </a:p>
          <a:p>
            <a:r>
              <a:rPr lang="de-DE" dirty="0"/>
              <a:t>Entspricht ca. 3.000 neuen Krankenhausaufnahmen wegen COVID-SARI in D.</a:t>
            </a:r>
            <a:endParaRPr lang="en-US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5DB716-8E81-4CB3-BD55-AC054222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959"/>
            <a:ext cx="5984000" cy="2692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4005443-FE06-4059-9D59-B483B559A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7579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52. KW 2022 bis 10.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14.3.2023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ED9F27-8037-4AF9-A8EF-15D10E3D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032" y="681901"/>
            <a:ext cx="432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12D647-8EAD-4C82-92BA-A962277D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32" y="2537788"/>
            <a:ext cx="432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625F31-1C30-40B9-8412-54526DF3C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9" y="4345557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3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15.03.2023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0601C5-ABC2-4C1D-AC0E-9A8AEE29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2" y="1045146"/>
            <a:ext cx="8782261" cy="219921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E2054A2-DD66-455E-8700-C375FCDD046F}"/>
              </a:ext>
            </a:extLst>
          </p:cNvPr>
          <p:cNvSpPr txBox="1"/>
          <p:nvPr/>
        </p:nvSpPr>
        <p:spPr>
          <a:xfrm>
            <a:off x="850332" y="246816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70C5F57-ED43-41E8-A9AE-C93523CDB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92" y="2187721"/>
            <a:ext cx="457240" cy="28044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BB317062-E364-465B-80E5-A40FB2FF5CE7}"/>
              </a:ext>
            </a:extLst>
          </p:cNvPr>
          <p:cNvSpPr txBox="1"/>
          <p:nvPr/>
        </p:nvSpPr>
        <p:spPr>
          <a:xfrm>
            <a:off x="5272531" y="2358525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AE81D68-A7D8-48DC-A790-E4FEC9D72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241" y="2486600"/>
            <a:ext cx="445047" cy="28653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79F68FE-43A1-4B2A-86F6-EC71B20C1345}"/>
              </a:ext>
            </a:extLst>
          </p:cNvPr>
          <p:cNvSpPr txBox="1"/>
          <p:nvPr/>
        </p:nvSpPr>
        <p:spPr>
          <a:xfrm>
            <a:off x="7792791" y="2444018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2B4805-39C1-490C-AC16-A614A8FC2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32" y="3372436"/>
            <a:ext cx="8782261" cy="219921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9BE4C10-5DDD-4C5E-BEA2-D041E17B27AF}"/>
              </a:ext>
            </a:extLst>
          </p:cNvPr>
          <p:cNvSpPr txBox="1"/>
          <p:nvPr/>
        </p:nvSpPr>
        <p:spPr>
          <a:xfrm>
            <a:off x="930109" y="4544265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9FF2093-C11F-4734-ADCE-A7D177F602D7}"/>
              </a:ext>
            </a:extLst>
          </p:cNvPr>
          <p:cNvSpPr txBox="1"/>
          <p:nvPr/>
        </p:nvSpPr>
        <p:spPr>
          <a:xfrm>
            <a:off x="7496759" y="4158656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B29A0CF-6A9D-4395-ADDE-4EAB51142FFB}"/>
              </a:ext>
            </a:extLst>
          </p:cNvPr>
          <p:cNvSpPr txBox="1"/>
          <p:nvPr/>
        </p:nvSpPr>
        <p:spPr>
          <a:xfrm>
            <a:off x="8071239" y="4551005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15.03.2023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87F0F6-E3C3-4418-AA2A-2AC7E60D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282194"/>
            <a:ext cx="8507896" cy="21340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58524EB-3F59-44D8-95D6-EC894DA3E0AE}"/>
              </a:ext>
            </a:extLst>
          </p:cNvPr>
          <p:cNvSpPr txBox="1"/>
          <p:nvPr/>
        </p:nvSpPr>
        <p:spPr>
          <a:xfrm>
            <a:off x="8191298" y="3738515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AFE69B-5899-473A-8B41-DFE61CFCD4F3}"/>
              </a:ext>
            </a:extLst>
          </p:cNvPr>
          <p:cNvSpPr txBox="1"/>
          <p:nvPr/>
        </p:nvSpPr>
        <p:spPr>
          <a:xfrm>
            <a:off x="8183894" y="361540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1DDD7D3-E92D-48F0-9C23-DA4E9A1E49D0}"/>
              </a:ext>
            </a:extLst>
          </p:cNvPr>
          <p:cNvSpPr txBox="1"/>
          <p:nvPr/>
        </p:nvSpPr>
        <p:spPr>
          <a:xfrm>
            <a:off x="7569757" y="3427198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26E602-D899-4058-BC3E-E74283AB9940}"/>
              </a:ext>
            </a:extLst>
          </p:cNvPr>
          <p:cNvSpPr txBox="1"/>
          <p:nvPr/>
        </p:nvSpPr>
        <p:spPr>
          <a:xfrm>
            <a:off x="8242594" y="3861625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PIV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15.03.2023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2E6827-C751-4FCE-B220-1BBA0A2C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67" y="888818"/>
            <a:ext cx="7765484" cy="187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9FCF07-CF13-4F26-9AEA-9271152C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67" y="2736477"/>
            <a:ext cx="7765484" cy="187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59525A-6796-4DA3-91B2-E4C357BB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67" y="4590456"/>
            <a:ext cx="7759908" cy="18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10.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19136"/>
            <a:ext cx="1860421" cy="195750"/>
          </a:xfrm>
        </p:spPr>
        <p:txBody>
          <a:bodyPr/>
          <a:lstStyle/>
          <a:p>
            <a:r>
              <a:rPr lang="de-DE" dirty="0"/>
              <a:t>Stand: 14.3.2023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978435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10 </a:t>
            </a:r>
            <a:r>
              <a:rPr lang="de-DE" dirty="0"/>
              <a:t>bei </a:t>
            </a:r>
            <a:r>
              <a:rPr lang="de-DE" b="1" dirty="0"/>
              <a:t>8.400</a:t>
            </a:r>
            <a:r>
              <a:rPr lang="de-DE" dirty="0"/>
              <a:t> ARE (in der 9. KW: 8.800)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7,0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8" y="3939098"/>
            <a:ext cx="3489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2. KW bis 9. KW Anstieg bei den Erwachsenen  </a:t>
            </a:r>
          </a:p>
          <a:p>
            <a:endParaRPr lang="de-DE" dirty="0"/>
          </a:p>
          <a:p>
            <a:r>
              <a:rPr lang="de-DE" dirty="0"/>
              <a:t>Anstieg bei Schulkindern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4769986-0A53-4EF4-992F-14369329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" y="858964"/>
            <a:ext cx="5310554" cy="26552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FECE316-8B1C-4D2A-99B0-2BAE25D0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8" y="3573151"/>
            <a:ext cx="5400000" cy="25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10.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14.3.2023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der 9. KW auf die 10. KW gesunken</a:t>
            </a:r>
          </a:p>
          <a:p>
            <a:endParaRPr lang="de-DE" sz="600" dirty="0"/>
          </a:p>
          <a:p>
            <a:r>
              <a:rPr lang="de-DE" dirty="0"/>
              <a:t>ca. 1.800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10. KW 2023: ca. 1,5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934638" y="3901797"/>
            <a:ext cx="31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Rückgang in allen AG; </a:t>
            </a:r>
          </a:p>
          <a:p>
            <a:r>
              <a:rPr lang="de-DE" dirty="0"/>
              <a:t>Nach Anstieg seit ca. 3 KW  bei den Erwachsenen in KW 10 Rückgang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1AAC0C-C516-4C92-BEA4-601FDC6FC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23"/>
          <a:stretch/>
        </p:blipFill>
        <p:spPr>
          <a:xfrm>
            <a:off x="288765" y="1243038"/>
            <a:ext cx="5400000" cy="24968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01D844-5820-4889-B7A8-A8F77091A6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20"/>
          <a:stretch/>
        </p:blipFill>
        <p:spPr>
          <a:xfrm>
            <a:off x="306435" y="3760811"/>
            <a:ext cx="5400000" cy="25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14.3.2023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10. KW 2023</a:t>
            </a:r>
          </a:p>
          <a:p>
            <a:r>
              <a:rPr lang="de-DE" dirty="0"/>
              <a:t>Rund 180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150.000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2" y="2074540"/>
            <a:ext cx="7891185" cy="31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9" y="1036359"/>
            <a:ext cx="4247992" cy="212399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8.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4" y="1036359"/>
            <a:ext cx="4247990" cy="21239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4" y="2888816"/>
            <a:ext cx="4247990" cy="21239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4" y="4705759"/>
            <a:ext cx="4247990" cy="21239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2" y="2888816"/>
            <a:ext cx="4247990" cy="21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28.2.2023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200000" y="1915134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A3E2AD-FCE6-4AB4-877F-C4641CD1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" y="867899"/>
            <a:ext cx="7307085" cy="29228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22AE99A-AE5B-47A4-82A9-DA9AE898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" y="3610807"/>
            <a:ext cx="7550676" cy="30202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158392" y="4583881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Intensiv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10. KW 2022 </a:t>
            </a:r>
          </a:p>
        </p:txBody>
      </p:sp>
    </p:spTree>
    <p:extLst>
      <p:ext uri="{BB962C8B-B14F-4D97-AF65-F5344CB8AC3E}">
        <p14:creationId xmlns:p14="http://schemas.microsoft.com/office/powerpoint/2010/main" val="20909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6002080" y="1720122"/>
            <a:ext cx="3141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5870826" y="3386684"/>
            <a:ext cx="327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Intensiv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A98CCB-2408-474D-BE85-CB6CD7F891B5}"/>
              </a:ext>
            </a:extLst>
          </p:cNvPr>
          <p:cNvSpPr txBox="1"/>
          <p:nvPr/>
        </p:nvSpPr>
        <p:spPr>
          <a:xfrm>
            <a:off x="5787852" y="5503334"/>
            <a:ext cx="335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Verstorben</a:t>
            </a:r>
          </a:p>
          <a:p>
            <a:pPr algn="ctr"/>
            <a:r>
              <a:rPr lang="de-DE" sz="1600" b="1" dirty="0"/>
              <a:t>(Sterbe-KW)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3B5D45-DA25-450B-A057-F40C605B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" y="850831"/>
            <a:ext cx="5509321" cy="2203728"/>
          </a:xfrm>
          <a:prstGeom prst="rect">
            <a:avLst/>
          </a:prstGeom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10. KW 2022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C2E2B7-3B6C-45FA-9A38-7A43FE26B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0" y="2799091"/>
            <a:ext cx="5440734" cy="21762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B39725A-AFC7-419D-87E7-4D11C3584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6" y="4658178"/>
            <a:ext cx="5509322" cy="22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3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10. KW 2023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355772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10.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14.3.2023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C64F22-6404-46CB-BCB9-422D1265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65" y="502494"/>
            <a:ext cx="6372894" cy="2974017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DC3185A-FD46-47C0-A233-852CEC24C203}"/>
              </a:ext>
            </a:extLst>
          </p:cNvPr>
          <p:cNvGrpSpPr/>
          <p:nvPr/>
        </p:nvGrpSpPr>
        <p:grpSpPr>
          <a:xfrm>
            <a:off x="6964412" y="1574105"/>
            <a:ext cx="2205140" cy="969407"/>
            <a:chOff x="6914862" y="1551357"/>
            <a:chExt cx="2205140" cy="969407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D307726B-4B46-4EB9-8550-2E99B6F8EBC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914862" y="1736023"/>
              <a:ext cx="604682" cy="19404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885F32F-8D30-4BC3-A351-21069E6B33DA}"/>
                </a:ext>
              </a:extLst>
            </p:cNvPr>
            <p:cNvSpPr txBox="1"/>
            <p:nvPr/>
          </p:nvSpPr>
          <p:spPr>
            <a:xfrm>
              <a:off x="7522463" y="1851967"/>
              <a:ext cx="1470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</a:rPr>
                <a:t>6% Influenza</a:t>
              </a: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93E163E0-DAED-4D30-B7E7-EF02A00B9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4457" y="2015862"/>
              <a:ext cx="607600" cy="18986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3B0BDBB-F3AF-43AE-9C87-5998F5A6D9B2}"/>
                </a:ext>
              </a:extLst>
            </p:cNvPr>
            <p:cNvSpPr txBox="1"/>
            <p:nvPr/>
          </p:nvSpPr>
          <p:spPr>
            <a:xfrm>
              <a:off x="7550566" y="2151432"/>
              <a:ext cx="1295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A1DA"/>
                  </a:solidFill>
                </a:rPr>
                <a:t>3% RSV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3FFDBB0F-43A0-4667-AF51-418AB9E84FED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 flipV="1">
              <a:off x="6914863" y="2309157"/>
              <a:ext cx="635703" cy="26941"/>
            </a:xfrm>
            <a:prstGeom prst="straightConnector1">
              <a:avLst/>
            </a:prstGeom>
            <a:ln w="28575">
              <a:solidFill>
                <a:srgbClr val="00A1DA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2C524D2-1793-437E-846A-1257980F2395}"/>
                </a:ext>
              </a:extLst>
            </p:cNvPr>
            <p:cNvSpPr txBox="1"/>
            <p:nvPr/>
          </p:nvSpPr>
          <p:spPr>
            <a:xfrm>
              <a:off x="7519544" y="1551357"/>
              <a:ext cx="1600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22% COVID-19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79E6335-DEF7-48F2-97CC-683738E916EB}"/>
              </a:ext>
            </a:extLst>
          </p:cNvPr>
          <p:cNvGrpSpPr/>
          <p:nvPr/>
        </p:nvGrpSpPr>
        <p:grpSpPr>
          <a:xfrm>
            <a:off x="2021158" y="819065"/>
            <a:ext cx="4825753" cy="1356777"/>
            <a:chOff x="1128533" y="1100259"/>
            <a:chExt cx="5945435" cy="1026821"/>
          </a:xfrm>
        </p:grpSpPr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2E85EF09-BFC5-419B-AEFB-FC6A3D6BC36F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5D367E2D-A2E3-4656-9104-CD31C1ED33E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E3F6DCC7-0BB7-4593-86DB-E5B2B9A0AAD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900CBECA-A4D8-4D13-A90D-87D6AF2B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149" y="3653577"/>
            <a:ext cx="6200237" cy="2893444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991360" y="3970782"/>
            <a:ext cx="4825753" cy="1356777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13D9AC8-A524-4D16-8412-B3955BAC56C5}"/>
              </a:ext>
            </a:extLst>
          </p:cNvPr>
          <p:cNvGrpSpPr/>
          <p:nvPr/>
        </p:nvGrpSpPr>
        <p:grpSpPr>
          <a:xfrm>
            <a:off x="6676631" y="4634859"/>
            <a:ext cx="2440362" cy="1089789"/>
            <a:chOff x="6652218" y="4812231"/>
            <a:chExt cx="2440362" cy="1089789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624FEF5-C734-4DD7-8DAE-ED93A4B3A711}"/>
                </a:ext>
              </a:extLst>
            </p:cNvPr>
            <p:cNvSpPr txBox="1"/>
            <p:nvPr/>
          </p:nvSpPr>
          <p:spPr>
            <a:xfrm>
              <a:off x="7478812" y="5532688"/>
              <a:ext cx="141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</a:rPr>
                <a:t>1% Influenza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34D88B46-570F-4019-8F09-9308A95CB1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6822498" y="5717354"/>
              <a:ext cx="656314" cy="351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56284D4-8572-40E2-A408-F8B059FDF4C3}"/>
                </a:ext>
              </a:extLst>
            </p:cNvPr>
            <p:cNvSpPr txBox="1"/>
            <p:nvPr/>
          </p:nvSpPr>
          <p:spPr>
            <a:xfrm>
              <a:off x="7495132" y="4812231"/>
              <a:ext cx="1597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32% COVID-19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9174787E-CA83-4E52-98EF-785D7438C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2218" y="4983380"/>
              <a:ext cx="841592" cy="19818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BF301CF-A9DC-41F9-B23A-342EFEC60131}"/>
                </a:ext>
              </a:extLst>
            </p:cNvPr>
            <p:cNvSpPr txBox="1"/>
            <p:nvPr/>
          </p:nvSpPr>
          <p:spPr>
            <a:xfrm>
              <a:off x="7547600" y="5158581"/>
              <a:ext cx="122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A1DA"/>
                  </a:solidFill>
                </a:rPr>
                <a:t>2 % RSV</a:t>
              </a: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C6E95358-3B54-4B4D-A731-F2961FAE5D7A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>
              <a:off x="6822498" y="5343247"/>
              <a:ext cx="725102" cy="219864"/>
            </a:xfrm>
            <a:prstGeom prst="straightConnector1">
              <a:avLst/>
            </a:prstGeom>
            <a:ln w="28575">
              <a:solidFill>
                <a:srgbClr val="00A1DA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56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8.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8. KW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C32C7A-8901-4A85-AE37-7CD0708D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3" y="441558"/>
            <a:ext cx="8229594" cy="301751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83360" y="752285"/>
            <a:ext cx="6270494" cy="1434536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63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7D7279-3482-4A9A-B014-0339F232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4" y="3802962"/>
            <a:ext cx="8121971" cy="2978056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351280" y="4120419"/>
            <a:ext cx="6373608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61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</p:spTree>
    <p:extLst>
      <p:ext uri="{BB962C8B-B14F-4D97-AF65-F5344CB8AC3E}">
        <p14:creationId xmlns:p14="http://schemas.microsoft.com/office/powerpoint/2010/main" val="288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2033</Words>
  <Application>Microsoft Office PowerPoint</Application>
  <PresentationFormat>Bildschirmpräsentation (4:3)</PresentationFormat>
  <Paragraphs>204</Paragraphs>
  <Slides>17</Slides>
  <Notes>15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14.3.2023</vt:lpstr>
      <vt:lpstr>GrippeWeb bis zur 10. KW 2023</vt:lpstr>
      <vt:lpstr>Arbeitsgemeinschaft Influenza ARE-Konsultationen / 100.000 Einwohner bis zur 10. KW 2023</vt:lpstr>
      <vt:lpstr>Arbeitsgemeinschaft Influenza - SEEDARE ARE-Konsultationen mit COVID-Diagnose / 100.000 Einwohner </vt:lpstr>
      <vt:lpstr>SEEDARE – ARE mit COVID-19 Konsultationen in Altersgruppen bis zur 8.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Kristin Tolksdorf</cp:lastModifiedBy>
  <cp:revision>4158</cp:revision>
  <cp:lastPrinted>2020-05-13T06:04:10Z</cp:lastPrinted>
  <dcterms:created xsi:type="dcterms:W3CDTF">2015-11-02T12:29:13Z</dcterms:created>
  <dcterms:modified xsi:type="dcterms:W3CDTF">2023-03-15T09:52:38Z</dcterms:modified>
</cp:coreProperties>
</file>