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1" r:id="rId2"/>
    <p:sldId id="342" r:id="rId3"/>
    <p:sldId id="343" r:id="rId4"/>
    <p:sldId id="344" r:id="rId5"/>
    <p:sldId id="295" r:id="rId6"/>
    <p:sldId id="29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Alterstandardisiert_iGAS!$A$96</c:f>
              <c:strCache>
                <c:ptCount val="1"/>
                <c:pt idx="0">
                  <c:v>0-4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Alterstandardisiert_iGAS!$B$94:$Z$95</c:f>
              <c:multiLvlStrCache>
                <c:ptCount val="2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</c:lvl>
              </c:multiLvlStrCache>
            </c:multiLvlStrRef>
          </c:cat>
          <c:val>
            <c:numRef>
              <c:f>Alterstandardisiert_iGAS!$B$96:$Z$96</c:f>
              <c:numCache>
                <c:formatCode>0.00</c:formatCode>
                <c:ptCount val="25"/>
                <c:pt idx="0">
                  <c:v>0.15611429439721411</c:v>
                </c:pt>
                <c:pt idx="1">
                  <c:v>0.13009524533101174</c:v>
                </c:pt>
                <c:pt idx="2">
                  <c:v>0.15611429439721411</c:v>
                </c:pt>
                <c:pt idx="3">
                  <c:v>0.15611429439721411</c:v>
                </c:pt>
                <c:pt idx="4">
                  <c:v>0.33137254252210702</c:v>
                </c:pt>
                <c:pt idx="5">
                  <c:v>0.20392156462898892</c:v>
                </c:pt>
                <c:pt idx="6">
                  <c:v>7.6470586735870844E-2</c:v>
                </c:pt>
                <c:pt idx="7">
                  <c:v>0.12745097789311807</c:v>
                </c:pt>
                <c:pt idx="8">
                  <c:v>0.42914381265499663</c:v>
                </c:pt>
                <c:pt idx="9">
                  <c:v>0.25243753685588038</c:v>
                </c:pt>
                <c:pt idx="10">
                  <c:v>2.5243753685588038E-2</c:v>
                </c:pt>
                <c:pt idx="11">
                  <c:v>0.32816879791264453</c:v>
                </c:pt>
                <c:pt idx="12">
                  <c:v>0.57947090778904642</c:v>
                </c:pt>
                <c:pt idx="13">
                  <c:v>5.0388774590351855E-2</c:v>
                </c:pt>
                <c:pt idx="14">
                  <c:v>2.5194387295175927E-2</c:v>
                </c:pt>
                <c:pt idx="15">
                  <c:v>0.12597193647587965</c:v>
                </c:pt>
                <c:pt idx="16">
                  <c:v>2.5155125369371575E-2</c:v>
                </c:pt>
                <c:pt idx="17">
                  <c:v>2.5155125369371575E-2</c:v>
                </c:pt>
                <c:pt idx="18">
                  <c:v>5.0310250738743151E-2</c:v>
                </c:pt>
                <c:pt idx="19">
                  <c:v>0</c:v>
                </c:pt>
                <c:pt idx="20">
                  <c:v>0</c:v>
                </c:pt>
                <c:pt idx="21">
                  <c:v>0.12577562684685786</c:v>
                </c:pt>
                <c:pt idx="22">
                  <c:v>0.2012410029549726</c:v>
                </c:pt>
                <c:pt idx="23">
                  <c:v>0.75465376108114712</c:v>
                </c:pt>
                <c:pt idx="24">
                  <c:v>1.232601143099207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0C-47A3-B5C6-0110E985DAB7}"/>
            </c:ext>
          </c:extLst>
        </c:ser>
        <c:ser>
          <c:idx val="1"/>
          <c:order val="1"/>
          <c:tx>
            <c:strRef>
              <c:f>Alterstandardisiert_iGAS!$A$97</c:f>
              <c:strCache>
                <c:ptCount val="1"/>
                <c:pt idx="0">
                  <c:v>5-14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Alterstandardisiert_iGAS!$B$94:$Z$95</c:f>
              <c:multiLvlStrCache>
                <c:ptCount val="2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</c:lvl>
              </c:multiLvlStrCache>
            </c:multiLvlStrRef>
          </c:cat>
          <c:val>
            <c:numRef>
              <c:f>Alterstandardisiert_iGAS!$B$97:$Z$97</c:f>
              <c:numCache>
                <c:formatCode>0.00</c:formatCode>
                <c:ptCount val="25"/>
                <c:pt idx="0">
                  <c:v>8.1883506246278576E-2</c:v>
                </c:pt>
                <c:pt idx="1">
                  <c:v>9.5530757287325005E-2</c:v>
                </c:pt>
                <c:pt idx="2">
                  <c:v>5.458900416418571E-2</c:v>
                </c:pt>
                <c:pt idx="3">
                  <c:v>6.8236255205232133E-2</c:v>
                </c:pt>
                <c:pt idx="4">
                  <c:v>0.13574438897174576</c:v>
                </c:pt>
                <c:pt idx="5">
                  <c:v>5.4297755588698295E-2</c:v>
                </c:pt>
                <c:pt idx="6">
                  <c:v>2.7148877794349147E-2</c:v>
                </c:pt>
                <c:pt idx="7">
                  <c:v>0.14931882786892034</c:v>
                </c:pt>
                <c:pt idx="8">
                  <c:v>0.12113245928637099</c:v>
                </c:pt>
                <c:pt idx="9">
                  <c:v>9.4214135000510776E-2</c:v>
                </c:pt>
                <c:pt idx="10">
                  <c:v>4.0377486428790334E-2</c:v>
                </c:pt>
                <c:pt idx="11">
                  <c:v>1.3459162142930112E-2</c:v>
                </c:pt>
                <c:pt idx="12">
                  <c:v>0.17313337582647881</c:v>
                </c:pt>
                <c:pt idx="13">
                  <c:v>2.6635903973304429E-2</c:v>
                </c:pt>
                <c:pt idx="14">
                  <c:v>2.6635903973304429E-2</c:v>
                </c:pt>
                <c:pt idx="15">
                  <c:v>1.3317951986652215E-2</c:v>
                </c:pt>
                <c:pt idx="16">
                  <c:v>0</c:v>
                </c:pt>
                <c:pt idx="17">
                  <c:v>0</c:v>
                </c:pt>
                <c:pt idx="18">
                  <c:v>1.3103408694530978E-2</c:v>
                </c:pt>
                <c:pt idx="19">
                  <c:v>1.3103408694530978E-2</c:v>
                </c:pt>
                <c:pt idx="20">
                  <c:v>2.6206817389061957E-2</c:v>
                </c:pt>
                <c:pt idx="21">
                  <c:v>3.9310226083592935E-2</c:v>
                </c:pt>
                <c:pt idx="22">
                  <c:v>7.862045216718587E-2</c:v>
                </c:pt>
                <c:pt idx="23">
                  <c:v>0.31448180866874348</c:v>
                </c:pt>
                <c:pt idx="24">
                  <c:v>0.52413634778123908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0C-47A3-B5C6-0110E985DAB7}"/>
            </c:ext>
          </c:extLst>
        </c:ser>
        <c:ser>
          <c:idx val="2"/>
          <c:order val="2"/>
          <c:tx>
            <c:strRef>
              <c:f>Alterstandardisiert_iGAS!$A$98</c:f>
              <c:strCache>
                <c:ptCount val="1"/>
                <c:pt idx="0">
                  <c:v>15-34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Alterstandardisiert_iGAS!$B$94:$Z$95</c:f>
              <c:multiLvlStrCache>
                <c:ptCount val="2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</c:lvl>
              </c:multiLvlStrCache>
            </c:multiLvlStrRef>
          </c:cat>
          <c:val>
            <c:numRef>
              <c:f>Alterstandardisiert_iGAS!$B$98:$Z$98</c:f>
              <c:numCache>
                <c:formatCode>0.00</c:formatCode>
                <c:ptCount val="25"/>
                <c:pt idx="0">
                  <c:v>0.13473612293075113</c:v>
                </c:pt>
                <c:pt idx="1">
                  <c:v>0.1865577086733477</c:v>
                </c:pt>
                <c:pt idx="2">
                  <c:v>0.11400748863371249</c:v>
                </c:pt>
                <c:pt idx="3">
                  <c:v>0.15028259865353011</c:v>
                </c:pt>
                <c:pt idx="4">
                  <c:v>0.17152166536933916</c:v>
                </c:pt>
                <c:pt idx="5">
                  <c:v>0.11434777691289279</c:v>
                </c:pt>
                <c:pt idx="6">
                  <c:v>0.11434777691289279</c:v>
                </c:pt>
                <c:pt idx="7">
                  <c:v>9.875489824295286E-2</c:v>
                </c:pt>
                <c:pt idx="8">
                  <c:v>0.19876696482583175</c:v>
                </c:pt>
                <c:pt idx="9">
                  <c:v>0.14122915921835413</c:v>
                </c:pt>
                <c:pt idx="10">
                  <c:v>0.13599844961767435</c:v>
                </c:pt>
                <c:pt idx="11">
                  <c:v>0.18830554562447219</c:v>
                </c:pt>
                <c:pt idx="12">
                  <c:v>0.22197215708102808</c:v>
                </c:pt>
                <c:pt idx="13">
                  <c:v>0.12684123261773034</c:v>
                </c:pt>
                <c:pt idx="14">
                  <c:v>7.9275770386081454E-2</c:v>
                </c:pt>
                <c:pt idx="15">
                  <c:v>0.10570102718144195</c:v>
                </c:pt>
                <c:pt idx="16">
                  <c:v>0.1064065239967993</c:v>
                </c:pt>
                <c:pt idx="17">
                  <c:v>6.3843914398079571E-2</c:v>
                </c:pt>
                <c:pt idx="18">
                  <c:v>0.14364880739567903</c:v>
                </c:pt>
                <c:pt idx="19">
                  <c:v>9.5765871597119356E-2</c:v>
                </c:pt>
                <c:pt idx="20">
                  <c:v>0.15428945979535896</c:v>
                </c:pt>
                <c:pt idx="21">
                  <c:v>0.17557076459471882</c:v>
                </c:pt>
                <c:pt idx="22">
                  <c:v>0.17557076459471882</c:v>
                </c:pt>
                <c:pt idx="23">
                  <c:v>0.38306348638847743</c:v>
                </c:pt>
                <c:pt idx="24">
                  <c:v>0.39370413878815741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0C-47A3-B5C6-0110E985DAB7}"/>
            </c:ext>
          </c:extLst>
        </c:ser>
        <c:ser>
          <c:idx val="3"/>
          <c:order val="3"/>
          <c:tx>
            <c:strRef>
              <c:f>Alterstandardisiert_iGAS!$A$99</c:f>
              <c:strCache>
                <c:ptCount val="1"/>
                <c:pt idx="0">
                  <c:v>35-54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Alterstandardisiert_iGAS!$B$94:$Z$95</c:f>
              <c:multiLvlStrCache>
                <c:ptCount val="2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</c:lvl>
              </c:multiLvlStrCache>
            </c:multiLvlStrRef>
          </c:cat>
          <c:val>
            <c:numRef>
              <c:f>Alterstandardisiert_iGAS!$B$99:$Z$99</c:f>
              <c:numCache>
                <c:formatCode>0.00</c:formatCode>
                <c:ptCount val="25"/>
                <c:pt idx="0">
                  <c:v>0.33174293152935019</c:v>
                </c:pt>
                <c:pt idx="1">
                  <c:v>0.23134704435599421</c:v>
                </c:pt>
                <c:pt idx="2">
                  <c:v>0.2269820057832396</c:v>
                </c:pt>
                <c:pt idx="3">
                  <c:v>0.24007712150150343</c:v>
                </c:pt>
                <c:pt idx="4">
                  <c:v>0.45156712385919529</c:v>
                </c:pt>
                <c:pt idx="5">
                  <c:v>0.24791920525602881</c:v>
                </c:pt>
                <c:pt idx="6">
                  <c:v>0.21250217593373899</c:v>
                </c:pt>
                <c:pt idx="7">
                  <c:v>0.24791920525602881</c:v>
                </c:pt>
                <c:pt idx="8">
                  <c:v>0.36967195085671245</c:v>
                </c:pt>
                <c:pt idx="9">
                  <c:v>0.34713097824349831</c:v>
                </c:pt>
                <c:pt idx="10">
                  <c:v>0.27499986588121295</c:v>
                </c:pt>
                <c:pt idx="11">
                  <c:v>0.35614736728878399</c:v>
                </c:pt>
                <c:pt idx="12">
                  <c:v>0.40734413091253141</c:v>
                </c:pt>
                <c:pt idx="13">
                  <c:v>0.29292162222923607</c:v>
                </c:pt>
                <c:pt idx="14">
                  <c:v>0.23342191771392248</c:v>
                </c:pt>
                <c:pt idx="15">
                  <c:v>0.27919092118724059</c:v>
                </c:pt>
                <c:pt idx="16">
                  <c:v>0.15772132395547081</c:v>
                </c:pt>
                <c:pt idx="17">
                  <c:v>0.23194312346392768</c:v>
                </c:pt>
                <c:pt idx="18">
                  <c:v>0.17627677383258503</c:v>
                </c:pt>
                <c:pt idx="19">
                  <c:v>0.22730426099464912</c:v>
                </c:pt>
                <c:pt idx="20">
                  <c:v>0.26441516074887755</c:v>
                </c:pt>
                <c:pt idx="21">
                  <c:v>0.29224833556454882</c:v>
                </c:pt>
                <c:pt idx="22">
                  <c:v>0.35255354766517005</c:v>
                </c:pt>
                <c:pt idx="23">
                  <c:v>0.58913553359837634</c:v>
                </c:pt>
                <c:pt idx="24">
                  <c:v>0.90921704397859648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0C-47A3-B5C6-0110E985DAB7}"/>
            </c:ext>
          </c:extLst>
        </c:ser>
        <c:ser>
          <c:idx val="4"/>
          <c:order val="4"/>
          <c:tx>
            <c:strRef>
              <c:f>Alterstandardisiert_iGAS!$A$100</c:f>
              <c:strCache>
                <c:ptCount val="1"/>
                <c:pt idx="0">
                  <c:v>55-74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multiLvlStrRef>
              <c:f>Alterstandardisiert_iGAS!$B$94:$Z$95</c:f>
              <c:multiLvlStrCache>
                <c:ptCount val="2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</c:lvl>
              </c:multiLvlStrCache>
            </c:multiLvlStrRef>
          </c:cat>
          <c:val>
            <c:numRef>
              <c:f>Alterstandardisiert_iGAS!$B$100:$Z$100</c:f>
              <c:numCache>
                <c:formatCode>0.00</c:formatCode>
                <c:ptCount val="25"/>
                <c:pt idx="0">
                  <c:v>0.48706167865807548</c:v>
                </c:pt>
                <c:pt idx="1">
                  <c:v>0.29820102774984214</c:v>
                </c:pt>
                <c:pt idx="2">
                  <c:v>0.29820102774984214</c:v>
                </c:pt>
                <c:pt idx="3">
                  <c:v>0.31311107913733421</c:v>
                </c:pt>
                <c:pt idx="4">
                  <c:v>0.51171520797129477</c:v>
                </c:pt>
                <c:pt idx="5">
                  <c:v>0.29728216844046651</c:v>
                </c:pt>
                <c:pt idx="6">
                  <c:v>0.31190260295393207</c:v>
                </c:pt>
                <c:pt idx="7">
                  <c:v>0.37525781917894951</c:v>
                </c:pt>
                <c:pt idx="8">
                  <c:v>0.47327201098488242</c:v>
                </c:pt>
                <c:pt idx="9">
                  <c:v>0.47327201098488242</c:v>
                </c:pt>
                <c:pt idx="10">
                  <c:v>0.30117309789947061</c:v>
                </c:pt>
                <c:pt idx="11">
                  <c:v>0.36331992762475818</c:v>
                </c:pt>
                <c:pt idx="12">
                  <c:v>0.47901119439860124</c:v>
                </c:pt>
                <c:pt idx="13">
                  <c:v>0.21857792365761416</c:v>
                </c:pt>
                <c:pt idx="14">
                  <c:v>0.24648148837986275</c:v>
                </c:pt>
                <c:pt idx="15">
                  <c:v>0.17672257657424123</c:v>
                </c:pt>
                <c:pt idx="16">
                  <c:v>0.2229090144996855</c:v>
                </c:pt>
                <c:pt idx="17">
                  <c:v>0.17286821532628671</c:v>
                </c:pt>
                <c:pt idx="18">
                  <c:v>0.13647490683654215</c:v>
                </c:pt>
                <c:pt idx="19">
                  <c:v>0.23200734162212164</c:v>
                </c:pt>
                <c:pt idx="20">
                  <c:v>0.24110566874455777</c:v>
                </c:pt>
                <c:pt idx="21">
                  <c:v>0.21381068737724934</c:v>
                </c:pt>
                <c:pt idx="22">
                  <c:v>0.31844144928526502</c:v>
                </c:pt>
                <c:pt idx="23">
                  <c:v>0.65053038925418427</c:v>
                </c:pt>
                <c:pt idx="24">
                  <c:v>0.98716849278432139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10C-47A3-B5C6-0110E985DAB7}"/>
            </c:ext>
          </c:extLst>
        </c:ser>
        <c:ser>
          <c:idx val="5"/>
          <c:order val="5"/>
          <c:tx>
            <c:strRef>
              <c:f>Alterstandardisiert_iGAS!$A$101</c:f>
              <c:strCache>
                <c:ptCount val="1"/>
                <c:pt idx="0">
                  <c:v>&gt;75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Alterstandardisiert_iGAS!$B$94:$Z$95</c:f>
              <c:multiLvlStrCache>
                <c:ptCount val="2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</c:lvl>
              </c:multiLvlStrCache>
            </c:multiLvlStrRef>
          </c:cat>
          <c:val>
            <c:numRef>
              <c:f>Alterstandardisiert_iGAS!$B$101:$Z$101</c:f>
              <c:numCache>
                <c:formatCode>0.00</c:formatCode>
                <c:ptCount val="25"/>
                <c:pt idx="0">
                  <c:v>0.99009626929596495</c:v>
                </c:pt>
                <c:pt idx="1">
                  <c:v>0.95815767996383694</c:v>
                </c:pt>
                <c:pt idx="2">
                  <c:v>0.75587994752702703</c:v>
                </c:pt>
                <c:pt idx="3">
                  <c:v>0.72394135819489913</c:v>
                </c:pt>
                <c:pt idx="4">
                  <c:v>1.1279912720884675</c:v>
                </c:pt>
                <c:pt idx="5">
                  <c:v>0.66414439384648083</c:v>
                </c:pt>
                <c:pt idx="6">
                  <c:v>0.63251847032998176</c:v>
                </c:pt>
                <c:pt idx="7">
                  <c:v>0.73793821538497861</c:v>
                </c:pt>
                <c:pt idx="8">
                  <c:v>1.2241624557745154</c:v>
                </c:pt>
                <c:pt idx="9">
                  <c:v>1.0044409893534487</c:v>
                </c:pt>
                <c:pt idx="10">
                  <c:v>0.78471952293238179</c:v>
                </c:pt>
                <c:pt idx="11">
                  <c:v>0.88934879265669931</c:v>
                </c:pt>
                <c:pt idx="12">
                  <c:v>1.1696575519152506</c:v>
                </c:pt>
                <c:pt idx="13">
                  <c:v>0.77622728445284794</c:v>
                </c:pt>
                <c:pt idx="14">
                  <c:v>0.51039602265392747</c:v>
                </c:pt>
                <c:pt idx="15">
                  <c:v>0.44659651982218651</c:v>
                </c:pt>
                <c:pt idx="16">
                  <c:v>0.58094019145421916</c:v>
                </c:pt>
                <c:pt idx="17">
                  <c:v>0.44108421943746273</c:v>
                </c:pt>
                <c:pt idx="18">
                  <c:v>0.33350270250149622</c:v>
                </c:pt>
                <c:pt idx="19">
                  <c:v>0.48411682621184932</c:v>
                </c:pt>
                <c:pt idx="20">
                  <c:v>0.39805161266307615</c:v>
                </c:pt>
                <c:pt idx="21">
                  <c:v>0.48411682621184932</c:v>
                </c:pt>
                <c:pt idx="22">
                  <c:v>0.68852170839018567</c:v>
                </c:pt>
                <c:pt idx="23">
                  <c:v>1.1296059278276485</c:v>
                </c:pt>
                <c:pt idx="24">
                  <c:v>1.7213042709754645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10C-47A3-B5C6-0110E985D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4422960"/>
        <c:axId val="734416400"/>
      </c:lineChart>
      <c:catAx>
        <c:axId val="734422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Quartal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34416400"/>
        <c:crosses val="autoZero"/>
        <c:auto val="1"/>
        <c:lblAlgn val="ctr"/>
        <c:lblOffset val="100"/>
        <c:noMultiLvlLbl val="0"/>
      </c:catAx>
      <c:valAx>
        <c:axId val="73441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iGAS /</a:t>
                </a:r>
                <a:r>
                  <a:rPr lang="de-DE" baseline="0"/>
                  <a:t> 100.000 Eiinwohner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3442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0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115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" y="1384875"/>
            <a:ext cx="11661979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56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710633"/>
            <a:ext cx="10644861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524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989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07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76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59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71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710633"/>
            <a:ext cx="10644861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1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83" y="326666"/>
            <a:ext cx="2739733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1" y="6458251"/>
            <a:ext cx="10662508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163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A75489D-BC3B-4689-B5FF-6CD45571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0765C10-D39A-4220-BE49-F9D66AB6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Laborbasierte Surveillance SARS-CoV-2 – Datenstand 28.03.2023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14CC13D-9A53-4752-AF42-8D5BC724B6A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86419" y="1793734"/>
            <a:ext cx="5889416" cy="3270532"/>
          </a:xfrm>
          <a:prstGeom prst="rect">
            <a:avLst/>
          </a:prstGeom>
        </p:spPr>
      </p:pic>
      <p:pic>
        <p:nvPicPr>
          <p:cNvPr id="8" name="Picture">
            <a:extLst>
              <a:ext uri="{FF2B5EF4-FFF2-40B4-BE49-F238E27FC236}">
                <a16:creationId xmlns:a16="http://schemas.microsoft.com/office/drawing/2014/main" id="{F80A0262-5FA4-4B02-874D-4384C1B23F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013543" y="3441530"/>
            <a:ext cx="4801386" cy="293644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144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B741E0B-FF3D-4C28-B622-9D5286AA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C4704D2-B83A-420F-ACC9-2EBFEC45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Bundeslandebene Datenstand 28.03.2023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EB5B4E7-3950-4224-96C8-F67EC6FC225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05217" y="1711325"/>
            <a:ext cx="7852954" cy="45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21A2BF-F915-46F6-89BD-01FA4F92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CF1172-3FA0-49D1-86FD-D33FC882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wird getestet? –Datenstand 28.03.2023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439E27A-7C66-405A-BE36-A50F57C101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10183" y="1711325"/>
            <a:ext cx="8043022" cy="45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15BB9E8-B0C8-42EC-8DF3-95320292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7F0B120-1749-4059-8982-608195F98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9506"/>
            <a:ext cx="10644861" cy="874368"/>
          </a:xfrm>
        </p:spPr>
        <p:txBody>
          <a:bodyPr/>
          <a:lstStyle/>
          <a:p>
            <a:r>
              <a:rPr lang="de-DE" dirty="0"/>
              <a:t>Daten aus dem Meldesystem - Ausbrüche</a:t>
            </a:r>
          </a:p>
        </p:txBody>
      </p:sp>
      <p:pic>
        <p:nvPicPr>
          <p:cNvPr id="8" name="Picture">
            <a:extLst>
              <a:ext uri="{FF2B5EF4-FFF2-40B4-BE49-F238E27FC236}">
                <a16:creationId xmlns:a16="http://schemas.microsoft.com/office/drawing/2014/main" id="{EF326D43-E967-40A6-8646-6E02BC3FEA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20849" y="1070337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9" name="Picture">
            <a:extLst>
              <a:ext uri="{FF2B5EF4-FFF2-40B4-BE49-F238E27FC236}">
                <a16:creationId xmlns:a16="http://schemas.microsoft.com/office/drawing/2014/main" id="{232E1D22-166F-4F71-B725-0CE8B25F38FA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5677786" y="3577655"/>
            <a:ext cx="6334458" cy="320870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95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2C81984-0A34-41A4-821C-D3A32BA6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22E9605B-92DC-4D4A-B2CD-90B81ABE7DB5}"/>
              </a:ext>
            </a:extLst>
          </p:cNvPr>
          <p:cNvSpPr txBox="1">
            <a:spLocks/>
          </p:cNvSpPr>
          <p:nvPr/>
        </p:nvSpPr>
        <p:spPr>
          <a:xfrm>
            <a:off x="73742" y="106251"/>
            <a:ext cx="9864156" cy="9523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133" dirty="0"/>
              <a:t>ARS: Invasive Isolate (</a:t>
            </a:r>
            <a:r>
              <a:rPr lang="en-GB" sz="2133" dirty="0" err="1"/>
              <a:t>Blutkultur</a:t>
            </a:r>
            <a:r>
              <a:rPr lang="en-GB" sz="2133" dirty="0"/>
              <a:t> + </a:t>
            </a:r>
            <a:r>
              <a:rPr lang="en-GB" sz="2133" dirty="0" err="1"/>
              <a:t>Punktat</a:t>
            </a:r>
            <a:r>
              <a:rPr lang="en-GB" sz="2133" dirty="0"/>
              <a:t>) pro Quartal: </a:t>
            </a:r>
          </a:p>
          <a:p>
            <a:r>
              <a:rPr lang="en-GB" sz="2133" i="1" dirty="0"/>
              <a:t>GAS</a:t>
            </a:r>
            <a:r>
              <a:rPr lang="en-GB" sz="2133" dirty="0"/>
              <a:t>, </a:t>
            </a:r>
            <a:r>
              <a:rPr lang="en-GB" sz="2133" i="1" dirty="0"/>
              <a:t>Haemophilus influenzae</a:t>
            </a:r>
            <a:r>
              <a:rPr lang="en-GB" sz="2133" dirty="0"/>
              <a:t>,</a:t>
            </a:r>
            <a:r>
              <a:rPr lang="en-GB" sz="2133" i="1" dirty="0"/>
              <a:t> Streptococcus pneumoniae </a:t>
            </a:r>
            <a:r>
              <a:rPr lang="en-GB" sz="2133" dirty="0"/>
              <a:t>und </a:t>
            </a:r>
            <a:r>
              <a:rPr lang="en-GB" sz="2133" i="1" dirty="0"/>
              <a:t>Neisseria meningitidis, </a:t>
            </a:r>
            <a:r>
              <a:rPr lang="en-GB" sz="2133" dirty="0"/>
              <a:t>2017-2023*</a:t>
            </a:r>
            <a:endParaRPr lang="de-DE" sz="2133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1678755-8E4B-4D66-A355-2970947F34F2}"/>
              </a:ext>
            </a:extLst>
          </p:cNvPr>
          <p:cNvSpPr txBox="1"/>
          <p:nvPr/>
        </p:nvSpPr>
        <p:spPr>
          <a:xfrm>
            <a:off x="3963661" y="6602731"/>
            <a:ext cx="317740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67" b="1" dirty="0">
                <a:solidFill>
                  <a:schemeClr val="tx2"/>
                </a:solidFill>
              </a:rPr>
              <a:t>* Q1/2023: noch unvollständige Daten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3413406-E8EF-4506-95ED-DFE65D48E15A}"/>
              </a:ext>
            </a:extLst>
          </p:cNvPr>
          <p:cNvSpPr txBox="1"/>
          <p:nvPr/>
        </p:nvSpPr>
        <p:spPr>
          <a:xfrm>
            <a:off x="8712152" y="6602731"/>
            <a:ext cx="188756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33" dirty="0"/>
              <a:t>Datenstand 27.023.2023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CBE5629-3833-4DCD-A66E-F2BD30BC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21" y="1326061"/>
            <a:ext cx="9424976" cy="508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9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CBE6F15-5CD4-457C-9030-3C4B8B0C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0DD3901-6614-4652-9B70-2E28612D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18" y="222186"/>
            <a:ext cx="10644861" cy="952388"/>
          </a:xfrm>
        </p:spPr>
        <p:txBody>
          <a:bodyPr/>
          <a:lstStyle/>
          <a:p>
            <a:r>
              <a:rPr lang="de-DE" sz="3200" i="1" dirty="0"/>
              <a:t>ARS: </a:t>
            </a:r>
            <a:r>
              <a:rPr lang="de-DE" sz="3200" i="1" dirty="0" err="1"/>
              <a:t>iGAS</a:t>
            </a:r>
            <a:r>
              <a:rPr lang="de-DE" sz="3200" i="1" dirty="0"/>
              <a:t> (n=6.605) pro Altersgruppe und Quartal*</a:t>
            </a:r>
            <a:endParaRPr lang="de-DE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A32135C1-C423-432B-A8F2-65368A880B8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76869" y="1265851"/>
          <a:ext cx="11688303" cy="54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4E2115DD-271B-4995-9CE3-8A09D1DD6FBE}"/>
              </a:ext>
            </a:extLst>
          </p:cNvPr>
          <p:cNvSpPr txBox="1"/>
          <p:nvPr/>
        </p:nvSpPr>
        <p:spPr>
          <a:xfrm>
            <a:off x="10271727" y="6092710"/>
            <a:ext cx="180100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33" dirty="0"/>
              <a:t>Datenstand 27.03.2023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4F97BC5-0F77-401D-931C-6BBCC839E0B2}"/>
              </a:ext>
            </a:extLst>
          </p:cNvPr>
          <p:cNvSpPr txBox="1"/>
          <p:nvPr/>
        </p:nvSpPr>
        <p:spPr>
          <a:xfrm>
            <a:off x="6809480" y="6595839"/>
            <a:ext cx="317740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67" b="1" dirty="0">
                <a:solidFill>
                  <a:schemeClr val="tx2"/>
                </a:solidFill>
              </a:rPr>
              <a:t>* Q1/2023: noch unvollständige Daten</a:t>
            </a:r>
          </a:p>
        </p:txBody>
      </p:sp>
    </p:spTree>
    <p:extLst>
      <p:ext uri="{BB962C8B-B14F-4D97-AF65-F5344CB8AC3E}">
        <p14:creationId xmlns:p14="http://schemas.microsoft.com/office/powerpoint/2010/main" val="3346189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Breitbild</PresentationFormat>
  <Paragraphs>19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Laborbasierte Surveillance SARS-CoV-2 – Datenstand 28.03.2023</vt:lpstr>
      <vt:lpstr>Bundeslandebene Datenstand 28.03.2023</vt:lpstr>
      <vt:lpstr>Wo wird getestet? –Datenstand 28.03.2023</vt:lpstr>
      <vt:lpstr>Daten aus dem Meldesystem - Ausbrüche</vt:lpstr>
      <vt:lpstr>PowerPoint-Präsentation</vt:lpstr>
      <vt:lpstr>ARS: iGAS (n=6.605) pro Altersgruppe und Quartal*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Böttcher, Sindy</dc:creator>
  <cp:lastModifiedBy>Abu Sin, Muna</cp:lastModifiedBy>
  <cp:revision>16</cp:revision>
  <dcterms:created xsi:type="dcterms:W3CDTF">2023-02-01T09:59:13Z</dcterms:created>
  <dcterms:modified xsi:type="dcterms:W3CDTF">2023-03-29T09:12:04Z</dcterms:modified>
</cp:coreProperties>
</file>