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2"/>
  </p:notesMasterIdLst>
  <p:handoutMasterIdLst>
    <p:handoutMasterId r:id="rId13"/>
  </p:handoutMasterIdLst>
  <p:sldIdLst>
    <p:sldId id="263" r:id="rId2"/>
    <p:sldId id="1038" r:id="rId3"/>
    <p:sldId id="267" r:id="rId4"/>
    <p:sldId id="1031" r:id="rId5"/>
    <p:sldId id="1035" r:id="rId6"/>
    <p:sldId id="1036" r:id="rId7"/>
    <p:sldId id="1037" r:id="rId8"/>
    <p:sldId id="1034" r:id="rId9"/>
    <p:sldId id="1033" r:id="rId10"/>
    <p:sldId id="918" r:id="rId11"/>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032"/>
    <a:srgbClr val="1DD1F5"/>
    <a:srgbClr val="15FF95"/>
    <a:srgbClr val="4D8AD2"/>
    <a:srgbClr val="80A5DC"/>
    <a:srgbClr val="006EC7"/>
    <a:srgbClr val="338BD2"/>
    <a:srgbClr val="66A8DD"/>
    <a:srgbClr val="367BB8"/>
    <a:srgbClr val="689C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83424" autoAdjust="0"/>
  </p:normalViewPr>
  <p:slideViewPr>
    <p:cSldViewPr snapToGrid="0" snapToObjects="1">
      <p:cViewPr varScale="1">
        <p:scale>
          <a:sx n="123" d="100"/>
          <a:sy n="123" d="100"/>
        </p:scale>
        <p:origin x="1416" y="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28.03.2023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28.03.2023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XBC*: bis KW 11 21 </a:t>
            </a:r>
            <a:r>
              <a:rPr lang="de-DE" dirty="0" err="1"/>
              <a:t>Seqs</a:t>
            </a:r>
            <a:r>
              <a:rPr lang="de-DE" dirty="0"/>
              <a:t>, nie &gt; 0,1 %, erster KW 43/22</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25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1615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XBF: under monitoring</a:t>
            </a:r>
            <a:r>
              <a:rPr lang="en-US" dirty="0">
                <a:sym typeface="Wingdings" panose="05000000000000000000" pitchFamily="2" charset="2"/>
              </a:rPr>
              <a:t></a:t>
            </a:r>
            <a:r>
              <a:rPr lang="en-US" dirty="0"/>
              <a:t> Omicron-Omicron Recombinants </a:t>
            </a:r>
            <a:endParaRPr lang="en-US" dirty="0">
              <a:sym typeface="Wingdings" panose="05000000000000000000" pitchFamily="2" charset="2"/>
            </a:endParaRPr>
          </a:p>
          <a:p>
            <a:r>
              <a:rPr lang="en-US" dirty="0">
                <a:sym typeface="Wingdings" panose="05000000000000000000" pitchFamily="2" charset="2"/>
              </a:rPr>
              <a:t>ECDC listed under BA.2.75  (BA.2.75 </a:t>
            </a:r>
            <a:r>
              <a:rPr lang="en-US" dirty="0"/>
              <a:t>including its sub-lineages (BN, CH and others). Omicron-Omicron Recombinants XBF and XBK that share the same spike as BA.2.75 are monitored under BA.2.75 lineages)</a:t>
            </a:r>
          </a:p>
          <a:p>
            <a:endParaRPr lang="en-US" dirty="0"/>
          </a:p>
          <a:p>
            <a:r>
              <a:rPr lang="en-US" dirty="0"/>
              <a:t>UKHSA Info: </a:t>
            </a:r>
          </a:p>
          <a:p>
            <a:pPr marL="171450" indent="-171450">
              <a:buFontTx/>
              <a:buChar char="-"/>
            </a:pPr>
            <a:r>
              <a:rPr lang="en-US" dirty="0"/>
              <a:t>Since last technical briefing 3 additional signals in monitoring </a:t>
            </a:r>
            <a:r>
              <a:rPr lang="en-US" dirty="0">
                <a:sym typeface="Wingdings" panose="05000000000000000000" pitchFamily="2" charset="2"/>
              </a:rPr>
              <a:t> </a:t>
            </a:r>
            <a:r>
              <a:rPr lang="en-US" dirty="0"/>
              <a:t>monitored either due to concerning growth, mutation profiles or national and/or international interest: XBB.1.9.1, XBB.1.9.2 and XBB.1.16 (all 3 signals under monitoring in UK).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XBB.1.9.1: rapidly increasing in proportion and currently only lineage with significant growth advantage relative to XBB.1.5, though with small numbers identified XBB.1.9.1 and XBB.1.5 are the most competitive of the signals in monitoring or designated variants, across all models).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variant is new escalated signal in UK</a:t>
            </a:r>
            <a:endParaRPr lang="de-DE" sz="1200" kern="1200" dirty="0">
              <a:solidFill>
                <a:schemeClr val="tx1"/>
              </a:solidFill>
              <a:effectLst/>
              <a:latin typeface="+mn-lt"/>
              <a:ea typeface="+mn-ea"/>
              <a:cs typeface="+mn-cs"/>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Gesamter Vorschlag:</a:t>
            </a:r>
          </a:p>
          <a:p>
            <a:r>
              <a:rPr lang="de-DE" dirty="0"/>
              <a:t> </a:t>
            </a:r>
            <a:r>
              <a:rPr lang="de-DE" sz="1200" kern="1200" dirty="0">
                <a:solidFill>
                  <a:schemeClr val="tx1"/>
                </a:solidFill>
                <a:effectLst/>
                <a:latin typeface="+mn-lt"/>
                <a:ea typeface="+mn-ea"/>
                <a:cs typeface="+mn-cs"/>
              </a:rPr>
              <a:t>Die Coronavirus-</a:t>
            </a:r>
            <a:r>
              <a:rPr lang="de-DE" sz="1200" kern="1200" dirty="0" err="1">
                <a:solidFill>
                  <a:schemeClr val="tx1"/>
                </a:solidFill>
                <a:effectLst/>
                <a:latin typeface="+mn-lt"/>
                <a:ea typeface="+mn-ea"/>
                <a:cs typeface="+mn-cs"/>
              </a:rPr>
              <a:t>Surveillanceverordnung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CorSurV</a:t>
            </a:r>
            <a:r>
              <a:rPr lang="de-DE" sz="1200" kern="1200" dirty="0">
                <a:solidFill>
                  <a:schemeClr val="tx1"/>
                </a:solidFill>
                <a:effectLst/>
                <a:latin typeface="+mn-lt"/>
                <a:ea typeface="+mn-ea"/>
                <a:cs typeface="+mn-cs"/>
              </a:rPr>
              <a:t>) war ein Erfolg. In der Hochphase der Pandemie konnte mit ihrer Hilfe eine umfassende und sehr sensitive Erfassung von SARS-CoV-2 Varianten zur schnellen Ableitung von Maßnahmen, die das „Containment“ betreffen, sichergestellt werden. In der aktuellen Situation spielt diese Zielstellung keine Rolle, so dass nun auf die flächendecken verpflichtende Übermittlung von SARS-CoV-2 Sequenzen verzichtet werden kann.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Es wird aber weiterhin eine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der in Deutschland zirkulierenden SARS-CoV-2 Varianten in Deutschland sichergestellt. Aktuell wird am Robert Koch-Institut (RKI) eine </a:t>
            </a:r>
            <a:r>
              <a:rPr lang="de-DE" sz="1200" u="sng" kern="1200" dirty="0">
                <a:solidFill>
                  <a:schemeClr val="tx1"/>
                </a:solidFill>
                <a:effectLst/>
                <a:latin typeface="+mn-lt"/>
                <a:ea typeface="+mn-ea"/>
                <a:cs typeface="+mn-cs"/>
              </a:rPr>
              <a:t>erregerübergreifende</a:t>
            </a:r>
            <a:r>
              <a:rPr lang="de-DE" sz="1200" kern="1200" dirty="0">
                <a:solidFill>
                  <a:schemeClr val="tx1"/>
                </a:solidFill>
                <a:effectLst/>
                <a:latin typeface="+mn-lt"/>
                <a:ea typeface="+mn-ea"/>
                <a:cs typeface="+mn-cs"/>
              </a:rPr>
              <a:t> integrierte molekulare Surveillance aufgebaut, in der neben SARS-CoV-2 u.a. auch Influenza und RSV berücksichtigt werden. Für SARS-CoV-2 wird ab Mai 2023 in diesem  Rahmen ein wöchentliches Volumen von etwa 100 sequenzierten Proben aus allen Bundesländern angestrebt.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[Ggf. Diese Proben stammen aus einem Sentinel von …. Und einem Netzwerk (wenn man das so ausführt, kommt als nächstes die Frage, wie viele Praxen, wie viele Sequenzen aus dem Sentinel, wie viele Labore, ggf. auch welche Labore) die Fragen kommen aber </a:t>
            </a:r>
            <a:r>
              <a:rPr lang="de-DE" sz="1200" kern="1200" dirty="0" err="1">
                <a:solidFill>
                  <a:schemeClr val="tx1"/>
                </a:solidFill>
                <a:effectLst/>
                <a:latin typeface="+mn-lt"/>
                <a:ea typeface="+mn-ea"/>
                <a:cs typeface="+mn-cs"/>
              </a:rPr>
              <a:t>wahrscheilnich</a:t>
            </a:r>
            <a:r>
              <a:rPr lang="de-DE" sz="1200" kern="1200" dirty="0">
                <a:solidFill>
                  <a:schemeClr val="tx1"/>
                </a:solidFill>
                <a:effectLst/>
                <a:latin typeface="+mn-lt"/>
                <a:ea typeface="+mn-ea"/>
                <a:cs typeface="+mn-cs"/>
              </a:rPr>
              <a:t> sowieso…]</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 Zahl reicht nach Einschätzung des RKI aus, um den Verlauf der Verteilung der dominierenden SARS-CoV-2 zuverlässig zu überwachen. Mit dem angestrebten Volumen werden SARS-CoV-2-Varianten ab einer Prävalenz von ca. 4 % mit einer 98%igen-Wahrscheinlichkeit erkannt. Damit wird die </a:t>
            </a:r>
            <a:r>
              <a:rPr lang="de-DE" sz="1200" b="1" kern="1200" dirty="0">
                <a:solidFill>
                  <a:schemeClr val="tx1"/>
                </a:solidFill>
                <a:effectLst/>
                <a:latin typeface="+mn-lt"/>
                <a:ea typeface="+mn-ea"/>
                <a:cs typeface="+mn-cs"/>
              </a:rPr>
              <a:t>aktuelle Empfehlung des ECDC</a:t>
            </a:r>
            <a:r>
              <a:rPr lang="de-DE" sz="1200" kern="1200" dirty="0">
                <a:solidFill>
                  <a:schemeClr val="tx1"/>
                </a:solidFill>
                <a:effectLst/>
                <a:latin typeface="+mn-lt"/>
                <a:ea typeface="+mn-ea"/>
                <a:cs typeface="+mn-cs"/>
              </a:rPr>
              <a:t> bzgl. des wöchentlichen Volumens an SARS-CoV-2 Sequenzierungen („Varianten mit einer Prävalenz von ≤ 5% sowie Trends müssen erkannt werden“) weiterhin </a:t>
            </a:r>
            <a:r>
              <a:rPr lang="de-DE" sz="1200" b="1" kern="1200" dirty="0">
                <a:solidFill>
                  <a:schemeClr val="tx1"/>
                </a:solidFill>
                <a:effectLst/>
                <a:latin typeface="+mn-lt"/>
                <a:ea typeface="+mn-ea"/>
                <a:cs typeface="+mn-cs"/>
              </a:rPr>
              <a:t>erfüllt</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[ggf. noch: Komplementiert wird die einzelfallbasierte Sequenzierung klinischer Proben von der </a:t>
            </a:r>
            <a:r>
              <a:rPr lang="de-DE" sz="1200" b="1" kern="1200" dirty="0">
                <a:solidFill>
                  <a:schemeClr val="tx1"/>
                </a:solidFill>
                <a:effectLst/>
                <a:latin typeface="+mn-lt"/>
                <a:ea typeface="+mn-ea"/>
                <a:cs typeface="+mn-cs"/>
              </a:rPr>
              <a:t>Abwassersurveillance</a:t>
            </a:r>
            <a:r>
              <a:rPr lang="de-DE" sz="1200" kern="1200" dirty="0">
                <a:solidFill>
                  <a:schemeClr val="tx1"/>
                </a:solidFill>
                <a:effectLst/>
                <a:latin typeface="+mn-lt"/>
                <a:ea typeface="+mn-ea"/>
                <a:cs typeface="+mn-cs"/>
              </a:rPr>
              <a:t>. Die Sequenzierung von genomischem Material aus Abwasserproben ermöglicht die Bestimmung von Mutationen bzw. Mutationsprofilen, sodass ggf. Rückschlüsse auf sog. </a:t>
            </a:r>
            <a:r>
              <a:rPr lang="de-DE" sz="1200" kern="1200" dirty="0" err="1">
                <a:solidFill>
                  <a:schemeClr val="tx1"/>
                </a:solidFill>
                <a:effectLst/>
                <a:latin typeface="+mn-lt"/>
                <a:ea typeface="+mn-ea"/>
                <a:cs typeface="+mn-cs"/>
              </a:rPr>
              <a:t>Variants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Concern</a:t>
            </a:r>
            <a:r>
              <a:rPr lang="de-DE" sz="1200" kern="1200" dirty="0">
                <a:solidFill>
                  <a:schemeClr val="tx1"/>
                </a:solidFill>
                <a:effectLst/>
                <a:latin typeface="+mn-lt"/>
                <a:ea typeface="+mn-ea"/>
                <a:cs typeface="+mn-cs"/>
              </a:rPr>
              <a:t> und andere bereits beschriebene SARS-CoV-2-Varianten gezogen werden können. ]</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00680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Gesamter Vorschlag:</a:t>
            </a:r>
          </a:p>
          <a:p>
            <a:r>
              <a:rPr lang="de-DE" dirty="0"/>
              <a:t> </a:t>
            </a:r>
            <a:r>
              <a:rPr lang="de-DE" sz="1200" kern="1200" dirty="0">
                <a:solidFill>
                  <a:schemeClr val="tx1"/>
                </a:solidFill>
                <a:effectLst/>
                <a:latin typeface="+mn-lt"/>
                <a:ea typeface="+mn-ea"/>
                <a:cs typeface="+mn-cs"/>
              </a:rPr>
              <a:t>Die Coronavirus-</a:t>
            </a:r>
            <a:r>
              <a:rPr lang="de-DE" sz="1200" kern="1200" dirty="0" err="1">
                <a:solidFill>
                  <a:schemeClr val="tx1"/>
                </a:solidFill>
                <a:effectLst/>
                <a:latin typeface="+mn-lt"/>
                <a:ea typeface="+mn-ea"/>
                <a:cs typeface="+mn-cs"/>
              </a:rPr>
              <a:t>Surveillanceverordnung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CorSurV</a:t>
            </a:r>
            <a:r>
              <a:rPr lang="de-DE" sz="1200" kern="1200" dirty="0">
                <a:solidFill>
                  <a:schemeClr val="tx1"/>
                </a:solidFill>
                <a:effectLst/>
                <a:latin typeface="+mn-lt"/>
                <a:ea typeface="+mn-ea"/>
                <a:cs typeface="+mn-cs"/>
              </a:rPr>
              <a:t>) war ein Erfolg. In der Hochphase der Pandemie konnte mit ihrer Hilfe eine umfassende und sehr sensitive Erfassung von SARS-CoV-2 Varianten zur schnellen Ableitung von Maßnahmen, die das „Containment“ betreffen, sichergestellt werden. In der aktuellen Situation spielt diese Zielstellung keine Rolle, so dass nun auf die flächendecken verpflichtende Übermittlung von SARS-CoV-2 Sequenzen verzichtet werden kann.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Es wird aber weiterhin eine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der in Deutschland zirkulierenden SARS-CoV-2 Varianten in Deutschland sichergestellt. Aktuell wird am Robert Koch-Institut (RKI) eine </a:t>
            </a:r>
            <a:r>
              <a:rPr lang="de-DE" sz="1200" u="sng" kern="1200" dirty="0">
                <a:solidFill>
                  <a:schemeClr val="tx1"/>
                </a:solidFill>
                <a:effectLst/>
                <a:latin typeface="+mn-lt"/>
                <a:ea typeface="+mn-ea"/>
                <a:cs typeface="+mn-cs"/>
              </a:rPr>
              <a:t>erregerübergreifende</a:t>
            </a:r>
            <a:r>
              <a:rPr lang="de-DE" sz="1200" kern="1200" dirty="0">
                <a:solidFill>
                  <a:schemeClr val="tx1"/>
                </a:solidFill>
                <a:effectLst/>
                <a:latin typeface="+mn-lt"/>
                <a:ea typeface="+mn-ea"/>
                <a:cs typeface="+mn-cs"/>
              </a:rPr>
              <a:t> integrierte molekulare Surveillance aufgebaut, in der neben SARS-CoV-2 u.a. auch Influenza und RSV berücksichtigt werden. Für SARS-CoV-2 wird ab Mai 2023 in diesem  Rahmen ein wöchentliches Volumen von etwa 100 sequenzierten Proben aus allen Bundesländern angestrebt.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[Ggf. Diese Proben stammen aus einem Sentinel von …. Und einem Netzwerk (wenn man das so ausführt, kommt als nächstes die Frage, wie viele Praxen, wie viele Sequenzen aus dem Sentinel, wie viele Labore, ggf. auch welche Labore) die Fragen kommen aber </a:t>
            </a:r>
            <a:r>
              <a:rPr lang="de-DE" sz="1200" kern="1200" dirty="0" err="1">
                <a:solidFill>
                  <a:schemeClr val="tx1"/>
                </a:solidFill>
                <a:effectLst/>
                <a:latin typeface="+mn-lt"/>
                <a:ea typeface="+mn-ea"/>
                <a:cs typeface="+mn-cs"/>
              </a:rPr>
              <a:t>wahrscheilnich</a:t>
            </a:r>
            <a:r>
              <a:rPr lang="de-DE" sz="1200" kern="1200" dirty="0">
                <a:solidFill>
                  <a:schemeClr val="tx1"/>
                </a:solidFill>
                <a:effectLst/>
                <a:latin typeface="+mn-lt"/>
                <a:ea typeface="+mn-ea"/>
                <a:cs typeface="+mn-cs"/>
              </a:rPr>
              <a:t> sowieso…]</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 Zahl reicht nach Einschätzung des RKI aus, um den Verlauf der Verteilung der dominierenden SARS-CoV-2 zuverlässig zu überwachen. Mit dem angestrebten Volumen werden SARS-CoV-2-Varianten ab einer Prävalenz von ca. 4 % mit einer 98%igen-Wahrscheinlichkeit erkannt. Damit wird die </a:t>
            </a:r>
            <a:r>
              <a:rPr lang="de-DE" sz="1200" b="1" kern="1200" dirty="0">
                <a:solidFill>
                  <a:schemeClr val="tx1"/>
                </a:solidFill>
                <a:effectLst/>
                <a:latin typeface="+mn-lt"/>
                <a:ea typeface="+mn-ea"/>
                <a:cs typeface="+mn-cs"/>
              </a:rPr>
              <a:t>aktuelle Empfehlung des ECDC</a:t>
            </a:r>
            <a:r>
              <a:rPr lang="de-DE" sz="1200" kern="1200" dirty="0">
                <a:solidFill>
                  <a:schemeClr val="tx1"/>
                </a:solidFill>
                <a:effectLst/>
                <a:latin typeface="+mn-lt"/>
                <a:ea typeface="+mn-ea"/>
                <a:cs typeface="+mn-cs"/>
              </a:rPr>
              <a:t> bzgl. des wöchentlichen Volumens an SARS-CoV-2 Sequenzierungen („Varianten mit einer Prävalenz von ≤ 5% sowie Trends müssen erkannt werden“) weiterhin </a:t>
            </a:r>
            <a:r>
              <a:rPr lang="de-DE" sz="1200" b="1" kern="1200" dirty="0">
                <a:solidFill>
                  <a:schemeClr val="tx1"/>
                </a:solidFill>
                <a:effectLst/>
                <a:latin typeface="+mn-lt"/>
                <a:ea typeface="+mn-ea"/>
                <a:cs typeface="+mn-cs"/>
              </a:rPr>
              <a:t>erfüllt</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[ggf. noch: Komplementiert wird die einzelfallbasierte Sequenzierung klinischer Proben von der </a:t>
            </a:r>
            <a:r>
              <a:rPr lang="de-DE" sz="1200" b="1" kern="1200" dirty="0">
                <a:solidFill>
                  <a:schemeClr val="tx1"/>
                </a:solidFill>
                <a:effectLst/>
                <a:latin typeface="+mn-lt"/>
                <a:ea typeface="+mn-ea"/>
                <a:cs typeface="+mn-cs"/>
              </a:rPr>
              <a:t>Abwassersurveillance</a:t>
            </a:r>
            <a:r>
              <a:rPr lang="de-DE" sz="1200" kern="1200" dirty="0">
                <a:solidFill>
                  <a:schemeClr val="tx1"/>
                </a:solidFill>
                <a:effectLst/>
                <a:latin typeface="+mn-lt"/>
                <a:ea typeface="+mn-ea"/>
                <a:cs typeface="+mn-cs"/>
              </a:rPr>
              <a:t>. Die Sequenzierung von genomischem Material aus Abwasserproben ermöglicht die Bestimmung von Mutationen bzw. Mutationsprofilen, sodass ggf. Rückschlüsse auf sog. </a:t>
            </a:r>
            <a:r>
              <a:rPr lang="de-DE" sz="1200" kern="1200" dirty="0" err="1">
                <a:solidFill>
                  <a:schemeClr val="tx1"/>
                </a:solidFill>
                <a:effectLst/>
                <a:latin typeface="+mn-lt"/>
                <a:ea typeface="+mn-ea"/>
                <a:cs typeface="+mn-cs"/>
              </a:rPr>
              <a:t>Variants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Concern</a:t>
            </a:r>
            <a:r>
              <a:rPr lang="de-DE" sz="1200" kern="1200" dirty="0">
                <a:solidFill>
                  <a:schemeClr val="tx1"/>
                </a:solidFill>
                <a:effectLst/>
                <a:latin typeface="+mn-lt"/>
                <a:ea typeface="+mn-ea"/>
                <a:cs typeface="+mn-cs"/>
              </a:rPr>
              <a:t> und andere bereits beschriebene SARS-CoV-2-Varianten gezogen werden können. ]</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4069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XBB.1.5</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42259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5843952A-168D-4410-9262-AA8713C92C0B}" type="datetime1">
              <a:rPr lang="de-DE" smtClean="0"/>
              <a:t>29.03.2023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9B57F9F7-73B9-462F-9B0E-EABCB2ACD758}" type="datetime1">
              <a:rPr lang="de-DE" smtClean="0"/>
              <a:t>29.03.2023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8D52149-E767-4B83-8632-996B284B147F}" type="datetime1">
              <a:rPr lang="de-DE" smtClean="0"/>
              <a:t>29.03.2023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FA553586-D0ED-4EB0-B609-85F2586B1514}" type="datetime1">
              <a:rPr lang="de-DE" smtClean="0"/>
              <a:t>29.03.2023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AFBCF1E-2F0E-4792-8D9C-A192AE3603D7}" type="datetime1">
              <a:rPr lang="de-DE" smtClean="0"/>
              <a:t>29.03.2023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D82B90C-D639-409D-B36A-19C964142335}" type="datetime1">
              <a:rPr lang="de-DE" smtClean="0"/>
              <a:t>29.03.2023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96D7939D-7DA2-49A6-92CC-3DE5ABDB9B5D}" type="datetime1">
              <a:rPr lang="de-DE" smtClean="0"/>
              <a:t>29.03.2023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C5B85474-1526-4122-9017-C04510E75890}" type="datetime1">
              <a:rPr lang="de-DE" smtClean="0"/>
              <a:t>29.03.2023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ecdc.europa.eu/en/news-events/ecdc-de-escalates-ba2-ba4-and-ba5-its-list-variants-concer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VOC/VOI/SARS-CoV-2 Varianten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FG17, AG Evo</a:t>
            </a:r>
            <a:br>
              <a:rPr lang="de-DE" dirty="0"/>
            </a:br>
            <a:r>
              <a:rPr lang="de-DE" dirty="0"/>
              <a:t>Berlin, 29.03.2023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379CFA93-83F7-4312-8F11-F0F61BECCD89}" type="datetime1">
              <a:rPr lang="de-DE" smtClean="0"/>
              <a:t>29.03.2023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CC2236A-B930-4258-A872-C241B3B83A77}"/>
              </a:ext>
            </a:extLst>
          </p:cNvPr>
          <p:cNvSpPr>
            <a:spLocks noGrp="1"/>
          </p:cNvSpPr>
          <p:nvPr>
            <p:ph type="sldNum" sz="quarter" idx="12"/>
          </p:nvPr>
        </p:nvSpPr>
        <p:spPr/>
        <p:txBody>
          <a:bodyPr/>
          <a:lstStyle/>
          <a:p>
            <a:fld id="{162A217B-ED1C-D84B-8478-63C77FA79618}" type="slidenum">
              <a:rPr lang="de-DE" smtClean="0"/>
              <a:t>10</a:t>
            </a:fld>
            <a:endParaRPr lang="de-DE"/>
          </a:p>
        </p:txBody>
      </p:sp>
      <p:sp>
        <p:nvSpPr>
          <p:cNvPr id="6" name="Titel 5">
            <a:extLst>
              <a:ext uri="{FF2B5EF4-FFF2-40B4-BE49-F238E27FC236}">
                <a16:creationId xmlns:a16="http://schemas.microsoft.com/office/drawing/2014/main" id="{0547EF4A-A042-42CC-BBBF-9456BB32EBA2}"/>
              </a:ext>
            </a:extLst>
          </p:cNvPr>
          <p:cNvSpPr>
            <a:spLocks noGrp="1"/>
          </p:cNvSpPr>
          <p:nvPr>
            <p:ph type="title"/>
          </p:nvPr>
        </p:nvSpPr>
        <p:spPr>
          <a:xfrm>
            <a:off x="207652" y="288739"/>
            <a:ext cx="7983646" cy="290464"/>
          </a:xfrm>
        </p:spPr>
        <p:txBody>
          <a:bodyPr/>
          <a:lstStyle/>
          <a:p>
            <a:r>
              <a:rPr lang="de-DE" sz="2400" dirty="0"/>
              <a:t>EG.1 (XBB.1.9.2.1) </a:t>
            </a:r>
            <a:r>
              <a:rPr lang="de-DE" sz="1600" i="1" dirty="0"/>
              <a:t>Medienberichte</a:t>
            </a:r>
            <a:endParaRPr lang="en-US" sz="1600" i="1" dirty="0"/>
          </a:p>
        </p:txBody>
      </p:sp>
      <p:sp>
        <p:nvSpPr>
          <p:cNvPr id="2" name="TextBox 1">
            <a:extLst>
              <a:ext uri="{FF2B5EF4-FFF2-40B4-BE49-F238E27FC236}">
                <a16:creationId xmlns:a16="http://schemas.microsoft.com/office/drawing/2014/main" id="{65CB74D3-8216-41D0-8961-93C6121775C0}"/>
              </a:ext>
            </a:extLst>
          </p:cNvPr>
          <p:cNvSpPr txBox="1"/>
          <p:nvPr/>
        </p:nvSpPr>
        <p:spPr>
          <a:xfrm>
            <a:off x="456121" y="1389355"/>
            <a:ext cx="3416320"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known to increase cell fusion</a:t>
            </a:r>
          </a:p>
        </p:txBody>
      </p:sp>
      <p:sp>
        <p:nvSpPr>
          <p:cNvPr id="3" name="TextBox 2">
            <a:extLst>
              <a:ext uri="{FF2B5EF4-FFF2-40B4-BE49-F238E27FC236}">
                <a16:creationId xmlns:a16="http://schemas.microsoft.com/office/drawing/2014/main" id="{B61B9A03-2DF3-45C1-B75D-DEC86B10F950}"/>
              </a:ext>
            </a:extLst>
          </p:cNvPr>
          <p:cNvSpPr txBox="1"/>
          <p:nvPr/>
        </p:nvSpPr>
        <p:spPr>
          <a:xfrm>
            <a:off x="4043110" y="1389355"/>
            <a:ext cx="903709" cy="307777"/>
          </a:xfrm>
          <a:prstGeom prst="rect">
            <a:avLst/>
          </a:prstGeom>
          <a:noFill/>
        </p:spPr>
        <p:txBody>
          <a:bodyPr wrap="none" rtlCol="0">
            <a:spAutoFit/>
          </a:bodyPr>
          <a:lstStyle/>
          <a:p>
            <a:r>
              <a:rPr lang="de-DE" sz="1400" dirty="0" err="1"/>
              <a:t>infectivity</a:t>
            </a:r>
            <a:endParaRPr lang="en-US" sz="1400" dirty="0"/>
          </a:p>
        </p:txBody>
      </p:sp>
      <p:sp>
        <p:nvSpPr>
          <p:cNvPr id="7" name="TextBox 6">
            <a:extLst>
              <a:ext uri="{FF2B5EF4-FFF2-40B4-BE49-F238E27FC236}">
                <a16:creationId xmlns:a16="http://schemas.microsoft.com/office/drawing/2014/main" id="{C5652D4A-8E94-4410-B166-C08418296015}"/>
              </a:ext>
            </a:extLst>
          </p:cNvPr>
          <p:cNvSpPr txBox="1"/>
          <p:nvPr/>
        </p:nvSpPr>
        <p:spPr>
          <a:xfrm>
            <a:off x="456121" y="1654091"/>
            <a:ext cx="2485873"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next to S:D614G</a:t>
            </a:r>
          </a:p>
        </p:txBody>
      </p:sp>
      <p:sp>
        <p:nvSpPr>
          <p:cNvPr id="8" name="TextBox 7">
            <a:extLst>
              <a:ext uri="{FF2B5EF4-FFF2-40B4-BE49-F238E27FC236}">
                <a16:creationId xmlns:a16="http://schemas.microsoft.com/office/drawing/2014/main" id="{6E101BD9-5577-490D-9323-CFE1BCE0BC26}"/>
              </a:ext>
            </a:extLst>
          </p:cNvPr>
          <p:cNvSpPr txBox="1"/>
          <p:nvPr/>
        </p:nvSpPr>
        <p:spPr>
          <a:xfrm>
            <a:off x="456121" y="1912219"/>
            <a:ext cx="3808350"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S:Q613H is known from several Delta lineages</a:t>
            </a:r>
          </a:p>
        </p:txBody>
      </p:sp>
      <p:pic>
        <p:nvPicPr>
          <p:cNvPr id="5" name="Picture 4">
            <a:extLst>
              <a:ext uri="{FF2B5EF4-FFF2-40B4-BE49-F238E27FC236}">
                <a16:creationId xmlns:a16="http://schemas.microsoft.com/office/drawing/2014/main" id="{55FB30B4-FCC4-4727-9969-2CDDDC8498C1}"/>
              </a:ext>
            </a:extLst>
          </p:cNvPr>
          <p:cNvPicPr>
            <a:picLocks noChangeAspect="1"/>
          </p:cNvPicPr>
          <p:nvPr/>
        </p:nvPicPr>
        <p:blipFill>
          <a:blip r:embed="rId2"/>
          <a:stretch>
            <a:fillRect/>
          </a:stretch>
        </p:blipFill>
        <p:spPr>
          <a:xfrm>
            <a:off x="6276069" y="829772"/>
            <a:ext cx="2724231" cy="4024989"/>
          </a:xfrm>
          <a:prstGeom prst="rect">
            <a:avLst/>
          </a:prstGeom>
        </p:spPr>
      </p:pic>
      <p:cxnSp>
        <p:nvCxnSpPr>
          <p:cNvPr id="10" name="Straight Arrow Connector 9">
            <a:extLst>
              <a:ext uri="{FF2B5EF4-FFF2-40B4-BE49-F238E27FC236}">
                <a16:creationId xmlns:a16="http://schemas.microsoft.com/office/drawing/2014/main" id="{2C532022-281E-47C4-BFF7-73E126788894}"/>
              </a:ext>
            </a:extLst>
          </p:cNvPr>
          <p:cNvCxnSpPr/>
          <p:nvPr/>
        </p:nvCxnSpPr>
        <p:spPr>
          <a:xfrm flipH="1">
            <a:off x="8561654" y="3467100"/>
            <a:ext cx="4386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BE3CF71-5144-4BFD-90B0-B11599718A02}"/>
              </a:ext>
            </a:extLst>
          </p:cNvPr>
          <p:cNvSpPr txBox="1"/>
          <p:nvPr/>
        </p:nvSpPr>
        <p:spPr>
          <a:xfrm>
            <a:off x="136706" y="507735"/>
            <a:ext cx="5163529" cy="307777"/>
          </a:xfrm>
          <a:prstGeom prst="rect">
            <a:avLst/>
          </a:prstGeom>
          <a:noFill/>
        </p:spPr>
        <p:txBody>
          <a:bodyPr wrap="none" rtlCol="0">
            <a:spAutoFit/>
          </a:bodyPr>
          <a:lstStyle/>
          <a:p>
            <a:r>
              <a:rPr lang="de-DE" sz="1400" i="1" dirty="0"/>
              <a:t>Linienzuordnung sehr rezent </a:t>
            </a:r>
            <a:r>
              <a:rPr lang="de-DE" sz="1400" i="1" dirty="0">
                <a:sym typeface="Wingdings" panose="05000000000000000000" pitchFamily="2" charset="2"/>
              </a:rPr>
              <a:t> nicht explizit in aktuelle Auswertung</a:t>
            </a:r>
            <a:endParaRPr lang="en-US" sz="1400" i="1" dirty="0"/>
          </a:p>
        </p:txBody>
      </p:sp>
      <p:sp>
        <p:nvSpPr>
          <p:cNvPr id="15" name="TextBox 14">
            <a:extLst>
              <a:ext uri="{FF2B5EF4-FFF2-40B4-BE49-F238E27FC236}">
                <a16:creationId xmlns:a16="http://schemas.microsoft.com/office/drawing/2014/main" id="{F2A13A26-14BF-4C05-84DC-7D2242C760B1}"/>
              </a:ext>
            </a:extLst>
          </p:cNvPr>
          <p:cNvSpPr txBox="1"/>
          <p:nvPr/>
        </p:nvSpPr>
        <p:spPr>
          <a:xfrm>
            <a:off x="467598" y="1133050"/>
            <a:ext cx="3756349" cy="307777"/>
          </a:xfrm>
          <a:prstGeom prst="rect">
            <a:avLst/>
          </a:prstGeom>
          <a:noFill/>
        </p:spPr>
        <p:txBody>
          <a:bodyPr wrap="none" rtlCol="0">
            <a:spAutoFit/>
          </a:bodyPr>
          <a:lstStyle/>
          <a:p>
            <a:pPr marL="285750" indent="-285750">
              <a:buFont typeface="Arial" panose="020B0604020202020204" pitchFamily="34" charset="0"/>
              <a:buChar char="•"/>
            </a:pPr>
            <a:r>
              <a:rPr lang="de-DE" sz="1400" dirty="0"/>
              <a:t>D</a:t>
            </a:r>
            <a:r>
              <a:rPr lang="en-US" sz="1400" dirty="0" err="1"/>
              <a:t>efined</a:t>
            </a:r>
            <a:r>
              <a:rPr lang="en-US" sz="1400" dirty="0"/>
              <a:t> by </a:t>
            </a:r>
            <a:r>
              <a:rPr lang="en-US" sz="1400" b="1" dirty="0">
                <a:solidFill>
                  <a:schemeClr val="accent1">
                    <a:lumMod val="75000"/>
                  </a:schemeClr>
                </a:solidFill>
              </a:rPr>
              <a:t>S:Q613H </a:t>
            </a:r>
            <a:r>
              <a:rPr lang="en-US" sz="1400" dirty="0"/>
              <a:t>// Also contains </a:t>
            </a:r>
            <a:r>
              <a:rPr lang="en-US" sz="1400" b="1" dirty="0">
                <a:solidFill>
                  <a:schemeClr val="accent1">
                    <a:lumMod val="75000"/>
                  </a:schemeClr>
                </a:solidFill>
              </a:rPr>
              <a:t>N:L219F</a:t>
            </a:r>
          </a:p>
        </p:txBody>
      </p:sp>
      <p:cxnSp>
        <p:nvCxnSpPr>
          <p:cNvPr id="17" name="Straight Arrow Connector 16">
            <a:extLst>
              <a:ext uri="{FF2B5EF4-FFF2-40B4-BE49-F238E27FC236}">
                <a16:creationId xmlns:a16="http://schemas.microsoft.com/office/drawing/2014/main" id="{F51FC326-B0AD-42E1-96E2-C634BCD80C17}"/>
              </a:ext>
            </a:extLst>
          </p:cNvPr>
          <p:cNvCxnSpPr>
            <a:cxnSpLocks/>
            <a:stCxn id="2" idx="3"/>
            <a:endCxn id="3" idx="1"/>
          </p:cNvCxnSpPr>
          <p:nvPr/>
        </p:nvCxnSpPr>
        <p:spPr>
          <a:xfrm>
            <a:off x="3872441" y="1543244"/>
            <a:ext cx="17066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DE1C278E-A5DD-4FBC-AE3D-B5D6E329F106}"/>
              </a:ext>
            </a:extLst>
          </p:cNvPr>
          <p:cNvPicPr>
            <a:picLocks noChangeAspect="1"/>
          </p:cNvPicPr>
          <p:nvPr/>
        </p:nvPicPr>
        <p:blipFill>
          <a:blip r:embed="rId3"/>
          <a:stretch>
            <a:fillRect/>
          </a:stretch>
        </p:blipFill>
        <p:spPr>
          <a:xfrm>
            <a:off x="62692" y="2443937"/>
            <a:ext cx="3020079" cy="2393988"/>
          </a:xfrm>
          <a:prstGeom prst="rect">
            <a:avLst/>
          </a:prstGeom>
        </p:spPr>
      </p:pic>
      <p:pic>
        <p:nvPicPr>
          <p:cNvPr id="23" name="Picture 22">
            <a:extLst>
              <a:ext uri="{FF2B5EF4-FFF2-40B4-BE49-F238E27FC236}">
                <a16:creationId xmlns:a16="http://schemas.microsoft.com/office/drawing/2014/main" id="{53832231-3733-489F-80CE-7167CE1377A1}"/>
              </a:ext>
            </a:extLst>
          </p:cNvPr>
          <p:cNvPicPr>
            <a:picLocks noChangeAspect="1"/>
          </p:cNvPicPr>
          <p:nvPr/>
        </p:nvPicPr>
        <p:blipFill>
          <a:blip r:embed="rId4"/>
          <a:stretch>
            <a:fillRect/>
          </a:stretch>
        </p:blipFill>
        <p:spPr>
          <a:xfrm>
            <a:off x="3169280" y="2397625"/>
            <a:ext cx="2941962" cy="2473596"/>
          </a:xfrm>
          <a:prstGeom prst="rect">
            <a:avLst/>
          </a:prstGeom>
        </p:spPr>
      </p:pic>
      <p:sp>
        <p:nvSpPr>
          <p:cNvPr id="20" name="Oval 19">
            <a:extLst>
              <a:ext uri="{FF2B5EF4-FFF2-40B4-BE49-F238E27FC236}">
                <a16:creationId xmlns:a16="http://schemas.microsoft.com/office/drawing/2014/main" id="{B8E3B39E-F314-4642-8994-0DD397B5918A}"/>
              </a:ext>
            </a:extLst>
          </p:cNvPr>
          <p:cNvSpPr/>
          <p:nvPr/>
        </p:nvSpPr>
        <p:spPr>
          <a:xfrm>
            <a:off x="6276069" y="3398520"/>
            <a:ext cx="505731" cy="121902"/>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57808-0D29-44B7-8D81-7864F74DEACA}"/>
              </a:ext>
            </a:extLst>
          </p:cNvPr>
          <p:cNvSpPr txBox="1"/>
          <p:nvPr/>
        </p:nvSpPr>
        <p:spPr>
          <a:xfrm>
            <a:off x="2486133" y="2358495"/>
            <a:ext cx="596638" cy="276999"/>
          </a:xfrm>
          <a:prstGeom prst="rect">
            <a:avLst/>
          </a:prstGeom>
          <a:noFill/>
        </p:spPr>
        <p:txBody>
          <a:bodyPr wrap="none" rtlCol="0">
            <a:spAutoFit/>
          </a:bodyPr>
          <a:lstStyle/>
          <a:p>
            <a:r>
              <a:rPr lang="de-DE" sz="1200" dirty="0"/>
              <a:t>N=281</a:t>
            </a:r>
            <a:endParaRPr lang="en-US" sz="1200" dirty="0"/>
          </a:p>
        </p:txBody>
      </p:sp>
      <p:sp>
        <p:nvSpPr>
          <p:cNvPr id="25" name="TextBox 24">
            <a:extLst>
              <a:ext uri="{FF2B5EF4-FFF2-40B4-BE49-F238E27FC236}">
                <a16:creationId xmlns:a16="http://schemas.microsoft.com/office/drawing/2014/main" id="{73BF8656-358B-44C3-A535-D89BDF7F9D43}"/>
              </a:ext>
            </a:extLst>
          </p:cNvPr>
          <p:cNvSpPr txBox="1"/>
          <p:nvPr/>
        </p:nvSpPr>
        <p:spPr>
          <a:xfrm>
            <a:off x="5513550" y="2305437"/>
            <a:ext cx="675185" cy="276999"/>
          </a:xfrm>
          <a:prstGeom prst="rect">
            <a:avLst/>
          </a:prstGeom>
          <a:noFill/>
        </p:spPr>
        <p:txBody>
          <a:bodyPr wrap="none" rtlCol="0">
            <a:spAutoFit/>
          </a:bodyPr>
          <a:lstStyle/>
          <a:p>
            <a:r>
              <a:rPr lang="de-DE" sz="1200" dirty="0"/>
              <a:t>N=5898</a:t>
            </a:r>
            <a:endParaRPr lang="en-US" sz="1200" dirty="0"/>
          </a:p>
        </p:txBody>
      </p:sp>
      <p:sp>
        <p:nvSpPr>
          <p:cNvPr id="9" name="Datumsplatzhalter 8">
            <a:extLst>
              <a:ext uri="{FF2B5EF4-FFF2-40B4-BE49-F238E27FC236}">
                <a16:creationId xmlns:a16="http://schemas.microsoft.com/office/drawing/2014/main" id="{EEE1457B-A3CA-4AC8-9D1D-2E7E8B0BC218}"/>
              </a:ext>
            </a:extLst>
          </p:cNvPr>
          <p:cNvSpPr>
            <a:spLocks noGrp="1"/>
          </p:cNvSpPr>
          <p:nvPr>
            <p:ph type="dt" sz="half" idx="10"/>
          </p:nvPr>
        </p:nvSpPr>
        <p:spPr/>
        <p:txBody>
          <a:bodyPr/>
          <a:lstStyle/>
          <a:p>
            <a:fld id="{4196A4C1-60FC-4A1A-8E6E-846268FB6EAD}" type="datetime1">
              <a:rPr lang="de-DE" smtClean="0"/>
              <a:t>29.03.2023</a:t>
            </a:fld>
            <a:endParaRPr lang="de-DE"/>
          </a:p>
        </p:txBody>
      </p:sp>
    </p:spTree>
    <p:extLst>
      <p:ext uri="{BB962C8B-B14F-4D97-AF65-F5344CB8AC3E}">
        <p14:creationId xmlns:p14="http://schemas.microsoft.com/office/powerpoint/2010/main" val="179540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9E0C675-2646-4943-B134-1BC48BA227F0}"/>
              </a:ext>
            </a:extLst>
          </p:cNvPr>
          <p:cNvSpPr>
            <a:spLocks noGrp="1"/>
          </p:cNvSpPr>
          <p:nvPr>
            <p:ph type="dt" sz="half" idx="10"/>
          </p:nvPr>
        </p:nvSpPr>
        <p:spPr/>
        <p:txBody>
          <a:bodyPr/>
          <a:lstStyle/>
          <a:p>
            <a:fld id="{9DA1ACA5-F3C4-406E-B774-1C7F4D34EEB1}" type="datetime1">
              <a:rPr lang="de-DE" smtClean="0"/>
              <a:t>29.03.2023</a:t>
            </a:fld>
            <a:endParaRPr lang="de-DE" dirty="0"/>
          </a:p>
        </p:txBody>
      </p:sp>
      <p:sp>
        <p:nvSpPr>
          <p:cNvPr id="3" name="Foliennummernplatzhalter 2">
            <a:extLst>
              <a:ext uri="{FF2B5EF4-FFF2-40B4-BE49-F238E27FC236}">
                <a16:creationId xmlns:a16="http://schemas.microsoft.com/office/drawing/2014/main" id="{03221CC4-C71A-4B78-AB87-C02BC8A74C53}"/>
              </a:ext>
            </a:extLst>
          </p:cNvPr>
          <p:cNvSpPr>
            <a:spLocks noGrp="1"/>
          </p:cNvSpPr>
          <p:nvPr>
            <p:ph type="sldNum" sz="quarter" idx="12"/>
          </p:nvPr>
        </p:nvSpPr>
        <p:spPr/>
        <p:txBody>
          <a:bodyPr/>
          <a:lstStyle/>
          <a:p>
            <a:fld id="{162A217B-ED1C-D84B-8478-63C77FA79618}" type="slidenum">
              <a:rPr lang="de-DE" smtClean="0"/>
              <a:pPr/>
              <a:t>2</a:t>
            </a:fld>
            <a:endParaRPr lang="de-DE" dirty="0"/>
          </a:p>
        </p:txBody>
      </p:sp>
      <p:sp>
        <p:nvSpPr>
          <p:cNvPr id="7" name="Inhaltsplatzhalter 6">
            <a:extLst>
              <a:ext uri="{FF2B5EF4-FFF2-40B4-BE49-F238E27FC236}">
                <a16:creationId xmlns:a16="http://schemas.microsoft.com/office/drawing/2014/main" id="{0EE95A71-D2D8-4EAF-BDF7-D230BFE07E1C}"/>
              </a:ext>
            </a:extLst>
          </p:cNvPr>
          <p:cNvSpPr>
            <a:spLocks noGrp="1"/>
          </p:cNvSpPr>
          <p:nvPr>
            <p:ph sz="quarter" idx="13"/>
          </p:nvPr>
        </p:nvSpPr>
        <p:spPr>
          <a:xfrm>
            <a:off x="1669419" y="1142424"/>
            <a:ext cx="7594169" cy="3766417"/>
          </a:xfrm>
        </p:spPr>
        <p:txBody>
          <a:bodyPr>
            <a:normAutofit/>
          </a:bodyPr>
          <a:lstStyle/>
          <a:p>
            <a:r>
              <a:rPr lang="en-US" dirty="0"/>
              <a:t>Currently circulating VOC, 15.3.2023: </a:t>
            </a:r>
            <a:r>
              <a:rPr lang="en-US" i="1" dirty="0"/>
              <a:t>none</a:t>
            </a:r>
          </a:p>
          <a:p>
            <a:r>
              <a:rPr lang="en-US" dirty="0"/>
              <a:t>Currently circulating VOI, 15.3.2023: </a:t>
            </a:r>
            <a:r>
              <a:rPr lang="en-US" b="1" dirty="0"/>
              <a:t>XBB.1.5 </a:t>
            </a:r>
          </a:p>
          <a:p>
            <a:r>
              <a:rPr lang="en-US" dirty="0"/>
              <a:t>Currently circulating VUM , 22.3.2023: </a:t>
            </a:r>
            <a:r>
              <a:rPr lang="de-DE" b="1" dirty="0"/>
              <a:t>BQ.1, BA.2.75, CH.1.1, XBB, XBB.1.16, XBF</a:t>
            </a:r>
          </a:p>
          <a:p>
            <a:pPr marL="457200" lvl="1" indent="0">
              <a:buNone/>
            </a:pPr>
            <a:endParaRPr lang="de-DE" b="1" dirty="0"/>
          </a:p>
          <a:p>
            <a:r>
              <a:rPr lang="de-DE" dirty="0"/>
              <a:t>VOC, 23.03.2023: </a:t>
            </a:r>
            <a:r>
              <a:rPr lang="de-DE" i="1" dirty="0" err="1"/>
              <a:t>none</a:t>
            </a:r>
            <a:endParaRPr lang="de-DE" i="1" dirty="0"/>
          </a:p>
          <a:p>
            <a:r>
              <a:rPr lang="de-DE" dirty="0"/>
              <a:t>VOI, 23.03.2023: </a:t>
            </a:r>
            <a:r>
              <a:rPr lang="de-DE" b="1" dirty="0"/>
              <a:t>BA.2.75 </a:t>
            </a:r>
            <a:r>
              <a:rPr lang="de-DE" dirty="0"/>
              <a:t>(</a:t>
            </a:r>
            <a:r>
              <a:rPr lang="en-US" dirty="0"/>
              <a:t>incl. sub-lineages (</a:t>
            </a:r>
            <a:r>
              <a:rPr lang="en-US" b="1" dirty="0"/>
              <a:t>BN, CH and others</a:t>
            </a:r>
            <a:r>
              <a:rPr lang="en-US" dirty="0"/>
              <a:t>)</a:t>
            </a:r>
            <a:r>
              <a:rPr lang="de-DE" b="1" dirty="0"/>
              <a:t>, BQ.1, XBB</a:t>
            </a:r>
            <a:r>
              <a:rPr lang="de-DE" dirty="0"/>
              <a:t> (</a:t>
            </a:r>
            <a:r>
              <a:rPr lang="en-US" dirty="0"/>
              <a:t>incl. sub-lineages, excl. XBB.1.5-like lineages</a:t>
            </a:r>
            <a:r>
              <a:rPr lang="de-DE" dirty="0"/>
              <a:t>), </a:t>
            </a:r>
            <a:r>
              <a:rPr lang="de-DE" b="1" dirty="0"/>
              <a:t>XBB.1.5-like </a:t>
            </a:r>
            <a:r>
              <a:rPr lang="de-DE" dirty="0"/>
              <a:t>(</a:t>
            </a:r>
            <a:r>
              <a:rPr lang="de-DE" dirty="0" err="1"/>
              <a:t>umbrella</a:t>
            </a:r>
            <a:r>
              <a:rPr lang="de-DE" dirty="0"/>
              <a:t> </a:t>
            </a:r>
            <a:r>
              <a:rPr lang="de-DE" dirty="0" err="1"/>
              <a:t>of</a:t>
            </a:r>
            <a:r>
              <a:rPr lang="de-DE" dirty="0"/>
              <a:t> SARS-CoV-2 </a:t>
            </a:r>
            <a:r>
              <a:rPr lang="de-DE" dirty="0" err="1"/>
              <a:t>lineages</a:t>
            </a:r>
            <a:r>
              <a:rPr lang="de-DE" dirty="0"/>
              <a:t>, e.g. XBB.1.5, XBB.1.9.1*, XBB.1.9.2*, and XBB.1.16)</a:t>
            </a:r>
          </a:p>
          <a:p>
            <a:r>
              <a:rPr lang="de-DE" dirty="0"/>
              <a:t>VUM: </a:t>
            </a:r>
            <a:r>
              <a:rPr lang="de-DE" b="1" dirty="0"/>
              <a:t>XBC </a:t>
            </a:r>
            <a:r>
              <a:rPr lang="de-DE" dirty="0"/>
              <a:t>(Delta-BA.2 </a:t>
            </a:r>
            <a:r>
              <a:rPr lang="de-DE" dirty="0" err="1"/>
              <a:t>recombinant</a:t>
            </a:r>
            <a:r>
              <a:rPr lang="de-DE" dirty="0"/>
              <a:t>)</a:t>
            </a:r>
            <a:r>
              <a:rPr lang="de-DE" b="1" dirty="0"/>
              <a:t>, BN.1, CH.1.1, XAY, XBB.1.16</a:t>
            </a:r>
          </a:p>
          <a:p>
            <a:endParaRPr lang="de-DE" dirty="0"/>
          </a:p>
          <a:p>
            <a:endParaRPr lang="de-DE" dirty="0"/>
          </a:p>
          <a:p>
            <a:endParaRPr lang="de-DE" dirty="0"/>
          </a:p>
          <a:p>
            <a:pPr lvl="1"/>
            <a:endParaRPr lang="de-DE" dirty="0"/>
          </a:p>
          <a:p>
            <a:pPr lvl="1"/>
            <a:endParaRPr lang="de-DE" dirty="0"/>
          </a:p>
          <a:p>
            <a:pPr lvl="1"/>
            <a:endParaRPr lang="de-DE" dirty="0"/>
          </a:p>
        </p:txBody>
      </p:sp>
      <p:sp>
        <p:nvSpPr>
          <p:cNvPr id="6" name="Titel 5">
            <a:extLst>
              <a:ext uri="{FF2B5EF4-FFF2-40B4-BE49-F238E27FC236}">
                <a16:creationId xmlns:a16="http://schemas.microsoft.com/office/drawing/2014/main" id="{6A98365B-57F9-431A-8E27-4CF07E959E9E}"/>
              </a:ext>
            </a:extLst>
          </p:cNvPr>
          <p:cNvSpPr>
            <a:spLocks noGrp="1"/>
          </p:cNvSpPr>
          <p:nvPr>
            <p:ph type="title"/>
          </p:nvPr>
        </p:nvSpPr>
        <p:spPr/>
        <p:txBody>
          <a:bodyPr/>
          <a:lstStyle/>
          <a:p>
            <a:r>
              <a:rPr lang="de-DE" dirty="0"/>
              <a:t>Übersicht VOC/VOI/VUM</a:t>
            </a:r>
          </a:p>
        </p:txBody>
      </p:sp>
      <p:pic>
        <p:nvPicPr>
          <p:cNvPr id="10" name="Grafik 9">
            <a:extLst>
              <a:ext uri="{FF2B5EF4-FFF2-40B4-BE49-F238E27FC236}">
                <a16:creationId xmlns:a16="http://schemas.microsoft.com/office/drawing/2014/main" id="{7C2AB23E-28D9-43A4-BBCB-72C8078EA581}"/>
              </a:ext>
            </a:extLst>
          </p:cNvPr>
          <p:cNvPicPr>
            <a:picLocks noChangeAspect="1"/>
          </p:cNvPicPr>
          <p:nvPr/>
        </p:nvPicPr>
        <p:blipFill>
          <a:blip r:embed="rId3"/>
          <a:stretch>
            <a:fillRect/>
          </a:stretch>
        </p:blipFill>
        <p:spPr>
          <a:xfrm>
            <a:off x="277086" y="2953693"/>
            <a:ext cx="1264444" cy="1123950"/>
          </a:xfrm>
          <a:prstGeom prst="rect">
            <a:avLst/>
          </a:prstGeom>
        </p:spPr>
      </p:pic>
      <p:pic>
        <p:nvPicPr>
          <p:cNvPr id="15" name="Grafik 14">
            <a:extLst>
              <a:ext uri="{FF2B5EF4-FFF2-40B4-BE49-F238E27FC236}">
                <a16:creationId xmlns:a16="http://schemas.microsoft.com/office/drawing/2014/main" id="{24E95B3D-88AB-4C93-AE99-A302A1D31E44}"/>
              </a:ext>
            </a:extLst>
          </p:cNvPr>
          <p:cNvPicPr>
            <a:picLocks noChangeAspect="1"/>
          </p:cNvPicPr>
          <p:nvPr/>
        </p:nvPicPr>
        <p:blipFill>
          <a:blip r:embed="rId4"/>
          <a:stretch>
            <a:fillRect/>
          </a:stretch>
        </p:blipFill>
        <p:spPr>
          <a:xfrm>
            <a:off x="271946" y="1229132"/>
            <a:ext cx="1114425" cy="1143000"/>
          </a:xfrm>
          <a:prstGeom prst="rect">
            <a:avLst/>
          </a:prstGeom>
        </p:spPr>
      </p:pic>
    </p:spTree>
    <p:extLst>
      <p:ext uri="{BB962C8B-B14F-4D97-AF65-F5344CB8AC3E}">
        <p14:creationId xmlns:p14="http://schemas.microsoft.com/office/powerpoint/2010/main" val="11266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704558" cy="400110"/>
          </a:xfrm>
          <a:prstGeom prst="rect">
            <a:avLst/>
          </a:prstGeom>
          <a:noFill/>
        </p:spPr>
        <p:txBody>
          <a:bodyPr wrap="none" rtlCol="0">
            <a:spAutoFit/>
          </a:bodyPr>
          <a:lstStyle/>
          <a:p>
            <a:r>
              <a:rPr lang="de-DE" sz="2000" b="1" dirty="0">
                <a:solidFill>
                  <a:srgbClr val="006EC7"/>
                </a:solidFill>
                <a:latin typeface="+mj-lt"/>
                <a:ea typeface="+mj-ea"/>
                <a:cs typeface="+mj-cs"/>
              </a:rPr>
              <a:t>Anteile: </a:t>
            </a:r>
            <a:r>
              <a:rPr lang="de-DE" sz="2000" b="1" dirty="0" err="1">
                <a:solidFill>
                  <a:srgbClr val="006EC7"/>
                </a:solidFill>
                <a:latin typeface="+mj-lt"/>
                <a:ea typeface="+mj-ea"/>
                <a:cs typeface="+mj-cs"/>
              </a:rPr>
              <a:t>deskalierte</a:t>
            </a:r>
            <a:r>
              <a:rPr lang="de-DE" sz="2000" b="1" dirty="0">
                <a:solidFill>
                  <a:srgbClr val="006EC7"/>
                </a:solidFill>
                <a:latin typeface="+mj-lt"/>
                <a:ea typeface="+mj-ea"/>
                <a:cs typeface="+mj-cs"/>
              </a:rPr>
              <a:t> VOC, Rekombinanten</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fld id="{4E26F4A9-A2F4-4ABB-90E9-034269CD7F44}" type="datetime1">
              <a:rPr lang="de-DE" smtClean="0"/>
              <a:t>29.03.2023</a:t>
            </a:fld>
            <a:endParaRPr lang="de-DE" dirty="0"/>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3</a:t>
            </a:fld>
            <a:endParaRPr lang="de-DE" dirty="0"/>
          </a:p>
        </p:txBody>
      </p:sp>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3827244372"/>
              </p:ext>
            </p:extLst>
          </p:nvPr>
        </p:nvGraphicFramePr>
        <p:xfrm>
          <a:off x="146152" y="3393809"/>
          <a:ext cx="3372269" cy="1222883"/>
        </p:xfrm>
        <a:graphic>
          <a:graphicData uri="http://schemas.openxmlformats.org/drawingml/2006/table">
            <a:tbl>
              <a:tblPr firstRow="1" firstCol="1" bandRow="1">
                <a:tableStyleId>{5C22544A-7EE6-4342-B048-85BDC9FD1C3A}</a:tableStyleId>
              </a:tblPr>
              <a:tblGrid>
                <a:gridCol w="946479">
                  <a:extLst>
                    <a:ext uri="{9D8B030D-6E8A-4147-A177-3AD203B41FA5}">
                      <a16:colId xmlns:a16="http://schemas.microsoft.com/office/drawing/2014/main" val="1826765989"/>
                    </a:ext>
                  </a:extLst>
                </a:gridCol>
                <a:gridCol w="1212895">
                  <a:extLst>
                    <a:ext uri="{9D8B030D-6E8A-4147-A177-3AD203B41FA5}">
                      <a16:colId xmlns:a16="http://schemas.microsoft.com/office/drawing/2014/main" val="428551575"/>
                    </a:ext>
                  </a:extLst>
                </a:gridCol>
                <a:gridCol w="1212895">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1000" dirty="0">
                          <a:effectLst/>
                        </a:rPr>
                        <a:t>KW /Jahr</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1000" dirty="0">
                          <a:effectLst/>
                        </a:rPr>
                        <a:t>07/2023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kern="1200" dirty="0">
                          <a:solidFill>
                            <a:schemeClr val="dk1"/>
                          </a:solidFill>
                          <a:effectLst/>
                          <a:latin typeface="Calibri" panose="020F0502020204030204" pitchFamily="34" charset="0"/>
                          <a:cs typeface="Times New Roman" panose="02020603050405020304" pitchFamily="18" charset="0"/>
                        </a:rPr>
                        <a:t>4804</a:t>
                      </a:r>
                    </a:p>
                  </a:txBody>
                  <a:tcPr marL="9525" marR="9525" marT="9525" marB="0" anchor="b"/>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4,3%</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000" dirty="0">
                          <a:effectLst/>
                        </a:rPr>
                        <a:t>08/2023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4418</a:t>
                      </a:r>
                    </a:p>
                  </a:txBody>
                  <a:tcPr marL="9525" marR="9525" marT="9525" marB="0" anchor="b"/>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3,4%</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000" dirty="0">
                          <a:effectLst/>
                        </a:rPr>
                        <a:t>09/2023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4069</a:t>
                      </a:r>
                    </a:p>
                  </a:txBody>
                  <a:tcPr marL="9525" marR="9525" marT="9525" marB="0" anchor="b"/>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4,2%</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000" dirty="0">
                          <a:effectLst/>
                        </a:rPr>
                        <a:t>10/2023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2547</a:t>
                      </a:r>
                    </a:p>
                  </a:txBody>
                  <a:tcPr marL="9525" marR="9525" marT="9525" marB="0" anchor="b"/>
                </a:tc>
                <a:tc>
                  <a:txBody>
                    <a:bodyPr/>
                    <a:lstStyle/>
                    <a:p>
                      <a:pPr algn="ctr" fontAlgn="b"/>
                      <a:r>
                        <a:rPr lang="de-DE" sz="900" kern="1200">
                          <a:solidFill>
                            <a:schemeClr val="dk1"/>
                          </a:solidFill>
                          <a:effectLst/>
                          <a:latin typeface="Calibri" panose="020F0502020204030204" pitchFamily="34" charset="0"/>
                          <a:cs typeface="Times New Roman" panose="02020603050405020304" pitchFamily="18" charset="0"/>
                        </a:rPr>
                        <a:t>5,2%</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000">
                          <a:effectLst/>
                        </a:rPr>
                        <a:t>11/2023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kern="1200" dirty="0">
                          <a:solidFill>
                            <a:schemeClr val="dk1"/>
                          </a:solidFill>
                          <a:effectLst/>
                          <a:latin typeface="Calibri" panose="020F0502020204030204" pitchFamily="34" charset="0"/>
                          <a:cs typeface="Times New Roman" panose="02020603050405020304" pitchFamily="18" charset="0"/>
                        </a:rPr>
                        <a:t>872</a:t>
                      </a:r>
                    </a:p>
                  </a:txBody>
                  <a:tcPr marL="9525" marR="9525" marT="9525" marB="0" anchor="b"/>
                </a:tc>
                <a:tc>
                  <a:txBody>
                    <a:bodyPr/>
                    <a:lstStyle/>
                    <a:p>
                      <a:pPr algn="ctr" fontAlgn="b"/>
                      <a:r>
                        <a:rPr lang="de-DE" sz="900" kern="1200" dirty="0">
                          <a:solidFill>
                            <a:schemeClr val="dk1"/>
                          </a:solidFill>
                          <a:effectLst/>
                          <a:latin typeface="Calibri" panose="020F0502020204030204" pitchFamily="34" charset="0"/>
                          <a:cs typeface="Times New Roman" panose="02020603050405020304" pitchFamily="18" charset="0"/>
                        </a:rPr>
                        <a:t>1,9%</a:t>
                      </a:r>
                    </a:p>
                  </a:txBody>
                  <a:tcPr marL="9525" marR="9525" marT="9525" marB="0" anchor="b"/>
                </a:tc>
                <a:extLst>
                  <a:ext uri="{0D108BD9-81ED-4DB2-BD59-A6C34878D82A}">
                    <a16:rowId xmlns:a16="http://schemas.microsoft.com/office/drawing/2014/main" val="1600956268"/>
                  </a:ext>
                </a:extLst>
              </a:tr>
            </a:tbl>
          </a:graphicData>
        </a:graphic>
      </p:graphicFrame>
      <p:sp>
        <p:nvSpPr>
          <p:cNvPr id="8" name="Rechteck 7">
            <a:extLst>
              <a:ext uri="{FF2B5EF4-FFF2-40B4-BE49-F238E27FC236}">
                <a16:creationId xmlns:a16="http://schemas.microsoft.com/office/drawing/2014/main" id="{E210626F-7151-4272-B34C-4FBACDC3A8B4}"/>
              </a:ext>
            </a:extLst>
          </p:cNvPr>
          <p:cNvSpPr/>
          <p:nvPr/>
        </p:nvSpPr>
        <p:spPr>
          <a:xfrm>
            <a:off x="5088700" y="3510712"/>
            <a:ext cx="1446165" cy="276999"/>
          </a:xfrm>
          <a:prstGeom prst="rect">
            <a:avLst/>
          </a:prstGeom>
        </p:spPr>
        <p:txBody>
          <a:bodyPr wrap="none">
            <a:spAutoFit/>
          </a:bodyPr>
          <a:lstStyle/>
          <a:p>
            <a:r>
              <a:rPr lang="en-US" sz="1200" i="1" dirty="0">
                <a:solidFill>
                  <a:schemeClr val="bg1"/>
                </a:solidFill>
              </a:rPr>
              <a:t>Updated, incl. XBB.1</a:t>
            </a:r>
            <a:endParaRPr lang="de-DE" sz="1200" i="1" dirty="0">
              <a:solidFill>
                <a:schemeClr val="bg1"/>
              </a:solidFill>
            </a:endParaRPr>
          </a:p>
        </p:txBody>
      </p:sp>
      <p:graphicFrame>
        <p:nvGraphicFramePr>
          <p:cNvPr id="2" name="Tabelle 1">
            <a:extLst>
              <a:ext uri="{FF2B5EF4-FFF2-40B4-BE49-F238E27FC236}">
                <a16:creationId xmlns:a16="http://schemas.microsoft.com/office/drawing/2014/main" id="{57ED025F-EEAA-4332-87BD-53E8B9849E02}"/>
              </a:ext>
            </a:extLst>
          </p:cNvPr>
          <p:cNvGraphicFramePr>
            <a:graphicFrameLocks noGrp="1"/>
          </p:cNvGraphicFramePr>
          <p:nvPr>
            <p:extLst>
              <p:ext uri="{D42A27DB-BD31-4B8C-83A1-F6EECF244321}">
                <p14:modId xmlns:p14="http://schemas.microsoft.com/office/powerpoint/2010/main" val="3424503337"/>
              </p:ext>
            </p:extLst>
          </p:nvPr>
        </p:nvGraphicFramePr>
        <p:xfrm>
          <a:off x="146150" y="992110"/>
          <a:ext cx="3372268" cy="2197719"/>
        </p:xfrm>
        <a:graphic>
          <a:graphicData uri="http://schemas.openxmlformats.org/drawingml/2006/table">
            <a:tbl>
              <a:tblPr firstRow="1" firstCol="1" bandRow="1">
                <a:tableStyleId>{5C22544A-7EE6-4342-B048-85BDC9FD1C3A}</a:tableStyleId>
              </a:tblPr>
              <a:tblGrid>
                <a:gridCol w="707440">
                  <a:extLst>
                    <a:ext uri="{9D8B030D-6E8A-4147-A177-3AD203B41FA5}">
                      <a16:colId xmlns:a16="http://schemas.microsoft.com/office/drawing/2014/main" val="3342112572"/>
                    </a:ext>
                  </a:extLst>
                </a:gridCol>
                <a:gridCol w="444138">
                  <a:extLst>
                    <a:ext uri="{9D8B030D-6E8A-4147-A177-3AD203B41FA5}">
                      <a16:colId xmlns:a16="http://schemas.microsoft.com/office/drawing/2014/main" val="1365409005"/>
                    </a:ext>
                  </a:extLst>
                </a:gridCol>
                <a:gridCol w="444138">
                  <a:extLst>
                    <a:ext uri="{9D8B030D-6E8A-4147-A177-3AD203B41FA5}">
                      <a16:colId xmlns:a16="http://schemas.microsoft.com/office/drawing/2014/main" val="1114459345"/>
                    </a:ext>
                  </a:extLst>
                </a:gridCol>
                <a:gridCol w="444138">
                  <a:extLst>
                    <a:ext uri="{9D8B030D-6E8A-4147-A177-3AD203B41FA5}">
                      <a16:colId xmlns:a16="http://schemas.microsoft.com/office/drawing/2014/main" val="962455413"/>
                    </a:ext>
                  </a:extLst>
                </a:gridCol>
                <a:gridCol w="444138">
                  <a:extLst>
                    <a:ext uri="{9D8B030D-6E8A-4147-A177-3AD203B41FA5}">
                      <a16:colId xmlns:a16="http://schemas.microsoft.com/office/drawing/2014/main" val="1406819313"/>
                    </a:ext>
                  </a:extLst>
                </a:gridCol>
                <a:gridCol w="444138">
                  <a:extLst>
                    <a:ext uri="{9D8B030D-6E8A-4147-A177-3AD203B41FA5}">
                      <a16:colId xmlns:a16="http://schemas.microsoft.com/office/drawing/2014/main" val="1622215561"/>
                    </a:ext>
                  </a:extLst>
                </a:gridCol>
                <a:gridCol w="444138">
                  <a:extLst>
                    <a:ext uri="{9D8B030D-6E8A-4147-A177-3AD203B41FA5}">
                      <a16:colId xmlns:a16="http://schemas.microsoft.com/office/drawing/2014/main" val="2971258366"/>
                    </a:ext>
                  </a:extLst>
                </a:gridCol>
              </a:tblGrid>
              <a:tr h="283956">
                <a:tc rowSpan="2">
                  <a:txBody>
                    <a:bodyPr/>
                    <a:lstStyle/>
                    <a:p>
                      <a:pPr algn="ctr">
                        <a:lnSpc>
                          <a:spcPct val="115000"/>
                        </a:lnSpc>
                        <a:spcAft>
                          <a:spcPts val="0"/>
                        </a:spcAft>
                      </a:pPr>
                      <a:r>
                        <a:rPr lang="de-DE" sz="900">
                          <a:effectLst/>
                        </a:rPr>
                        <a:t>KW /Jahr</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Aft>
                          <a:spcPts val="0"/>
                        </a:spcAft>
                      </a:pPr>
                      <a:r>
                        <a:rPr lang="de-DE" sz="900">
                          <a:effectLst/>
                        </a:rPr>
                        <a:t>Omikron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gridSpan="4">
                  <a:txBody>
                    <a:bodyPr/>
                    <a:lstStyle/>
                    <a:p>
                      <a:pPr algn="ctr">
                        <a:lnSpc>
                          <a:spcPct val="115000"/>
                        </a:lnSpc>
                        <a:spcAft>
                          <a:spcPts val="0"/>
                        </a:spcAft>
                      </a:pPr>
                      <a:r>
                        <a:rPr lang="de-DE" sz="900" dirty="0">
                          <a:effectLst/>
                        </a:rPr>
                        <a:t>Rekombinanten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4676566"/>
                  </a:ext>
                </a:extLst>
              </a:tr>
              <a:tr h="61595">
                <a:tc vMerge="1">
                  <a:txBody>
                    <a:bodyPr/>
                    <a:lstStyle/>
                    <a:p>
                      <a:endParaRPr lang="de-DE"/>
                    </a:p>
                  </a:txBody>
                  <a:tcPr/>
                </a:tc>
                <a:tc>
                  <a:txBody>
                    <a:bodyPr/>
                    <a:lstStyle/>
                    <a:p>
                      <a:pPr algn="ctr">
                        <a:lnSpc>
                          <a:spcPct val="115000"/>
                        </a:lnSpc>
                        <a:spcAft>
                          <a:spcPts val="0"/>
                        </a:spcAft>
                      </a:pPr>
                      <a:r>
                        <a:rPr lang="de-DE" sz="900" dirty="0">
                          <a:effectLst/>
                        </a:rPr>
                        <a:t>BA.2*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dirty="0">
                          <a:effectLst/>
                        </a:rPr>
                        <a:t>BA.5*</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XAY*</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XBB.1*</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XBF*</a:t>
                      </a: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XBK</a:t>
                      </a:r>
                    </a:p>
                  </a:txBody>
                  <a:tcPr marL="44450" marR="44450" marT="0" marB="0"/>
                </a:tc>
                <a:extLst>
                  <a:ext uri="{0D108BD9-81ED-4DB2-BD59-A6C34878D82A}">
                    <a16:rowId xmlns:a16="http://schemas.microsoft.com/office/drawing/2014/main" val="2168393264"/>
                  </a:ext>
                </a:extLst>
              </a:tr>
              <a:tr h="176530">
                <a:tc>
                  <a:txBody>
                    <a:bodyPr/>
                    <a:lstStyle/>
                    <a:p>
                      <a:pPr marR="222250" algn="r">
                        <a:lnSpc>
                          <a:spcPct val="115000"/>
                        </a:lnSpc>
                        <a:spcAft>
                          <a:spcPts val="600"/>
                        </a:spcAft>
                      </a:pPr>
                      <a:r>
                        <a:rPr lang="de-DE" sz="900">
                          <a:effectLst/>
                        </a:rPr>
                        <a:t>02/2023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16,1 %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76,9 %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5,5 %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0,5 %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0,3</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2946269923"/>
                  </a:ext>
                </a:extLst>
              </a:tr>
              <a:tr h="176530">
                <a:tc>
                  <a:txBody>
                    <a:bodyPr/>
                    <a:lstStyle/>
                    <a:p>
                      <a:pPr marR="222250" algn="r">
                        <a:lnSpc>
                          <a:spcPct val="115000"/>
                        </a:lnSpc>
                        <a:spcAft>
                          <a:spcPts val="600"/>
                        </a:spcAft>
                      </a:pPr>
                      <a:r>
                        <a:rPr lang="de-DE" sz="900">
                          <a:effectLst/>
                        </a:rPr>
                        <a:t>03/2023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19,1 %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68,7 %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9,5 %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4051688392"/>
                  </a:ext>
                </a:extLst>
              </a:tr>
              <a:tr h="176530">
                <a:tc>
                  <a:txBody>
                    <a:bodyPr/>
                    <a:lstStyle/>
                    <a:p>
                      <a:pPr marR="222250" algn="r">
                        <a:lnSpc>
                          <a:spcPct val="115000"/>
                        </a:lnSpc>
                        <a:spcAft>
                          <a:spcPts val="600"/>
                        </a:spcAft>
                      </a:pPr>
                      <a:r>
                        <a:rPr lang="de-DE" sz="900">
                          <a:effectLst/>
                        </a:rPr>
                        <a:t>04/2023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21,1 %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62,6 %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13,6 %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3954235420"/>
                  </a:ext>
                </a:extLst>
              </a:tr>
              <a:tr h="176530">
                <a:tc>
                  <a:txBody>
                    <a:bodyPr/>
                    <a:lstStyle/>
                    <a:p>
                      <a:pPr marR="222250" algn="r">
                        <a:lnSpc>
                          <a:spcPct val="115000"/>
                        </a:lnSpc>
                        <a:spcAft>
                          <a:spcPts val="600"/>
                        </a:spcAft>
                      </a:pPr>
                      <a:r>
                        <a:rPr lang="de-DE" sz="900">
                          <a:effectLst/>
                        </a:rPr>
                        <a:t>05/2023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22,7 %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53,2 %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3961954283"/>
                  </a:ext>
                </a:extLst>
              </a:tr>
              <a:tr h="176530">
                <a:tc>
                  <a:txBody>
                    <a:bodyPr/>
                    <a:lstStyle/>
                    <a:p>
                      <a:pPr marR="222250" algn="r">
                        <a:lnSpc>
                          <a:spcPct val="115000"/>
                        </a:lnSpc>
                        <a:spcAft>
                          <a:spcPts val="600"/>
                        </a:spcAft>
                      </a:pPr>
                      <a:r>
                        <a:rPr lang="de-DE" sz="900">
                          <a:effectLst/>
                        </a:rPr>
                        <a:t>06/2023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47,9 %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27,8 %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4260396694"/>
                  </a:ext>
                </a:extLst>
              </a:tr>
              <a:tr h="176530">
                <a:tc>
                  <a:txBody>
                    <a:bodyPr/>
                    <a:lstStyle/>
                    <a:p>
                      <a:pPr marR="222250" algn="r">
                        <a:lnSpc>
                          <a:spcPct val="115000"/>
                        </a:lnSpc>
                        <a:spcAft>
                          <a:spcPts val="600"/>
                        </a:spcAft>
                      </a:pPr>
                      <a:r>
                        <a:rPr lang="de-DE" sz="900">
                          <a:effectLst/>
                        </a:rPr>
                        <a:t>07/2023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38,8 %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36,5 %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1,6 %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2118080168"/>
                  </a:ext>
                </a:extLst>
              </a:tr>
              <a:tr h="176530">
                <a:tc>
                  <a:txBody>
                    <a:bodyPr/>
                    <a:lstStyle/>
                    <a:p>
                      <a:pPr marR="222250" algn="r">
                        <a:lnSpc>
                          <a:spcPct val="115000"/>
                        </a:lnSpc>
                        <a:spcAft>
                          <a:spcPts val="600"/>
                        </a:spcAft>
                      </a:pPr>
                      <a:r>
                        <a:rPr lang="de-DE" sz="900">
                          <a:effectLst/>
                        </a:rPr>
                        <a:t>08/2023</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20,3 %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29,0 %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46,3 %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2467225322"/>
                  </a:ext>
                </a:extLst>
              </a:tr>
              <a:tr h="176530">
                <a:tc>
                  <a:txBody>
                    <a:bodyPr/>
                    <a:lstStyle/>
                    <a:p>
                      <a:pPr marR="222250" algn="r">
                        <a:lnSpc>
                          <a:spcPct val="115000"/>
                        </a:lnSpc>
                        <a:spcAft>
                          <a:spcPts val="600"/>
                        </a:spcAft>
                      </a:pPr>
                      <a:r>
                        <a:rPr lang="de-DE" sz="900" dirty="0">
                          <a:effectLst/>
                        </a:rPr>
                        <a:t>09/2023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17,1 %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22,6 %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56,5 %</a:t>
                      </a:r>
                    </a:p>
                  </a:txBody>
                  <a:tcPr marL="44450" marR="44450" marT="0" marB="0"/>
                </a:tc>
                <a:tc>
                  <a:txBody>
                    <a:bodyPr/>
                    <a:lstStyle/>
                    <a:p>
                      <a:pPr algn="ct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1,4 %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3415418589"/>
                  </a:ext>
                </a:extLst>
              </a:tr>
              <a:tr h="176530">
                <a:tc>
                  <a:txBody>
                    <a:bodyPr/>
                    <a:lstStyle/>
                    <a:p>
                      <a:pPr marR="222250" algn="r">
                        <a:lnSpc>
                          <a:spcPct val="115000"/>
                        </a:lnSpc>
                        <a:spcAft>
                          <a:spcPts val="600"/>
                        </a:spcAft>
                      </a:pPr>
                      <a:r>
                        <a:rPr lang="de-DE" sz="900" dirty="0">
                          <a:effectLst/>
                        </a:rPr>
                        <a:t>10/2023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14,7 %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18,2 %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62,2 %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1,3 %</a:t>
                      </a:r>
                    </a:p>
                  </a:txBody>
                  <a:tcPr marL="44450" marR="44450" marT="0" marB="0"/>
                </a:tc>
                <a:tc>
                  <a:txBody>
                    <a:bodyPr/>
                    <a:lstStyle/>
                    <a:p>
                      <a:pPr algn="ctr">
                        <a:lnSpc>
                          <a:spcPct val="115000"/>
                        </a:lnSpc>
                        <a:spcAft>
                          <a:spcPts val="600"/>
                        </a:spcAft>
                      </a:pPr>
                      <a:r>
                        <a:rPr lang="de-DE"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de-DE" sz="90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2956275816"/>
                  </a:ext>
                </a:extLst>
              </a:tr>
              <a:tr h="176530">
                <a:tc>
                  <a:txBody>
                    <a:bodyPr/>
                    <a:lstStyle/>
                    <a:p>
                      <a:pPr marR="222250" algn="r">
                        <a:lnSpc>
                          <a:spcPct val="115000"/>
                        </a:lnSpc>
                        <a:spcAft>
                          <a:spcPts val="600"/>
                        </a:spcAft>
                      </a:pPr>
                      <a:r>
                        <a:rPr lang="de-DE" sz="900" dirty="0">
                          <a:effectLst/>
                        </a:rPr>
                        <a:t>11/2023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14,0 %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15,6 %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66,9 %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r>
                        <a:rPr lang="de-DE"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285133874"/>
                  </a:ext>
                </a:extLst>
              </a:tr>
            </a:tbl>
          </a:graphicData>
        </a:graphic>
      </p:graphicFrame>
      <p:sp>
        <p:nvSpPr>
          <p:cNvPr id="13" name="Textfeld 1">
            <a:extLst>
              <a:ext uri="{FF2B5EF4-FFF2-40B4-BE49-F238E27FC236}">
                <a16:creationId xmlns:a16="http://schemas.microsoft.com/office/drawing/2014/main" id="{B6C4BF4E-8D78-4E3E-BB96-05F6C57E5BD2}"/>
              </a:ext>
            </a:extLst>
          </p:cNvPr>
          <p:cNvSpPr txBox="1"/>
          <p:nvPr/>
        </p:nvSpPr>
        <p:spPr>
          <a:xfrm>
            <a:off x="8596276" y="1857865"/>
            <a:ext cx="521297" cy="253916"/>
          </a:xfrm>
          <a:prstGeom prst="rect">
            <a:avLst/>
          </a:prstGeom>
          <a:noFill/>
        </p:spPr>
        <p:txBody>
          <a:bodyPr wrap="square" rtlCol="0">
            <a:spAutoFit/>
          </a:bodyPr>
          <a:lstStyle/>
          <a:p>
            <a:r>
              <a:rPr lang="de-DE" sz="1050" b="1" dirty="0">
                <a:solidFill>
                  <a:srgbClr val="4E79A7"/>
                </a:solidFill>
              </a:rPr>
              <a:t>23,7%</a:t>
            </a:r>
          </a:p>
        </p:txBody>
      </p:sp>
      <p:sp>
        <p:nvSpPr>
          <p:cNvPr id="15" name="Textfeld 9">
            <a:extLst>
              <a:ext uri="{FF2B5EF4-FFF2-40B4-BE49-F238E27FC236}">
                <a16:creationId xmlns:a16="http://schemas.microsoft.com/office/drawing/2014/main" id="{329E45C2-AB14-4125-BDCB-AC0CB25D0F45}"/>
              </a:ext>
            </a:extLst>
          </p:cNvPr>
          <p:cNvSpPr txBox="1"/>
          <p:nvPr/>
        </p:nvSpPr>
        <p:spPr>
          <a:xfrm>
            <a:off x="8603919" y="1343863"/>
            <a:ext cx="547725" cy="253916"/>
          </a:xfrm>
          <a:prstGeom prst="rect">
            <a:avLst/>
          </a:prstGeom>
          <a:noFill/>
        </p:spPr>
        <p:txBody>
          <a:bodyPr wrap="square" rtlCol="0">
            <a:spAutoFit/>
          </a:bodyPr>
          <a:lstStyle/>
          <a:p>
            <a:r>
              <a:rPr lang="de-DE" sz="1050" b="1" dirty="0">
                <a:solidFill>
                  <a:srgbClr val="E15759"/>
                </a:solidFill>
              </a:rPr>
              <a:t>16,2% </a:t>
            </a:r>
          </a:p>
        </p:txBody>
      </p:sp>
      <p:sp>
        <p:nvSpPr>
          <p:cNvPr id="16" name="Textfeld 1">
            <a:extLst>
              <a:ext uri="{FF2B5EF4-FFF2-40B4-BE49-F238E27FC236}">
                <a16:creationId xmlns:a16="http://schemas.microsoft.com/office/drawing/2014/main" id="{DD2B8168-70C4-40BE-BE2F-C6B37F4979F0}"/>
              </a:ext>
            </a:extLst>
          </p:cNvPr>
          <p:cNvSpPr txBox="1"/>
          <p:nvPr/>
        </p:nvSpPr>
        <p:spPr>
          <a:xfrm>
            <a:off x="8630347" y="3101224"/>
            <a:ext cx="521297" cy="253916"/>
          </a:xfrm>
          <a:prstGeom prst="rect">
            <a:avLst/>
          </a:prstGeom>
          <a:noFill/>
        </p:spPr>
        <p:txBody>
          <a:bodyPr wrap="square" rtlCol="0">
            <a:spAutoFit/>
          </a:bodyPr>
          <a:lstStyle/>
          <a:p>
            <a:r>
              <a:rPr lang="de-DE" sz="1050" b="1" dirty="0">
                <a:solidFill>
                  <a:srgbClr val="8E5C39"/>
                </a:solidFill>
              </a:rPr>
              <a:t>56,2%</a:t>
            </a:r>
          </a:p>
        </p:txBody>
      </p:sp>
      <p:sp>
        <p:nvSpPr>
          <p:cNvPr id="17" name="Textfeld 1">
            <a:extLst>
              <a:ext uri="{FF2B5EF4-FFF2-40B4-BE49-F238E27FC236}">
                <a16:creationId xmlns:a16="http://schemas.microsoft.com/office/drawing/2014/main" id="{7DEF60CD-75DE-49AB-AB5A-C52FBE389E16}"/>
              </a:ext>
            </a:extLst>
          </p:cNvPr>
          <p:cNvSpPr txBox="1"/>
          <p:nvPr/>
        </p:nvSpPr>
        <p:spPr>
          <a:xfrm>
            <a:off x="8600432" y="3787711"/>
            <a:ext cx="521297" cy="253916"/>
          </a:xfrm>
          <a:prstGeom prst="rect">
            <a:avLst/>
          </a:prstGeom>
          <a:noFill/>
        </p:spPr>
        <p:txBody>
          <a:bodyPr wrap="square" rtlCol="0">
            <a:spAutoFit/>
          </a:bodyPr>
          <a:lstStyle/>
          <a:p>
            <a:r>
              <a:rPr lang="de-DE" sz="1050" b="1" dirty="0">
                <a:solidFill>
                  <a:srgbClr val="D2B48C"/>
                </a:solidFill>
              </a:rPr>
              <a:t>0,9%</a:t>
            </a:r>
          </a:p>
        </p:txBody>
      </p:sp>
      <p:sp>
        <p:nvSpPr>
          <p:cNvPr id="4" name="Textfeld 3">
            <a:extLst>
              <a:ext uri="{FF2B5EF4-FFF2-40B4-BE49-F238E27FC236}">
                <a16:creationId xmlns:a16="http://schemas.microsoft.com/office/drawing/2014/main" id="{F12E204E-6975-409E-BCA6-6A7D3623681D}"/>
              </a:ext>
            </a:extLst>
          </p:cNvPr>
          <p:cNvSpPr txBox="1"/>
          <p:nvPr/>
        </p:nvSpPr>
        <p:spPr>
          <a:xfrm>
            <a:off x="86260" y="3162456"/>
            <a:ext cx="2207656" cy="230832"/>
          </a:xfrm>
          <a:prstGeom prst="rect">
            <a:avLst/>
          </a:prstGeom>
          <a:noFill/>
        </p:spPr>
        <p:txBody>
          <a:bodyPr wrap="none" rtlCol="0">
            <a:spAutoFit/>
          </a:bodyPr>
          <a:lstStyle/>
          <a:p>
            <a:r>
              <a:rPr lang="de-DE" sz="900" dirty="0"/>
              <a:t>* einschließlich aller Sublinien der Variante</a:t>
            </a:r>
          </a:p>
        </p:txBody>
      </p:sp>
      <p:sp>
        <p:nvSpPr>
          <p:cNvPr id="18" name="Textfeld 1">
            <a:extLst>
              <a:ext uri="{FF2B5EF4-FFF2-40B4-BE49-F238E27FC236}">
                <a16:creationId xmlns:a16="http://schemas.microsoft.com/office/drawing/2014/main" id="{0D6CCD54-D95B-4B57-B182-F5685EB0061E}"/>
              </a:ext>
            </a:extLst>
          </p:cNvPr>
          <p:cNvSpPr txBox="1"/>
          <p:nvPr/>
        </p:nvSpPr>
        <p:spPr>
          <a:xfrm>
            <a:off x="8630346" y="2219226"/>
            <a:ext cx="521297" cy="253916"/>
          </a:xfrm>
          <a:prstGeom prst="rect">
            <a:avLst/>
          </a:prstGeom>
          <a:noFill/>
        </p:spPr>
        <p:txBody>
          <a:bodyPr wrap="square" rtlCol="0">
            <a:spAutoFit/>
          </a:bodyPr>
          <a:lstStyle/>
          <a:p>
            <a:r>
              <a:rPr lang="de-DE" sz="1050" b="1" dirty="0">
                <a:solidFill>
                  <a:schemeClr val="accent6">
                    <a:lumMod val="75000"/>
                  </a:schemeClr>
                </a:solidFill>
              </a:rPr>
              <a:t>0,7%</a:t>
            </a:r>
          </a:p>
        </p:txBody>
      </p:sp>
      <p:pic>
        <p:nvPicPr>
          <p:cNvPr id="9" name="Grafik 8">
            <a:extLst>
              <a:ext uri="{FF2B5EF4-FFF2-40B4-BE49-F238E27FC236}">
                <a16:creationId xmlns:a16="http://schemas.microsoft.com/office/drawing/2014/main" id="{DF6CB095-8EA1-4426-A7F5-E712766942F2}"/>
              </a:ext>
            </a:extLst>
          </p:cNvPr>
          <p:cNvPicPr>
            <a:picLocks noChangeAspect="1"/>
          </p:cNvPicPr>
          <p:nvPr/>
        </p:nvPicPr>
        <p:blipFill>
          <a:blip r:embed="rId3"/>
          <a:stretch>
            <a:fillRect/>
          </a:stretch>
        </p:blipFill>
        <p:spPr>
          <a:xfrm>
            <a:off x="3545019" y="1192120"/>
            <a:ext cx="5058900" cy="3679200"/>
          </a:xfrm>
          <a:prstGeom prst="rect">
            <a:avLst/>
          </a:prstGeom>
        </p:spPr>
      </p:pic>
      <p:sp>
        <p:nvSpPr>
          <p:cNvPr id="19" name="Textfeld 1">
            <a:extLst>
              <a:ext uri="{FF2B5EF4-FFF2-40B4-BE49-F238E27FC236}">
                <a16:creationId xmlns:a16="http://schemas.microsoft.com/office/drawing/2014/main" id="{11C64C49-DE23-4279-84BD-17B2ABAA5DAA}"/>
              </a:ext>
            </a:extLst>
          </p:cNvPr>
          <p:cNvSpPr txBox="1"/>
          <p:nvPr/>
        </p:nvSpPr>
        <p:spPr>
          <a:xfrm>
            <a:off x="8603919" y="3973927"/>
            <a:ext cx="521297" cy="253916"/>
          </a:xfrm>
          <a:prstGeom prst="rect">
            <a:avLst/>
          </a:prstGeom>
          <a:noFill/>
        </p:spPr>
        <p:txBody>
          <a:bodyPr wrap="square" rtlCol="0">
            <a:spAutoFit/>
          </a:bodyPr>
          <a:lstStyle/>
          <a:p>
            <a:r>
              <a:rPr lang="de-DE" sz="1050" b="1" dirty="0">
                <a:solidFill>
                  <a:srgbClr val="826032"/>
                </a:solidFill>
              </a:rPr>
              <a:t>1,1%</a:t>
            </a:r>
          </a:p>
        </p:txBody>
      </p:sp>
    </p:spTree>
    <p:extLst>
      <p:ext uri="{BB962C8B-B14F-4D97-AF65-F5344CB8AC3E}">
        <p14:creationId xmlns:p14="http://schemas.microsoft.com/office/powerpoint/2010/main" val="346690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4E6F8A9-4F1F-4879-BD69-6934FA1516A2}"/>
              </a:ext>
            </a:extLst>
          </p:cNvPr>
          <p:cNvGraphicFramePr>
            <a:graphicFrameLocks noGrp="1"/>
          </p:cNvGraphicFramePr>
          <p:nvPr>
            <p:extLst>
              <p:ext uri="{D42A27DB-BD31-4B8C-83A1-F6EECF244321}">
                <p14:modId xmlns:p14="http://schemas.microsoft.com/office/powerpoint/2010/main" val="2347695711"/>
              </p:ext>
            </p:extLst>
          </p:nvPr>
        </p:nvGraphicFramePr>
        <p:xfrm>
          <a:off x="5424866" y="1030747"/>
          <a:ext cx="3533155" cy="2198370"/>
        </p:xfrm>
        <a:graphic>
          <a:graphicData uri="http://schemas.openxmlformats.org/drawingml/2006/table">
            <a:tbl>
              <a:tblPr firstRow="1" bandRow="1">
                <a:tableStyleId>{2D5ABB26-0587-4C30-8999-92F81FD0307C}</a:tableStyleId>
              </a:tblPr>
              <a:tblGrid>
                <a:gridCol w="883289">
                  <a:extLst>
                    <a:ext uri="{9D8B030D-6E8A-4147-A177-3AD203B41FA5}">
                      <a16:colId xmlns:a16="http://schemas.microsoft.com/office/drawing/2014/main" val="4055169558"/>
                    </a:ext>
                  </a:extLst>
                </a:gridCol>
                <a:gridCol w="877390">
                  <a:extLst>
                    <a:ext uri="{9D8B030D-6E8A-4147-A177-3AD203B41FA5}">
                      <a16:colId xmlns:a16="http://schemas.microsoft.com/office/drawing/2014/main" val="2120870319"/>
                    </a:ext>
                  </a:extLst>
                </a:gridCol>
                <a:gridCol w="238836">
                  <a:extLst>
                    <a:ext uri="{9D8B030D-6E8A-4147-A177-3AD203B41FA5}">
                      <a16:colId xmlns:a16="http://schemas.microsoft.com/office/drawing/2014/main" val="2998872452"/>
                    </a:ext>
                  </a:extLst>
                </a:gridCol>
                <a:gridCol w="1533640">
                  <a:extLst>
                    <a:ext uri="{9D8B030D-6E8A-4147-A177-3AD203B41FA5}">
                      <a16:colId xmlns:a16="http://schemas.microsoft.com/office/drawing/2014/main" val="1675462186"/>
                    </a:ext>
                  </a:extLst>
                </a:gridCol>
              </a:tblGrid>
              <a:tr h="0">
                <a:tc>
                  <a:txBody>
                    <a:bodyPr/>
                    <a:lstStyle/>
                    <a:p>
                      <a:pPr algn="l"/>
                      <a:r>
                        <a:rPr lang="de-DE" sz="1200" u="none" strike="noStrike" kern="1200" dirty="0" err="1">
                          <a:solidFill>
                            <a:schemeClr val="tx1"/>
                          </a:solidFill>
                          <a:effectLst/>
                          <a:latin typeface="+mn-lt"/>
                          <a:ea typeface="+mn-ea"/>
                          <a:cs typeface="+mn-cs"/>
                        </a:rPr>
                        <a:t>Sublinie</a:t>
                      </a:r>
                      <a:endParaRPr lang="de-DE" sz="1200" u="none" strike="noStrike" kern="1200" dirty="0">
                        <a:solidFill>
                          <a:schemeClr val="tx1"/>
                        </a:solidFill>
                        <a:effectLst/>
                        <a:latin typeface="+mn-lt"/>
                        <a:ea typeface="+mn-ea"/>
                        <a:cs typeface="+mn-cs"/>
                      </a:endParaRPr>
                    </a:p>
                  </a:txBody>
                  <a:tcPr anchor="ctr">
                    <a:solidFill>
                      <a:schemeClr val="tx2">
                        <a:lumMod val="20000"/>
                        <a:lumOff val="80000"/>
                      </a:schemeClr>
                    </a:solidFill>
                  </a:tcPr>
                </a:tc>
                <a:tc>
                  <a:txBody>
                    <a:bodyPr/>
                    <a:lstStyle/>
                    <a:p>
                      <a:pPr algn="l" fontAlgn="b"/>
                      <a:r>
                        <a:rPr lang="de-DE" sz="1200" u="none" strike="noStrike" kern="1200" dirty="0">
                          <a:solidFill>
                            <a:schemeClr val="tx1"/>
                          </a:solidFill>
                          <a:effectLst/>
                          <a:latin typeface="+mn-lt"/>
                          <a:ea typeface="+mn-ea"/>
                          <a:cs typeface="+mn-cs"/>
                        </a:rPr>
                        <a:t>Anteil 11/23</a:t>
                      </a: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51918229"/>
                  </a:ext>
                </a:extLst>
              </a:tr>
              <a:tr h="36000">
                <a:tc>
                  <a:txBody>
                    <a:bodyPr/>
                    <a:lstStyle/>
                    <a:p>
                      <a:pPr algn="l" fontAlgn="b"/>
                      <a:r>
                        <a:rPr lang="de-DE" sz="1200" u="none" strike="noStrike" kern="1200" dirty="0">
                          <a:solidFill>
                            <a:schemeClr val="tx1"/>
                          </a:solidFill>
                          <a:effectLst/>
                          <a:latin typeface="+mn-lt"/>
                          <a:ea typeface="+mn-ea"/>
                          <a:cs typeface="+mn-cs"/>
                        </a:rPr>
                        <a:t>XBB.1.5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44,1 %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64811438"/>
                  </a:ext>
                </a:extLst>
              </a:tr>
              <a:tr h="36000">
                <a:tc>
                  <a:txBody>
                    <a:bodyPr/>
                    <a:lstStyle/>
                    <a:p>
                      <a:pPr algn="l" fontAlgn="b"/>
                      <a:r>
                        <a:rPr lang="de-DE" sz="1200" u="none" strike="noStrike" kern="1200" dirty="0">
                          <a:solidFill>
                            <a:schemeClr val="tx1"/>
                          </a:solidFill>
                          <a:effectLst/>
                          <a:latin typeface="+mn-lt"/>
                          <a:ea typeface="+mn-ea"/>
                          <a:cs typeface="+mn-cs"/>
                        </a:rPr>
                        <a:t>XBB.1.9.1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9,4 %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594205273"/>
                  </a:ext>
                </a:extLst>
              </a:tr>
              <a:tr h="36000">
                <a:tc>
                  <a:txBody>
                    <a:bodyPr/>
                    <a:lstStyle/>
                    <a:p>
                      <a:pPr algn="l" fontAlgn="b"/>
                      <a:r>
                        <a:rPr lang="de-DE" sz="1200" u="none" strike="noStrike" kern="1200" dirty="0">
                          <a:solidFill>
                            <a:schemeClr val="tx1"/>
                          </a:solidFill>
                          <a:effectLst/>
                          <a:latin typeface="+mn-lt"/>
                          <a:ea typeface="+mn-ea"/>
                          <a:cs typeface="+mn-cs"/>
                        </a:rPr>
                        <a:t>CH.1.1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8,9 %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05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2105757742"/>
                  </a:ext>
                </a:extLst>
              </a:tr>
              <a:tr h="3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200" u="none" strike="noStrike" kern="1200" dirty="0">
                          <a:solidFill>
                            <a:schemeClr val="tx1"/>
                          </a:solidFill>
                          <a:effectLst/>
                          <a:latin typeface="+mn-lt"/>
                          <a:ea typeface="+mn-ea"/>
                          <a:cs typeface="+mn-cs"/>
                        </a:rPr>
                        <a:t>XBB.1.9.2</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7,3 %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349798743"/>
                  </a:ext>
                </a:extLst>
              </a:tr>
              <a:tr h="36000">
                <a:tc>
                  <a:txBody>
                    <a:bodyPr/>
                    <a:lstStyle/>
                    <a:p>
                      <a:pPr algn="l" fontAlgn="b"/>
                      <a:r>
                        <a:rPr lang="de-DE" sz="1200" u="none" strike="noStrike" kern="1200" dirty="0">
                          <a:solidFill>
                            <a:schemeClr val="tx1"/>
                          </a:solidFill>
                          <a:effectLst/>
                          <a:latin typeface="+mn-lt"/>
                          <a:ea typeface="+mn-ea"/>
                          <a:cs typeface="+mn-cs"/>
                        </a:rPr>
                        <a:t>BQ.1.1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2,8 %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392926533"/>
                  </a:ext>
                </a:extLst>
              </a:tr>
              <a:tr h="36000">
                <a:tc>
                  <a:txBody>
                    <a:bodyPr/>
                    <a:lstStyle/>
                    <a:p>
                      <a:pPr algn="l" fontAlgn="b"/>
                      <a:r>
                        <a:rPr lang="de-DE" sz="1200" u="none" strike="noStrike" kern="1200">
                          <a:solidFill>
                            <a:schemeClr val="tx1"/>
                          </a:solidFill>
                          <a:effectLst/>
                          <a:latin typeface="+mn-lt"/>
                          <a:ea typeface="+mn-ea"/>
                          <a:cs typeface="+mn-cs"/>
                        </a:rPr>
                        <a:t>XBB.1.5.7</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2,2 %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36795477"/>
                  </a:ext>
                </a:extLst>
              </a:tr>
              <a:tr h="36000">
                <a:tc>
                  <a:txBody>
                    <a:bodyPr/>
                    <a:lstStyle/>
                    <a:p>
                      <a:pPr algn="l" fontAlgn="b"/>
                      <a:r>
                        <a:rPr lang="de-DE" sz="1200" u="none" strike="noStrike" kern="1200" dirty="0">
                          <a:solidFill>
                            <a:schemeClr val="tx1"/>
                          </a:solidFill>
                          <a:effectLst/>
                          <a:latin typeface="+mn-lt"/>
                          <a:ea typeface="+mn-ea"/>
                          <a:cs typeface="+mn-cs"/>
                        </a:rPr>
                        <a:t>CH.1.1.1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1,7 %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05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1188088456"/>
                  </a:ext>
                </a:extLst>
              </a:tr>
              <a:tr h="36000">
                <a:tc>
                  <a:txBody>
                    <a:bodyPr/>
                    <a:lstStyle/>
                    <a:p>
                      <a:pPr algn="l" fontAlgn="b"/>
                      <a:r>
                        <a:rPr lang="de-DE" sz="1200" u="none" strike="noStrike" kern="1200" dirty="0">
                          <a:solidFill>
                            <a:schemeClr val="tx1"/>
                          </a:solidFill>
                          <a:effectLst/>
                          <a:latin typeface="+mn-lt"/>
                          <a:ea typeface="+mn-ea"/>
                          <a:cs typeface="+mn-cs"/>
                        </a:rPr>
                        <a:t>XBB.1.9</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1,2 %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513615875"/>
                  </a:ext>
                </a:extLst>
              </a:tr>
              <a:tr h="36000">
                <a:tc>
                  <a:txBody>
                    <a:bodyPr/>
                    <a:lstStyle/>
                    <a:p>
                      <a:pPr algn="l" fontAlgn="b"/>
                      <a:r>
                        <a:rPr lang="de-DE" sz="1200" u="none" strike="noStrike" kern="1200" dirty="0">
                          <a:solidFill>
                            <a:schemeClr val="tx1"/>
                          </a:solidFill>
                          <a:effectLst/>
                          <a:latin typeface="+mn-lt"/>
                          <a:ea typeface="+mn-ea"/>
                          <a:cs typeface="+mn-cs"/>
                        </a:rPr>
                        <a:t>BQ.1.25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1,1 %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31816309"/>
                  </a:ext>
                </a:extLst>
              </a:tr>
              <a:tr h="0">
                <a:tc>
                  <a:txBody>
                    <a:bodyPr/>
                    <a:lstStyle/>
                    <a:p>
                      <a:pPr algn="l" fontAlgn="b"/>
                      <a:r>
                        <a:rPr lang="de-DE" sz="1200" u="none" strike="noStrike" kern="1200" dirty="0">
                          <a:solidFill>
                            <a:schemeClr val="tx1"/>
                          </a:solidFill>
                          <a:effectLst/>
                          <a:latin typeface="+mn-lt"/>
                          <a:ea typeface="+mn-ea"/>
                          <a:cs typeface="+mn-cs"/>
                        </a:rPr>
                        <a:t>XBK</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1,1 %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41847626"/>
                  </a:ext>
                </a:extLst>
              </a:tr>
            </a:tbl>
          </a:graphicData>
        </a:graphic>
      </p:graphicFrame>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695837" cy="369332"/>
          </a:xfrm>
          <a:prstGeom prst="rect">
            <a:avLst/>
          </a:prstGeom>
          <a:noFill/>
        </p:spPr>
        <p:txBody>
          <a:bodyPr wrap="none" rtlCol="0">
            <a:spAutoFit/>
          </a:bodyPr>
          <a:lstStyle/>
          <a:p>
            <a:r>
              <a:rPr lang="de-DE" b="1" dirty="0">
                <a:solidFill>
                  <a:srgbClr val="045AA6"/>
                </a:solidFill>
              </a:rPr>
              <a:t>SARS-CoV-2 Varianten mit &gt; 1% in KW 11/2023 </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fld id="{FF4A9EEA-B755-470F-B6E7-B5F4922CAE26}" type="datetime1">
              <a:rPr lang="de-DE" smtClean="0"/>
              <a:t>29.03.2023</a:t>
            </a:fld>
            <a:endParaRPr lang="de-DE" dirty="0"/>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4</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00082"/>
          </a:xfrm>
          <a:prstGeom prst="rect">
            <a:avLst/>
          </a:prstGeom>
          <a:solidFill>
            <a:schemeClr val="tx2">
              <a:lumMod val="20000"/>
              <a:lumOff val="80000"/>
            </a:schemeClr>
          </a:solidFill>
        </p:spPr>
        <p:txBody>
          <a:bodyPr wrap="square" rtlCol="0">
            <a:spAutoFit/>
          </a:bodyPr>
          <a:lstStyle/>
          <a:p>
            <a:r>
              <a:rPr lang="de-DE" sz="1350" b="1" dirty="0"/>
              <a:t>KW 11/2023 (Stichprobe)</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64825" y="4433111"/>
            <a:ext cx="4766545" cy="276999"/>
          </a:xfrm>
          <a:prstGeom prst="rect">
            <a:avLst/>
          </a:prstGeom>
          <a:solidFill>
            <a:schemeClr val="bg2">
              <a:lumMod val="90000"/>
            </a:schemeClr>
          </a:solidFill>
        </p:spPr>
        <p:txBody>
          <a:bodyPr wrap="square" rtlCol="0">
            <a:spAutoFit/>
          </a:bodyPr>
          <a:lstStyle/>
          <a:p>
            <a:r>
              <a:rPr lang="de-DE" sz="1200" i="1" dirty="0"/>
              <a:t>Rekombinante Linien machen in KW 11/2023 70,1 % der Stichprobe aus. </a:t>
            </a:r>
          </a:p>
        </p:txBody>
      </p: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9985346" y="2173834"/>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9985346" y="198270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9951804" y="2412113"/>
            <a:ext cx="100630" cy="108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424867" y="3509781"/>
            <a:ext cx="3533155" cy="1200329"/>
          </a:xfrm>
          <a:prstGeom prst="rect">
            <a:avLst/>
          </a:prstGeom>
          <a:solidFill>
            <a:schemeClr val="accent2">
              <a:lumMod val="20000"/>
              <a:lumOff val="80000"/>
            </a:schemeClr>
          </a:solidFill>
        </p:spPr>
        <p:txBody>
          <a:bodyPr wrap="square" rtlCol="0">
            <a:spAutoFit/>
          </a:bodyPr>
          <a:lstStyle/>
          <a:p>
            <a:pPr marL="171450" indent="-171450">
              <a:buFont typeface="Arial" panose="020B0604020202020204" pitchFamily="34" charset="0"/>
              <a:buChar char="•"/>
            </a:pPr>
            <a:r>
              <a:rPr lang="de-DE" sz="1200" dirty="0"/>
              <a:t>XBB.1.16 (VUM </a:t>
            </a:r>
            <a:r>
              <a:rPr lang="de-DE" sz="1200" dirty="0" err="1"/>
              <a:t>by</a:t>
            </a:r>
            <a:r>
              <a:rPr lang="de-DE" sz="1200" dirty="0"/>
              <a:t> WHO) </a:t>
            </a:r>
            <a:r>
              <a:rPr lang="de-DE" sz="1200" dirty="0">
                <a:sym typeface="Wingdings" panose="05000000000000000000" pitchFamily="2" charset="2"/>
              </a:rPr>
              <a:t> 8 Nachweise bis KW13/2023 wird bisher nicht von der im Bericht verwendeter </a:t>
            </a:r>
            <a:r>
              <a:rPr lang="de-DE" sz="1200" dirty="0" err="1">
                <a:sym typeface="Wingdings" panose="05000000000000000000" pitchFamily="2" charset="2"/>
              </a:rPr>
              <a:t>Pangolin</a:t>
            </a:r>
            <a:r>
              <a:rPr lang="de-DE" sz="1200" dirty="0">
                <a:sym typeface="Wingdings" panose="05000000000000000000" pitchFamily="2" charset="2"/>
              </a:rPr>
              <a:t>-Version ausgewiesen. D.h. XBB.1.16 wird nicht in unseren veröffentlichten Datentabellen aufgeführt.</a:t>
            </a:r>
          </a:p>
          <a:p>
            <a:pPr marL="171450" indent="-171450">
              <a:buFont typeface="Arial" panose="020B0604020202020204" pitchFamily="34" charset="0"/>
              <a:buChar char="•"/>
            </a:pPr>
            <a:r>
              <a:rPr lang="de-DE" sz="1200" dirty="0">
                <a:sym typeface="Wingdings" panose="05000000000000000000" pitchFamily="2" charset="2"/>
              </a:rPr>
              <a:t>XBB.1.5 aktuell einzige VOI (WHO), sonst VUM</a:t>
            </a:r>
            <a:endParaRPr lang="de-DE" sz="1200" dirty="0"/>
          </a:p>
        </p:txBody>
      </p:sp>
      <p:cxnSp>
        <p:nvCxnSpPr>
          <p:cNvPr id="19" name="Gerade Verbindung mit Pfeil 18">
            <a:extLst>
              <a:ext uri="{FF2B5EF4-FFF2-40B4-BE49-F238E27FC236}">
                <a16:creationId xmlns:a16="http://schemas.microsoft.com/office/drawing/2014/main" id="{D7B08F15-C229-4B77-8A3D-2F833DDBA6DD}"/>
              </a:ext>
            </a:extLst>
          </p:cNvPr>
          <p:cNvCxnSpPr>
            <a:cxnSpLocks/>
          </p:cNvCxnSpPr>
          <p:nvPr/>
        </p:nvCxnSpPr>
        <p:spPr>
          <a:xfrm flipV="1">
            <a:off x="7220300" y="3122696"/>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Gerade Verbindung mit Pfeil 21">
            <a:extLst>
              <a:ext uri="{FF2B5EF4-FFF2-40B4-BE49-F238E27FC236}">
                <a16:creationId xmlns:a16="http://schemas.microsoft.com/office/drawing/2014/main" id="{41C4CA13-47A4-4FE7-A5B2-CF6706E221E8}"/>
              </a:ext>
            </a:extLst>
          </p:cNvPr>
          <p:cNvCxnSpPr>
            <a:cxnSpLocks/>
          </p:cNvCxnSpPr>
          <p:nvPr/>
        </p:nvCxnSpPr>
        <p:spPr>
          <a:xfrm flipV="1">
            <a:off x="9908357" y="3305908"/>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ECC8C02F-EB17-45B2-BFAC-2C244C291E32}"/>
              </a:ext>
            </a:extLst>
          </p:cNvPr>
          <p:cNvCxnSpPr>
            <a:cxnSpLocks/>
          </p:cNvCxnSpPr>
          <p:nvPr/>
        </p:nvCxnSpPr>
        <p:spPr>
          <a:xfrm>
            <a:off x="9920702" y="3502095"/>
            <a:ext cx="150945" cy="5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293199" y="2843004"/>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4555BAB7-7168-467F-BBAB-31571BC30759}"/>
              </a:ext>
            </a:extLst>
          </p:cNvPr>
          <p:cNvCxnSpPr/>
          <p:nvPr/>
        </p:nvCxnSpPr>
        <p:spPr>
          <a:xfrm flipV="1">
            <a:off x="7296786" y="172840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17309756-995E-47E6-A347-B76F270F470F}"/>
              </a:ext>
            </a:extLst>
          </p:cNvPr>
          <p:cNvCxnSpPr/>
          <p:nvPr/>
        </p:nvCxnSpPr>
        <p:spPr>
          <a:xfrm flipV="1">
            <a:off x="7296786" y="1359810"/>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98063180-4D4C-43F5-ADDC-1F58CB35E7BA}"/>
              </a:ext>
            </a:extLst>
          </p:cNvPr>
          <p:cNvCxnSpPr>
            <a:cxnSpLocks/>
          </p:cNvCxnSpPr>
          <p:nvPr/>
        </p:nvCxnSpPr>
        <p:spPr>
          <a:xfrm flipV="1">
            <a:off x="7218793" y="1602056"/>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9AA82EA1-FE97-4293-BDD8-8D12C49C7714}"/>
              </a:ext>
            </a:extLst>
          </p:cNvPr>
          <p:cNvCxnSpPr>
            <a:cxnSpLocks/>
          </p:cNvCxnSpPr>
          <p:nvPr/>
        </p:nvCxnSpPr>
        <p:spPr>
          <a:xfrm flipV="1">
            <a:off x="7220300" y="2369941"/>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Grafik 5">
            <a:extLst>
              <a:ext uri="{FF2B5EF4-FFF2-40B4-BE49-F238E27FC236}">
                <a16:creationId xmlns:a16="http://schemas.microsoft.com/office/drawing/2014/main" id="{46663792-42B9-4B02-BC7E-6025C294AB2B}"/>
              </a:ext>
            </a:extLst>
          </p:cNvPr>
          <p:cNvPicPr>
            <a:picLocks noChangeAspect="1"/>
          </p:cNvPicPr>
          <p:nvPr/>
        </p:nvPicPr>
        <p:blipFill>
          <a:blip r:embed="rId3"/>
          <a:stretch>
            <a:fillRect/>
          </a:stretch>
        </p:blipFill>
        <p:spPr>
          <a:xfrm>
            <a:off x="317021" y="697553"/>
            <a:ext cx="5014350" cy="3646800"/>
          </a:xfrm>
          <a:prstGeom prst="rect">
            <a:avLst/>
          </a:prstGeom>
        </p:spPr>
      </p:pic>
      <p:cxnSp>
        <p:nvCxnSpPr>
          <p:cNvPr id="26" name="Gerade Verbindung mit Pfeil 25">
            <a:extLst>
              <a:ext uri="{FF2B5EF4-FFF2-40B4-BE49-F238E27FC236}">
                <a16:creationId xmlns:a16="http://schemas.microsoft.com/office/drawing/2014/main" id="{36E24F61-9316-4596-B184-FD489F86B359}"/>
              </a:ext>
            </a:extLst>
          </p:cNvPr>
          <p:cNvCxnSpPr>
            <a:cxnSpLocks/>
          </p:cNvCxnSpPr>
          <p:nvPr/>
        </p:nvCxnSpPr>
        <p:spPr>
          <a:xfrm flipH="1" flipV="1">
            <a:off x="7297289" y="1901212"/>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Gerade Verbindung mit Pfeil 37">
            <a:extLst>
              <a:ext uri="{FF2B5EF4-FFF2-40B4-BE49-F238E27FC236}">
                <a16:creationId xmlns:a16="http://schemas.microsoft.com/office/drawing/2014/main" id="{952C9514-27EB-48BC-9EFC-51EEBD8AD261}"/>
              </a:ext>
            </a:extLst>
          </p:cNvPr>
          <p:cNvCxnSpPr>
            <a:cxnSpLocks/>
          </p:cNvCxnSpPr>
          <p:nvPr/>
        </p:nvCxnSpPr>
        <p:spPr>
          <a:xfrm>
            <a:off x="7296786" y="2101834"/>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Gerade Verbindung mit Pfeil 38">
            <a:extLst>
              <a:ext uri="{FF2B5EF4-FFF2-40B4-BE49-F238E27FC236}">
                <a16:creationId xmlns:a16="http://schemas.microsoft.com/office/drawing/2014/main" id="{2EEC51E7-C8E0-458B-B40D-485D4823BE0D}"/>
              </a:ext>
            </a:extLst>
          </p:cNvPr>
          <p:cNvCxnSpPr>
            <a:cxnSpLocks/>
          </p:cNvCxnSpPr>
          <p:nvPr/>
        </p:nvCxnSpPr>
        <p:spPr>
          <a:xfrm flipV="1">
            <a:off x="7220300" y="2548314"/>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Gerade Verbindung mit Pfeil 39">
            <a:extLst>
              <a:ext uri="{FF2B5EF4-FFF2-40B4-BE49-F238E27FC236}">
                <a16:creationId xmlns:a16="http://schemas.microsoft.com/office/drawing/2014/main" id="{8F6E805A-98AF-41C4-A3C7-319BD9560B0E}"/>
              </a:ext>
            </a:extLst>
          </p:cNvPr>
          <p:cNvCxnSpPr>
            <a:cxnSpLocks/>
          </p:cNvCxnSpPr>
          <p:nvPr/>
        </p:nvCxnSpPr>
        <p:spPr>
          <a:xfrm flipV="1">
            <a:off x="7215206" y="2748765"/>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7AD2D3-B76C-47FC-A1C8-D6A759FA9725}"/>
              </a:ext>
            </a:extLst>
          </p:cNvPr>
          <p:cNvSpPr>
            <a:spLocks noGrp="1"/>
          </p:cNvSpPr>
          <p:nvPr>
            <p:ph type="dt" sz="half" idx="10"/>
          </p:nvPr>
        </p:nvSpPr>
        <p:spPr/>
        <p:txBody>
          <a:bodyPr/>
          <a:lstStyle/>
          <a:p>
            <a:fld id="{FA353424-4F12-48FD-A63C-76A0E921E7CE}" type="datetime1">
              <a:rPr lang="de-DE" smtClean="0"/>
              <a:t>29.03.2023</a:t>
            </a:fld>
            <a:endParaRPr lang="de-DE"/>
          </a:p>
        </p:txBody>
      </p:sp>
      <p:sp>
        <p:nvSpPr>
          <p:cNvPr id="3" name="Foliennummernplatzhalter 2">
            <a:extLst>
              <a:ext uri="{FF2B5EF4-FFF2-40B4-BE49-F238E27FC236}">
                <a16:creationId xmlns:a16="http://schemas.microsoft.com/office/drawing/2014/main" id="{D756ED1A-BD5A-4BE3-B9EB-28CB678D3206}"/>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4" name="Inhaltsplatzhalter 3">
            <a:extLst>
              <a:ext uri="{FF2B5EF4-FFF2-40B4-BE49-F238E27FC236}">
                <a16:creationId xmlns:a16="http://schemas.microsoft.com/office/drawing/2014/main" id="{0CB75377-4D40-49BA-BA0B-DD3ADA700B3C}"/>
              </a:ext>
            </a:extLst>
          </p:cNvPr>
          <p:cNvSpPr>
            <a:spLocks noGrp="1"/>
          </p:cNvSpPr>
          <p:nvPr>
            <p:ph sz="quarter" idx="13"/>
          </p:nvPr>
        </p:nvSpPr>
        <p:spPr/>
        <p:txBody>
          <a:bodyPr>
            <a:normAutofit fontScale="92500" lnSpcReduction="20000"/>
          </a:bodyPr>
          <a:lstStyle/>
          <a:p>
            <a:r>
              <a:rPr lang="de-DE" dirty="0"/>
              <a:t>Ankündigung im </a:t>
            </a:r>
            <a:r>
              <a:rPr lang="de-DE" dirty="0" err="1"/>
              <a:t>WoBe</a:t>
            </a:r>
            <a:r>
              <a:rPr lang="de-DE" dirty="0"/>
              <a:t> am 6.4.23 (mit BMG abgestimmt)</a:t>
            </a:r>
          </a:p>
          <a:p>
            <a:endParaRPr lang="de-DE" dirty="0"/>
          </a:p>
          <a:p>
            <a:r>
              <a:rPr lang="de-DE" dirty="0"/>
              <a:t>Vorschlag des BMG: </a:t>
            </a:r>
            <a:r>
              <a:rPr lang="de-DE" i="1" dirty="0"/>
              <a:t>Die </a:t>
            </a:r>
            <a:r>
              <a:rPr lang="de-DE" i="1" dirty="0" err="1"/>
              <a:t>CorSurV</a:t>
            </a:r>
            <a:r>
              <a:rPr lang="de-DE" i="1" dirty="0"/>
              <a:t> war ein Erfolg [… ] Es wird aber weiterhin eine </a:t>
            </a:r>
            <a:r>
              <a:rPr lang="de-DE" i="1" dirty="0" err="1"/>
              <a:t>Basissurveillance</a:t>
            </a:r>
            <a:r>
              <a:rPr lang="de-DE" i="1" dirty="0"/>
              <a:t> der in Deutschland zirkulierenden SARS-CoV-2 Varianten in Deutschland sichergestellt. Aktuell wird am RKI eine erregerübergreifende IMS aufgebaut, […]. Für SARS-CoV-2 wird ab Mai 2023 in diesem Rahmen ein wöchentliches Volumen von etwa 100 sequenzierten Proben/Woche aus allen Bundesländern angestrebt. Diese Proben stammen aus […]. Mit dem angestrebten Volumen werden SARS-CoV-2-Varianten ab einer Prävalenz von ca. 4 % mit einer 98%igen-Wahrscheinlichkeit erkannt. Damit wird die aktuelle Empfehlung des ECDC bzgl. des wöchentlichen Volumens an SARS-CoV-2 Sequenzierungen weiterhin erfüllt. […]</a:t>
            </a:r>
          </a:p>
          <a:p>
            <a:endParaRPr lang="de-DE" dirty="0"/>
          </a:p>
          <a:p>
            <a:r>
              <a:rPr lang="de-DE" dirty="0"/>
              <a:t>Konsequenz: Umstellung von </a:t>
            </a:r>
            <a:r>
              <a:rPr lang="de-DE" dirty="0" err="1"/>
              <a:t>CorSurV</a:t>
            </a:r>
            <a:r>
              <a:rPr lang="de-DE" dirty="0"/>
              <a:t> auf das IMSSC2-Netzwerk</a:t>
            </a:r>
          </a:p>
        </p:txBody>
      </p:sp>
      <p:sp>
        <p:nvSpPr>
          <p:cNvPr id="5" name="Titel 4">
            <a:extLst>
              <a:ext uri="{FF2B5EF4-FFF2-40B4-BE49-F238E27FC236}">
                <a16:creationId xmlns:a16="http://schemas.microsoft.com/office/drawing/2014/main" id="{C5F183E7-43A8-43E5-9F87-BF8F8CB06094}"/>
              </a:ext>
            </a:extLst>
          </p:cNvPr>
          <p:cNvSpPr>
            <a:spLocks noGrp="1"/>
          </p:cNvSpPr>
          <p:nvPr>
            <p:ph type="title"/>
          </p:nvPr>
        </p:nvSpPr>
        <p:spPr/>
        <p:txBody>
          <a:bodyPr/>
          <a:lstStyle/>
          <a:p>
            <a:r>
              <a:rPr lang="de-DE" dirty="0"/>
              <a:t>Auslaufen der </a:t>
            </a:r>
            <a:r>
              <a:rPr lang="de-DE" dirty="0" err="1"/>
              <a:t>CorSurV</a:t>
            </a:r>
            <a:r>
              <a:rPr lang="de-DE" dirty="0"/>
              <a:t> zum Mai : </a:t>
            </a:r>
            <a:r>
              <a:rPr lang="de-DE" i="1" dirty="0"/>
              <a:t>Kommunikation</a:t>
            </a:r>
          </a:p>
        </p:txBody>
      </p:sp>
    </p:spTree>
    <p:extLst>
      <p:ext uri="{BB962C8B-B14F-4D97-AF65-F5344CB8AC3E}">
        <p14:creationId xmlns:p14="http://schemas.microsoft.com/office/powerpoint/2010/main" val="359790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7AD2D3-B76C-47FC-A1C8-D6A759FA9725}"/>
              </a:ext>
            </a:extLst>
          </p:cNvPr>
          <p:cNvSpPr>
            <a:spLocks noGrp="1"/>
          </p:cNvSpPr>
          <p:nvPr>
            <p:ph type="dt" sz="half" idx="10"/>
          </p:nvPr>
        </p:nvSpPr>
        <p:spPr/>
        <p:txBody>
          <a:bodyPr/>
          <a:lstStyle/>
          <a:p>
            <a:fld id="{2E2FB554-89A6-4A14-A09C-0CA7E22C4654}" type="datetime1">
              <a:rPr lang="de-DE" smtClean="0"/>
              <a:t>29.03.2023</a:t>
            </a:fld>
            <a:endParaRPr lang="de-DE"/>
          </a:p>
        </p:txBody>
      </p:sp>
      <p:sp>
        <p:nvSpPr>
          <p:cNvPr id="3" name="Foliennummernplatzhalter 2">
            <a:extLst>
              <a:ext uri="{FF2B5EF4-FFF2-40B4-BE49-F238E27FC236}">
                <a16:creationId xmlns:a16="http://schemas.microsoft.com/office/drawing/2014/main" id="{D756ED1A-BD5A-4BE3-B9EB-28CB678D3206}"/>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Inhaltsplatzhalter 3">
            <a:extLst>
              <a:ext uri="{FF2B5EF4-FFF2-40B4-BE49-F238E27FC236}">
                <a16:creationId xmlns:a16="http://schemas.microsoft.com/office/drawing/2014/main" id="{0CB75377-4D40-49BA-BA0B-DD3ADA700B3C}"/>
              </a:ext>
            </a:extLst>
          </p:cNvPr>
          <p:cNvSpPr>
            <a:spLocks noGrp="1"/>
          </p:cNvSpPr>
          <p:nvPr>
            <p:ph sz="quarter" idx="13"/>
          </p:nvPr>
        </p:nvSpPr>
        <p:spPr/>
        <p:txBody>
          <a:bodyPr>
            <a:normAutofit fontScale="92500" lnSpcReduction="20000"/>
          </a:bodyPr>
          <a:lstStyle/>
          <a:p>
            <a:r>
              <a:rPr lang="de-DE" dirty="0"/>
              <a:t>Umstellung der Datenbasis der IMS-SARS-CoV-2 Varianten auf das </a:t>
            </a:r>
            <a:br>
              <a:rPr lang="de-DE" dirty="0"/>
            </a:br>
            <a:r>
              <a:rPr lang="de-DE" dirty="0"/>
              <a:t>IMSSC2-Netzwerk </a:t>
            </a:r>
            <a:r>
              <a:rPr lang="de-DE" dirty="0">
                <a:sym typeface="Wingdings" panose="05000000000000000000" pitchFamily="2" charset="2"/>
              </a:rPr>
              <a:t> Ziel &gt;100 Sequenzen/Woche</a:t>
            </a:r>
          </a:p>
          <a:p>
            <a:r>
              <a:rPr lang="de-DE" dirty="0">
                <a:sym typeface="Wingdings" panose="05000000000000000000" pitchFamily="2" charset="2"/>
              </a:rPr>
              <a:t>Verzögerung der Verfügbarkeit der Information vergrößert sich von aktuell 10-14 Tagen auf ca. 20+ Tage</a:t>
            </a:r>
          </a:p>
          <a:p>
            <a:r>
              <a:rPr lang="de-DE" dirty="0">
                <a:sym typeface="Wingdings" panose="05000000000000000000" pitchFamily="2" charset="2"/>
              </a:rPr>
              <a:t> Berichterstattung passen:</a:t>
            </a:r>
          </a:p>
          <a:p>
            <a:pPr lvl="1"/>
            <a:r>
              <a:rPr lang="de-DE" dirty="0">
                <a:sym typeface="Wingdings" panose="05000000000000000000" pitchFamily="2" charset="2"/>
              </a:rPr>
              <a:t>Beispielszenario 1:</a:t>
            </a:r>
          </a:p>
          <a:p>
            <a:pPr lvl="2"/>
            <a:r>
              <a:rPr lang="de-DE" dirty="0">
                <a:sym typeface="Wingdings" panose="05000000000000000000" pitchFamily="2" charset="2"/>
              </a:rPr>
              <a:t>Datenaggregation und monatsweise Analyse (ca. 400 Proben): Jan, Feb, Mar,…</a:t>
            </a:r>
          </a:p>
          <a:p>
            <a:pPr lvl="2"/>
            <a:r>
              <a:rPr lang="de-DE" dirty="0">
                <a:sym typeface="Wingdings" panose="05000000000000000000" pitchFamily="2" charset="2"/>
              </a:rPr>
              <a:t>Übersicht auf Webseite mit monatlicher Aktualisierung</a:t>
            </a:r>
          </a:p>
          <a:p>
            <a:pPr lvl="2"/>
            <a:r>
              <a:rPr lang="de-DE" dirty="0">
                <a:sym typeface="Wingdings" panose="05000000000000000000" pitchFamily="2" charset="2"/>
              </a:rPr>
              <a:t>Monatliche</a:t>
            </a:r>
            <a:r>
              <a:rPr lang="de-DE" dirty="0"/>
              <a:t> Einordung (</a:t>
            </a:r>
            <a:r>
              <a:rPr lang="de-DE" dirty="0" err="1"/>
              <a:t>virol</a:t>
            </a:r>
            <a:r>
              <a:rPr lang="de-DE" dirty="0"/>
              <a:t>./</a:t>
            </a:r>
            <a:r>
              <a:rPr lang="de-DE" dirty="0" err="1"/>
              <a:t>epid</a:t>
            </a:r>
            <a:r>
              <a:rPr lang="de-DE" dirty="0"/>
              <a:t>. Bewertung) im </a:t>
            </a:r>
            <a:r>
              <a:rPr lang="de-DE" dirty="0" err="1"/>
              <a:t>WoBe</a:t>
            </a:r>
            <a:endParaRPr lang="de-DE" dirty="0">
              <a:sym typeface="Wingdings" panose="05000000000000000000" pitchFamily="2" charset="2"/>
            </a:endParaRPr>
          </a:p>
          <a:p>
            <a:pPr lvl="1"/>
            <a:r>
              <a:rPr lang="de-DE" dirty="0">
                <a:sym typeface="Wingdings" panose="05000000000000000000" pitchFamily="2" charset="2"/>
              </a:rPr>
              <a:t>Beispielszenario 2:</a:t>
            </a:r>
          </a:p>
          <a:p>
            <a:pPr lvl="2"/>
            <a:r>
              <a:rPr lang="de-DE" dirty="0">
                <a:sym typeface="Wingdings" panose="05000000000000000000" pitchFamily="2" charset="2"/>
              </a:rPr>
              <a:t>Datenaggregation auf 4-wöchigen Rhythmus – </a:t>
            </a:r>
            <a:r>
              <a:rPr lang="de-DE" dirty="0" err="1">
                <a:sym typeface="Wingdings" panose="05000000000000000000" pitchFamily="2" charset="2"/>
              </a:rPr>
              <a:t>sliding</a:t>
            </a:r>
            <a:r>
              <a:rPr lang="de-DE" dirty="0">
                <a:sym typeface="Wingdings" panose="05000000000000000000" pitchFamily="2" charset="2"/>
              </a:rPr>
              <a:t> </a:t>
            </a:r>
            <a:r>
              <a:rPr lang="de-DE" dirty="0" err="1">
                <a:sym typeface="Wingdings" panose="05000000000000000000" pitchFamily="2" charset="2"/>
              </a:rPr>
              <a:t>window</a:t>
            </a:r>
            <a:r>
              <a:rPr lang="de-DE" dirty="0">
                <a:sym typeface="Wingdings" panose="05000000000000000000" pitchFamily="2" charset="2"/>
              </a:rPr>
              <a:t> (ca. 400 Proben)</a:t>
            </a:r>
          </a:p>
          <a:p>
            <a:pPr lvl="2"/>
            <a:r>
              <a:rPr lang="de-DE" dirty="0"/>
              <a:t>Darstellung auf Webseite -&gt; wöchentliche Aktualisierung, mit hohe Überlappung zwischen Datenständen.</a:t>
            </a:r>
          </a:p>
          <a:p>
            <a:pPr lvl="2"/>
            <a:r>
              <a:rPr lang="de-DE" dirty="0"/>
              <a:t>Einordung (</a:t>
            </a:r>
            <a:r>
              <a:rPr lang="de-DE" dirty="0" err="1"/>
              <a:t>virol</a:t>
            </a:r>
            <a:r>
              <a:rPr lang="de-DE" dirty="0"/>
              <a:t>./</a:t>
            </a:r>
            <a:r>
              <a:rPr lang="de-DE" dirty="0" err="1"/>
              <a:t>epid</a:t>
            </a:r>
            <a:r>
              <a:rPr lang="de-DE" dirty="0"/>
              <a:t>. Bewertung) im </a:t>
            </a:r>
            <a:r>
              <a:rPr lang="de-DE" dirty="0" err="1"/>
              <a:t>WoBe</a:t>
            </a:r>
            <a:r>
              <a:rPr lang="de-DE" dirty="0"/>
              <a:t> nach Bedarf (z.B. bei Veränderungen der Einstufung von Varianten, neue VOC/VOI/VUM)</a:t>
            </a:r>
          </a:p>
          <a:p>
            <a:pPr lvl="2"/>
            <a:endParaRPr lang="de-DE" dirty="0"/>
          </a:p>
          <a:p>
            <a:pPr lvl="2"/>
            <a:endParaRPr lang="de-DE" dirty="0"/>
          </a:p>
        </p:txBody>
      </p:sp>
      <p:sp>
        <p:nvSpPr>
          <p:cNvPr id="5" name="Titel 4">
            <a:extLst>
              <a:ext uri="{FF2B5EF4-FFF2-40B4-BE49-F238E27FC236}">
                <a16:creationId xmlns:a16="http://schemas.microsoft.com/office/drawing/2014/main" id="{C5F183E7-43A8-43E5-9F87-BF8F8CB06094}"/>
              </a:ext>
            </a:extLst>
          </p:cNvPr>
          <p:cNvSpPr>
            <a:spLocks noGrp="1"/>
          </p:cNvSpPr>
          <p:nvPr>
            <p:ph type="title"/>
          </p:nvPr>
        </p:nvSpPr>
        <p:spPr/>
        <p:txBody>
          <a:bodyPr/>
          <a:lstStyle/>
          <a:p>
            <a:r>
              <a:rPr lang="de-DE" dirty="0"/>
              <a:t>Auslaufen der </a:t>
            </a:r>
            <a:r>
              <a:rPr lang="de-DE" dirty="0" err="1"/>
              <a:t>CorSurV</a:t>
            </a:r>
            <a:r>
              <a:rPr lang="de-DE" dirty="0"/>
              <a:t> zum Mai: </a:t>
            </a:r>
            <a:r>
              <a:rPr lang="de-DE" i="1" dirty="0"/>
              <a:t>Konsequenzen für die Berichterstattung</a:t>
            </a:r>
          </a:p>
        </p:txBody>
      </p:sp>
    </p:spTree>
    <p:extLst>
      <p:ext uri="{BB962C8B-B14F-4D97-AF65-F5344CB8AC3E}">
        <p14:creationId xmlns:p14="http://schemas.microsoft.com/office/powerpoint/2010/main" val="397527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E3B319-DD6E-43EF-98AC-5B69E6C16776}"/>
              </a:ext>
            </a:extLst>
          </p:cNvPr>
          <p:cNvSpPr>
            <a:spLocks noGrp="1"/>
          </p:cNvSpPr>
          <p:nvPr>
            <p:ph type="dt" sz="half" idx="10"/>
          </p:nvPr>
        </p:nvSpPr>
        <p:spPr/>
        <p:txBody>
          <a:bodyPr/>
          <a:lstStyle/>
          <a:p>
            <a:fld id="{59EE0242-69F1-408C-B127-135586F9FFBD}" type="datetime1">
              <a:rPr lang="de-DE" smtClean="0"/>
              <a:t>29.03.2023</a:t>
            </a:fld>
            <a:endParaRPr lang="de-DE"/>
          </a:p>
        </p:txBody>
      </p:sp>
      <p:sp>
        <p:nvSpPr>
          <p:cNvPr id="3" name="Foliennummernplatzhalter 2">
            <a:extLst>
              <a:ext uri="{FF2B5EF4-FFF2-40B4-BE49-F238E27FC236}">
                <a16:creationId xmlns:a16="http://schemas.microsoft.com/office/drawing/2014/main" id="{61D9F616-21D2-4E8F-A34B-E106CFA94576}"/>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4" name="Inhaltsplatzhalter 3">
            <a:extLst>
              <a:ext uri="{FF2B5EF4-FFF2-40B4-BE49-F238E27FC236}">
                <a16:creationId xmlns:a16="http://schemas.microsoft.com/office/drawing/2014/main" id="{F060099C-8F68-4FF7-9271-B1FDF01B028E}"/>
              </a:ext>
            </a:extLst>
          </p:cNvPr>
          <p:cNvSpPr>
            <a:spLocks noGrp="1"/>
          </p:cNvSpPr>
          <p:nvPr>
            <p:ph sz="quarter" idx="13"/>
          </p:nvPr>
        </p:nvSpPr>
        <p:spPr>
          <a:xfrm>
            <a:off x="457200" y="1059582"/>
            <a:ext cx="8245098" cy="3766417"/>
          </a:xfrm>
        </p:spPr>
        <p:txBody>
          <a:bodyPr>
            <a:normAutofit lnSpcReduction="10000"/>
          </a:bodyPr>
          <a:lstStyle/>
          <a:p>
            <a:r>
              <a:rPr lang="de-DE" sz="1600" dirty="0"/>
              <a:t>WHO: </a:t>
            </a:r>
            <a:r>
              <a:rPr lang="en-US" sz="1600" b="1" dirty="0"/>
              <a:t>COVID-19 Weekly Epidemiological Update, </a:t>
            </a:r>
            <a:r>
              <a:rPr lang="en-US" sz="1600" dirty="0"/>
              <a:t>Edition 135 published 22 March 2023</a:t>
            </a:r>
            <a:endParaRPr lang="de-DE" sz="1600" dirty="0"/>
          </a:p>
          <a:p>
            <a:pPr lvl="1"/>
            <a:r>
              <a:rPr lang="en-US" sz="1400" i="1" dirty="0"/>
              <a:t>We present changes in epidemiological trends using a 28-day interval. This wider time window helps to account for delays in reporting, smooth out weekly fluctuations in case numbers, and continue provide a clear picture of where the pandemic is accelerating or decelerating. Disaggregated data are still accessible on the WHO COVID-19 dashboard, …</a:t>
            </a:r>
          </a:p>
          <a:p>
            <a:r>
              <a:rPr lang="en-US" sz="1600" dirty="0"/>
              <a:t>DK: Website </a:t>
            </a:r>
            <a:r>
              <a:rPr lang="en-US" sz="1600" dirty="0" err="1"/>
              <a:t>zu</a:t>
            </a:r>
            <a:r>
              <a:rPr lang="en-US" sz="1600" dirty="0"/>
              <a:t> </a:t>
            </a:r>
            <a:r>
              <a:rPr lang="en-US" sz="1600" dirty="0" err="1"/>
              <a:t>Varianten</a:t>
            </a:r>
            <a:r>
              <a:rPr lang="en-US" sz="1600" dirty="0"/>
              <a:t> + weekly report (</a:t>
            </a:r>
            <a:r>
              <a:rPr lang="en-US" sz="1600" dirty="0" err="1"/>
              <a:t>nur</a:t>
            </a:r>
            <a:r>
              <a:rPr lang="en-US" sz="1600" dirty="0"/>
              <a:t> 2 </a:t>
            </a:r>
            <a:r>
              <a:rPr lang="en-US" sz="1600" dirty="0" err="1"/>
              <a:t>Tabellen</a:t>
            </a:r>
            <a:r>
              <a:rPr lang="en-US" sz="1600" dirty="0"/>
              <a:t>), Seqs </a:t>
            </a:r>
            <a:r>
              <a:rPr lang="en-US" sz="1600" dirty="0" err="1"/>
              <a:t>aktuell</a:t>
            </a:r>
            <a:r>
              <a:rPr lang="en-US" sz="1600" dirty="0"/>
              <a:t> ~550 in KW10/23 (26% der </a:t>
            </a:r>
            <a:r>
              <a:rPr lang="en-US" sz="1600" dirty="0" err="1"/>
              <a:t>Fälle</a:t>
            </a:r>
            <a:r>
              <a:rPr lang="en-US" sz="1600" dirty="0"/>
              <a:t>) </a:t>
            </a:r>
            <a:r>
              <a:rPr lang="en-US" sz="1600" dirty="0" err="1"/>
              <a:t>zu</a:t>
            </a:r>
            <a:r>
              <a:rPr lang="en-US" sz="1600" dirty="0"/>
              <a:t> ~3800 in KW52/22, </a:t>
            </a:r>
            <a:r>
              <a:rPr lang="en-US" sz="1600" i="1" dirty="0"/>
              <a:t>upcoming </a:t>
            </a:r>
            <a:r>
              <a:rPr lang="en-US" sz="1600" i="1" dirty="0">
                <a:sym typeface="Wingdings" panose="05000000000000000000" pitchFamily="2" charset="2"/>
              </a:rPr>
              <a:t>changes in test strategy</a:t>
            </a:r>
            <a:endParaRPr lang="en-US" sz="1600" i="1" dirty="0"/>
          </a:p>
          <a:p>
            <a:r>
              <a:rPr lang="en-US" sz="1600" dirty="0"/>
              <a:t>AT: Website </a:t>
            </a:r>
            <a:r>
              <a:rPr lang="en-US" sz="1600" dirty="0" err="1"/>
              <a:t>zu</a:t>
            </a:r>
            <a:r>
              <a:rPr lang="en-US" sz="1600" dirty="0"/>
              <a:t> </a:t>
            </a:r>
            <a:r>
              <a:rPr lang="en-US" sz="1600" dirty="0" err="1"/>
              <a:t>Varianten</a:t>
            </a:r>
            <a:r>
              <a:rPr lang="en-US" sz="1600" dirty="0"/>
              <a:t>, Seqs </a:t>
            </a:r>
            <a:r>
              <a:rPr lang="en-US" sz="1600" dirty="0" err="1"/>
              <a:t>aktuell</a:t>
            </a:r>
            <a:r>
              <a:rPr lang="en-US" sz="1600" dirty="0"/>
              <a:t> 1.600 in KW 10/23, </a:t>
            </a:r>
            <a:r>
              <a:rPr lang="en-US" sz="1600" dirty="0" err="1"/>
              <a:t>Übergang</a:t>
            </a:r>
            <a:r>
              <a:rPr lang="en-US" sz="1600" dirty="0"/>
              <a:t> </a:t>
            </a:r>
            <a:r>
              <a:rPr lang="en-US" sz="1600" dirty="0" err="1"/>
              <a:t>zu</a:t>
            </a:r>
            <a:r>
              <a:rPr lang="en-US" sz="1600" dirty="0"/>
              <a:t> Sentinel (</a:t>
            </a:r>
            <a:r>
              <a:rPr lang="en-US" sz="1600" dirty="0" err="1"/>
              <a:t>Konzept</a:t>
            </a:r>
            <a:r>
              <a:rPr lang="en-US" sz="1600" dirty="0"/>
              <a:t> </a:t>
            </a:r>
            <a:r>
              <a:rPr lang="en-US" sz="1600" dirty="0" err="1"/>
              <a:t>aus</a:t>
            </a:r>
            <a:r>
              <a:rPr lang="en-US" sz="1600" dirty="0"/>
              <a:t> Nov 2022), </a:t>
            </a:r>
            <a:r>
              <a:rPr lang="en-US" sz="1600" dirty="0" err="1"/>
              <a:t>Meldepflicht</a:t>
            </a:r>
            <a:r>
              <a:rPr lang="en-US" sz="1600" dirty="0"/>
              <a:t> f. SARS-CoV-2 </a:t>
            </a:r>
            <a:r>
              <a:rPr lang="en-US" sz="1600" dirty="0" err="1"/>
              <a:t>endet</a:t>
            </a:r>
            <a:r>
              <a:rPr lang="en-US" sz="1600" dirty="0"/>
              <a:t> im 07/23</a:t>
            </a:r>
          </a:p>
          <a:p>
            <a:r>
              <a:rPr lang="en-US" sz="1600" dirty="0"/>
              <a:t>UK: </a:t>
            </a:r>
            <a:r>
              <a:rPr lang="en-US" sz="1600" dirty="0" err="1"/>
              <a:t>monatlich</a:t>
            </a:r>
            <a:r>
              <a:rPr lang="en-US" sz="1600" dirty="0"/>
              <a:t> technical briefing SC2 variants, website (blog) </a:t>
            </a:r>
            <a:r>
              <a:rPr lang="en-US" sz="1600" dirty="0" err="1"/>
              <a:t>zum</a:t>
            </a:r>
            <a:r>
              <a:rPr lang="en-US" sz="1600" dirty="0"/>
              <a:t> tb, ONS Survey </a:t>
            </a:r>
            <a:r>
              <a:rPr lang="en-US" sz="1600" dirty="0" err="1"/>
              <a:t>pausiert</a:t>
            </a:r>
            <a:r>
              <a:rPr lang="en-US" sz="1600" dirty="0"/>
              <a:t> ab April, monitoring hospitalizations </a:t>
            </a:r>
            <a:r>
              <a:rPr lang="en-US" sz="1600" dirty="0">
                <a:sym typeface="Wingdings" panose="05000000000000000000" pitchFamily="2" charset="2"/>
              </a:rPr>
              <a:t> low numbers</a:t>
            </a:r>
          </a:p>
          <a:p>
            <a:r>
              <a:rPr lang="en-US" sz="1600" dirty="0">
                <a:sym typeface="Wingdings" panose="05000000000000000000" pitchFamily="2" charset="2"/>
              </a:rPr>
              <a:t>NL: Website </a:t>
            </a:r>
            <a:r>
              <a:rPr lang="en-US" sz="1600" dirty="0" err="1">
                <a:sym typeface="Wingdings" panose="05000000000000000000" pitchFamily="2" charset="2"/>
              </a:rPr>
              <a:t>zu</a:t>
            </a:r>
            <a:r>
              <a:rPr lang="en-US" sz="1600" dirty="0">
                <a:sym typeface="Wingdings" panose="05000000000000000000" pitchFamily="2" charset="2"/>
              </a:rPr>
              <a:t> </a:t>
            </a:r>
            <a:r>
              <a:rPr lang="en-US" sz="1600" dirty="0" err="1">
                <a:sym typeface="Wingdings" panose="05000000000000000000" pitchFamily="2" charset="2"/>
              </a:rPr>
              <a:t>Varianten</a:t>
            </a:r>
            <a:r>
              <a:rPr lang="en-US" sz="1600" dirty="0">
                <a:sym typeface="Wingdings" panose="05000000000000000000" pitchFamily="2" charset="2"/>
              </a:rPr>
              <a:t>, Seqs </a:t>
            </a:r>
            <a:r>
              <a:rPr lang="en-US" sz="1600" dirty="0" err="1">
                <a:sym typeface="Wingdings" panose="05000000000000000000" pitchFamily="2" charset="2"/>
              </a:rPr>
              <a:t>aktuell</a:t>
            </a:r>
            <a:r>
              <a:rPr lang="en-US" sz="1600" dirty="0">
                <a:sym typeface="Wingdings" panose="05000000000000000000" pitchFamily="2" charset="2"/>
              </a:rPr>
              <a:t> 500-600 KW10/23), weekly COVID-19 reporting stops end March, </a:t>
            </a:r>
            <a:r>
              <a:rPr lang="en-US" sz="1600" i="1" dirty="0">
                <a:sym typeface="Wingdings" panose="05000000000000000000" pitchFamily="2" charset="2"/>
              </a:rPr>
              <a:t>changes in test strategy</a:t>
            </a:r>
          </a:p>
          <a:p>
            <a:r>
              <a:rPr lang="en-US" sz="1600" dirty="0">
                <a:sym typeface="Wingdings" panose="05000000000000000000" pitchFamily="2" charset="2"/>
              </a:rPr>
              <a:t>RSA: weekly report SC2 variants, ~200Seqs in KW10/2023, 3-5 </a:t>
            </a:r>
            <a:r>
              <a:rPr lang="en-US" sz="1600" dirty="0" err="1">
                <a:sym typeface="Wingdings" panose="05000000000000000000" pitchFamily="2" charset="2"/>
              </a:rPr>
              <a:t>Monate</a:t>
            </a:r>
            <a:r>
              <a:rPr lang="en-US" sz="1600" dirty="0">
                <a:sym typeface="Wingdings" panose="05000000000000000000" pitchFamily="2" charset="2"/>
              </a:rPr>
              <a:t> </a:t>
            </a:r>
            <a:r>
              <a:rPr lang="en-US" sz="1600" dirty="0" err="1">
                <a:sym typeface="Wingdings" panose="05000000000000000000" pitchFamily="2" charset="2"/>
              </a:rPr>
              <a:t>zusammengefasst</a:t>
            </a:r>
            <a:r>
              <a:rPr lang="en-US" sz="1600" dirty="0">
                <a:sym typeface="Wingdings" panose="05000000000000000000" pitchFamily="2" charset="2"/>
              </a:rPr>
              <a:t> </a:t>
            </a:r>
            <a:r>
              <a:rPr lang="en-US" sz="1600" dirty="0" err="1">
                <a:sym typeface="Wingdings" panose="05000000000000000000" pitchFamily="2" charset="2"/>
              </a:rPr>
              <a:t>für</a:t>
            </a:r>
            <a:r>
              <a:rPr lang="en-US" sz="1600" dirty="0">
                <a:sym typeface="Wingdings" panose="05000000000000000000" pitchFamily="2" charset="2"/>
              </a:rPr>
              <a:t> </a:t>
            </a:r>
            <a:r>
              <a:rPr lang="en-US" sz="1600" dirty="0" err="1">
                <a:sym typeface="Wingdings" panose="05000000000000000000" pitchFamily="2" charset="2"/>
              </a:rPr>
              <a:t>ausführliche</a:t>
            </a:r>
            <a:r>
              <a:rPr lang="en-US" sz="1600" dirty="0">
                <a:sym typeface="Wingdings" panose="05000000000000000000" pitchFamily="2" charset="2"/>
              </a:rPr>
              <a:t> </a:t>
            </a:r>
            <a:r>
              <a:rPr lang="en-US" sz="1600" dirty="0" err="1">
                <a:sym typeface="Wingdings" panose="05000000000000000000" pitchFamily="2" charset="2"/>
              </a:rPr>
              <a:t>Analyse</a:t>
            </a:r>
            <a:r>
              <a:rPr lang="en-US" sz="1600" dirty="0">
                <a:sym typeface="Wingdings" panose="05000000000000000000" pitchFamily="2" charset="2"/>
              </a:rPr>
              <a:t> </a:t>
            </a:r>
            <a:r>
              <a:rPr lang="en-US" sz="1600" dirty="0" err="1">
                <a:sym typeface="Wingdings" panose="05000000000000000000" pitchFamily="2" charset="2"/>
              </a:rPr>
              <a:t>zu</a:t>
            </a:r>
            <a:r>
              <a:rPr lang="en-US" sz="1600" dirty="0">
                <a:sym typeface="Wingdings" panose="05000000000000000000" pitchFamily="2" charset="2"/>
              </a:rPr>
              <a:t> </a:t>
            </a:r>
            <a:r>
              <a:rPr lang="en-US" sz="1600" dirty="0" err="1">
                <a:sym typeface="Wingdings" panose="05000000000000000000" pitchFamily="2" charset="2"/>
              </a:rPr>
              <a:t>Varianten</a:t>
            </a:r>
            <a:r>
              <a:rPr lang="en-US" sz="1600" dirty="0">
                <a:sym typeface="Wingdings" panose="05000000000000000000" pitchFamily="2" charset="2"/>
              </a:rPr>
              <a:t>.</a:t>
            </a:r>
            <a:endParaRPr lang="de-DE" sz="1600" dirty="0"/>
          </a:p>
        </p:txBody>
      </p:sp>
      <p:sp>
        <p:nvSpPr>
          <p:cNvPr id="5" name="Titel 4">
            <a:extLst>
              <a:ext uri="{FF2B5EF4-FFF2-40B4-BE49-F238E27FC236}">
                <a16:creationId xmlns:a16="http://schemas.microsoft.com/office/drawing/2014/main" id="{19E83F64-8F31-4C46-A768-19F335C1A7E4}"/>
              </a:ext>
            </a:extLst>
          </p:cNvPr>
          <p:cNvSpPr>
            <a:spLocks noGrp="1"/>
          </p:cNvSpPr>
          <p:nvPr>
            <p:ph type="title"/>
          </p:nvPr>
        </p:nvSpPr>
        <p:spPr/>
        <p:txBody>
          <a:bodyPr/>
          <a:lstStyle/>
          <a:p>
            <a:r>
              <a:rPr lang="de-DE" dirty="0"/>
              <a:t>SARS-CoV-2 </a:t>
            </a:r>
            <a:r>
              <a:rPr lang="de-DE" dirty="0" err="1"/>
              <a:t>variants</a:t>
            </a:r>
            <a:r>
              <a:rPr lang="de-DE" dirty="0"/>
              <a:t>, Berichterstattung international</a:t>
            </a:r>
          </a:p>
        </p:txBody>
      </p:sp>
    </p:spTree>
    <p:extLst>
      <p:ext uri="{BB962C8B-B14F-4D97-AF65-F5344CB8AC3E}">
        <p14:creationId xmlns:p14="http://schemas.microsoft.com/office/powerpoint/2010/main" val="157546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F91DCB-48F4-4788-A2C1-5062F0EA34D8}"/>
              </a:ext>
            </a:extLst>
          </p:cNvPr>
          <p:cNvSpPr>
            <a:spLocks noGrp="1"/>
          </p:cNvSpPr>
          <p:nvPr>
            <p:ph type="dt" sz="half" idx="10"/>
          </p:nvPr>
        </p:nvSpPr>
        <p:spPr/>
        <p:txBody>
          <a:bodyPr/>
          <a:lstStyle/>
          <a:p>
            <a:fld id="{12D9B1F4-D5C5-4E25-94FF-8B55EC415FCD}" type="datetime1">
              <a:rPr lang="de-DE" smtClean="0"/>
              <a:t>29.03.2023</a:t>
            </a:fld>
            <a:endParaRPr lang="de-DE"/>
          </a:p>
        </p:txBody>
      </p:sp>
      <p:sp>
        <p:nvSpPr>
          <p:cNvPr id="3" name="Foliennummernplatzhalter 2">
            <a:extLst>
              <a:ext uri="{FF2B5EF4-FFF2-40B4-BE49-F238E27FC236}">
                <a16:creationId xmlns:a16="http://schemas.microsoft.com/office/drawing/2014/main" id="{AAB3F349-27F6-4A83-873D-A00A34CA77FD}"/>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4" name="Inhaltsplatzhalter 3">
            <a:extLst>
              <a:ext uri="{FF2B5EF4-FFF2-40B4-BE49-F238E27FC236}">
                <a16:creationId xmlns:a16="http://schemas.microsoft.com/office/drawing/2014/main" id="{D33A8DEC-7D85-43B3-9C2D-5F4A8DF4F9F0}"/>
              </a:ext>
            </a:extLst>
          </p:cNvPr>
          <p:cNvSpPr>
            <a:spLocks noGrp="1"/>
          </p:cNvSpPr>
          <p:nvPr>
            <p:ph sz="quarter" idx="13"/>
          </p:nvPr>
        </p:nvSpPr>
        <p:spPr/>
        <p:txBody>
          <a:bodyPr>
            <a:normAutofit/>
          </a:bodyPr>
          <a:lstStyle/>
          <a:p>
            <a:r>
              <a:rPr lang="en-US" sz="1600" i="1" dirty="0"/>
              <a:t>As of 3 March 2023, ECDC has </a:t>
            </a:r>
            <a:r>
              <a:rPr lang="en-US" sz="1600" i="1" dirty="0">
                <a:hlinkClick r:id="rId2"/>
              </a:rPr>
              <a:t>de-escalated BA.2, BA.4 and BA.5 from its list of SARS-CoV-2 variants of concern (VOC)</a:t>
            </a:r>
            <a:r>
              <a:rPr lang="en-US" sz="1600" i="1" dirty="0"/>
              <a:t>, as these parental lineages are no longer circulating. ECDC will continue to </a:t>
            </a:r>
            <a:r>
              <a:rPr lang="en-US" sz="1600" i="1" dirty="0" err="1"/>
              <a:t>categorise</a:t>
            </a:r>
            <a:r>
              <a:rPr lang="en-US" sz="1600" i="1" dirty="0"/>
              <a:t> and report on specific SARS-CoV-2 sub-lineages in circulation that are relevant to the epidemiological situation. </a:t>
            </a:r>
            <a:r>
              <a:rPr lang="en-US" sz="1050" i="1" dirty="0"/>
              <a:t>[https://www.ecdc.europa.eu/en/covid-19/variants-concern]</a:t>
            </a:r>
            <a:br>
              <a:rPr lang="en-US" sz="1050" i="1" dirty="0"/>
            </a:br>
            <a:br>
              <a:rPr lang="en-US" sz="1050" i="1" dirty="0"/>
            </a:br>
            <a:r>
              <a:rPr lang="en-US" sz="1600" b="1" dirty="0"/>
              <a:t>im </a:t>
            </a:r>
            <a:r>
              <a:rPr lang="en-US" sz="1600" b="1" dirty="0" err="1"/>
              <a:t>WoBe</a:t>
            </a:r>
            <a:r>
              <a:rPr lang="en-US" sz="1600" b="1" dirty="0"/>
              <a:t>, VOC-</a:t>
            </a:r>
            <a:r>
              <a:rPr lang="en-US" sz="1600" b="1" dirty="0" err="1"/>
              <a:t>Abschnitt</a:t>
            </a:r>
            <a:r>
              <a:rPr lang="en-US" sz="1600" b="1" dirty="0"/>
              <a:t>: </a:t>
            </a:r>
            <a:r>
              <a:rPr lang="de-DE" sz="1600" i="1" dirty="0"/>
              <a:t>Aufgrund einer derzeit hohen Zahl an zirkulierenden BA.2- und BA.5-Sublinien, die andere Eigenschaften aufweisen, als die ihnen übergeordneten Linien und somit eine individuelle Bewertung erfordern, klassifiziert das ECDC die wichtigsten dieser Varianten derzeit unter den Kategorien Variant </a:t>
            </a:r>
            <a:r>
              <a:rPr lang="de-DE" sz="1600" i="1" dirty="0" err="1"/>
              <a:t>of</a:t>
            </a:r>
            <a:r>
              <a:rPr lang="de-DE" sz="1600" i="1" dirty="0"/>
              <a:t> Interest (VOI) und Variant </a:t>
            </a:r>
            <a:r>
              <a:rPr lang="de-DE" sz="1600" i="1" dirty="0" err="1"/>
              <a:t>under</a:t>
            </a:r>
            <a:r>
              <a:rPr lang="de-DE" sz="1600" i="1" dirty="0"/>
              <a:t> Monitoring (VUM). Die übergeordneten Linien BA.2, BA.4 und BA.5 werden durch das ECDC nicht mehr als VOC geführt</a:t>
            </a:r>
            <a:r>
              <a:rPr lang="de-DE" sz="1600" i="1" baseline="30000" dirty="0"/>
              <a:t>3</a:t>
            </a:r>
            <a:r>
              <a:rPr lang="de-DE" sz="1600" i="1" dirty="0"/>
              <a:t>.</a:t>
            </a:r>
          </a:p>
          <a:p>
            <a:endParaRPr lang="de-DE" sz="1600" i="1" dirty="0"/>
          </a:p>
          <a:p>
            <a:r>
              <a:rPr lang="de-DE" sz="1600" dirty="0"/>
              <a:t>WHO: bisher keine Anpassung, aber es wird daran gearbeitet. WHO führt zusätzlich die Kategorie </a:t>
            </a:r>
            <a:r>
              <a:rPr lang="de-DE" sz="1600" i="1" dirty="0" err="1"/>
              <a:t>Omicron</a:t>
            </a:r>
            <a:r>
              <a:rPr lang="de-DE" sz="1600" i="1" dirty="0"/>
              <a:t> subvariant </a:t>
            </a:r>
            <a:r>
              <a:rPr lang="de-DE" sz="1600" i="1" dirty="0" err="1"/>
              <a:t>under</a:t>
            </a:r>
            <a:r>
              <a:rPr lang="de-DE" sz="1600" i="1" dirty="0"/>
              <a:t> </a:t>
            </a:r>
            <a:r>
              <a:rPr lang="de-DE" sz="1600" i="1" dirty="0" err="1"/>
              <a:t>monitoring</a:t>
            </a:r>
            <a:r>
              <a:rPr lang="de-DE" sz="1600" i="1" dirty="0"/>
              <a:t>.</a:t>
            </a:r>
          </a:p>
          <a:p>
            <a:endParaRPr lang="de-DE" dirty="0"/>
          </a:p>
        </p:txBody>
      </p:sp>
      <p:sp>
        <p:nvSpPr>
          <p:cNvPr id="5" name="Titel 4">
            <a:extLst>
              <a:ext uri="{FF2B5EF4-FFF2-40B4-BE49-F238E27FC236}">
                <a16:creationId xmlns:a16="http://schemas.microsoft.com/office/drawing/2014/main" id="{D8078B84-812B-4082-BE47-9C09288AB836}"/>
              </a:ext>
            </a:extLst>
          </p:cNvPr>
          <p:cNvSpPr>
            <a:spLocks noGrp="1"/>
          </p:cNvSpPr>
          <p:nvPr>
            <p:ph type="title"/>
          </p:nvPr>
        </p:nvSpPr>
        <p:spPr/>
        <p:txBody>
          <a:bodyPr/>
          <a:lstStyle/>
          <a:p>
            <a:r>
              <a:rPr lang="de-DE" dirty="0"/>
              <a:t>ECDC – VOC de-</a:t>
            </a:r>
            <a:r>
              <a:rPr lang="de-DE" dirty="0" err="1"/>
              <a:t>escalation</a:t>
            </a:r>
            <a:endParaRPr lang="de-DE" dirty="0"/>
          </a:p>
        </p:txBody>
      </p:sp>
    </p:spTree>
    <p:extLst>
      <p:ext uri="{BB962C8B-B14F-4D97-AF65-F5344CB8AC3E}">
        <p14:creationId xmlns:p14="http://schemas.microsoft.com/office/powerpoint/2010/main" val="305286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2FF3D6DD-098A-4F41-969C-6E6B3338462C}"/>
              </a:ext>
            </a:extLst>
          </p:cNvPr>
          <p:cNvPicPr>
            <a:picLocks noChangeAspect="1"/>
          </p:cNvPicPr>
          <p:nvPr/>
        </p:nvPicPr>
        <p:blipFill>
          <a:blip r:embed="rId3"/>
          <a:stretch>
            <a:fillRect/>
          </a:stretch>
        </p:blipFill>
        <p:spPr>
          <a:xfrm>
            <a:off x="179896" y="579774"/>
            <a:ext cx="2724231" cy="4024989"/>
          </a:xfrm>
          <a:prstGeom prst="rect">
            <a:avLst/>
          </a:prstGeom>
        </p:spPr>
      </p:pic>
      <p:sp>
        <p:nvSpPr>
          <p:cNvPr id="7" name="Inhaltsplatzhalter 6">
            <a:extLst>
              <a:ext uri="{FF2B5EF4-FFF2-40B4-BE49-F238E27FC236}">
                <a16:creationId xmlns:a16="http://schemas.microsoft.com/office/drawing/2014/main" id="{2A2A4AA6-427E-4FF2-9AE5-A59BFF8FB7C2}"/>
              </a:ext>
            </a:extLst>
          </p:cNvPr>
          <p:cNvSpPr>
            <a:spLocks noGrp="1"/>
          </p:cNvSpPr>
          <p:nvPr>
            <p:ph sz="quarter" idx="13"/>
          </p:nvPr>
        </p:nvSpPr>
        <p:spPr>
          <a:xfrm>
            <a:off x="2976858" y="659103"/>
            <a:ext cx="5833927" cy="3766417"/>
          </a:xfrm>
        </p:spPr>
        <p:txBody>
          <a:bodyPr>
            <a:normAutofit/>
          </a:bodyPr>
          <a:lstStyle/>
          <a:p>
            <a:endParaRPr lang="de-DE" sz="1800" dirty="0"/>
          </a:p>
          <a:p>
            <a:endParaRPr lang="de-DE" sz="1800" dirty="0"/>
          </a:p>
        </p:txBody>
      </p:sp>
      <p:sp>
        <p:nvSpPr>
          <p:cNvPr id="6" name="Titel 5">
            <a:extLst>
              <a:ext uri="{FF2B5EF4-FFF2-40B4-BE49-F238E27FC236}">
                <a16:creationId xmlns:a16="http://schemas.microsoft.com/office/drawing/2014/main" id="{774E5153-AE50-4E10-958E-8A3A338DCFA1}"/>
              </a:ext>
            </a:extLst>
          </p:cNvPr>
          <p:cNvSpPr>
            <a:spLocks noGrp="1"/>
          </p:cNvSpPr>
          <p:nvPr>
            <p:ph type="title"/>
          </p:nvPr>
        </p:nvSpPr>
        <p:spPr>
          <a:xfrm>
            <a:off x="564826" y="229517"/>
            <a:ext cx="7983646" cy="281060"/>
          </a:xfrm>
        </p:spPr>
        <p:txBody>
          <a:bodyPr/>
          <a:lstStyle/>
          <a:p>
            <a:r>
              <a:rPr lang="de-DE" dirty="0"/>
              <a:t>MOCs und Wachstumsvorteil aktuell zirkulierender Linien</a:t>
            </a:r>
          </a:p>
        </p:txBody>
      </p:sp>
      <p:sp>
        <p:nvSpPr>
          <p:cNvPr id="2" name="Datumsplatzhalter 1">
            <a:extLst>
              <a:ext uri="{FF2B5EF4-FFF2-40B4-BE49-F238E27FC236}">
                <a16:creationId xmlns:a16="http://schemas.microsoft.com/office/drawing/2014/main" id="{41925CB1-4E92-40EA-ACA6-D32A2770BDF7}"/>
              </a:ext>
            </a:extLst>
          </p:cNvPr>
          <p:cNvSpPr>
            <a:spLocks noGrp="1"/>
          </p:cNvSpPr>
          <p:nvPr>
            <p:ph type="dt" sz="half" idx="10"/>
          </p:nvPr>
        </p:nvSpPr>
        <p:spPr/>
        <p:txBody>
          <a:bodyPr/>
          <a:lstStyle/>
          <a:p>
            <a:fld id="{27C87442-96BB-442C-88C2-CAE7A3233039}" type="datetime1">
              <a:rPr lang="de-DE" smtClean="0"/>
              <a:t>29.03.2023</a:t>
            </a:fld>
            <a:endParaRPr lang="de-DE"/>
          </a:p>
        </p:txBody>
      </p:sp>
      <p:sp>
        <p:nvSpPr>
          <p:cNvPr id="9" name="Pfeil: nach links 8">
            <a:extLst>
              <a:ext uri="{FF2B5EF4-FFF2-40B4-BE49-F238E27FC236}">
                <a16:creationId xmlns:a16="http://schemas.microsoft.com/office/drawing/2014/main" id="{0A1939E7-ED2B-48E0-A454-9018416FDD6E}"/>
              </a:ext>
            </a:extLst>
          </p:cNvPr>
          <p:cNvSpPr/>
          <p:nvPr/>
        </p:nvSpPr>
        <p:spPr>
          <a:xfrm>
            <a:off x="2417699" y="2985647"/>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0E1FC93-FB09-4F61-B72D-E9FC9311A165}"/>
              </a:ext>
            </a:extLst>
          </p:cNvPr>
          <p:cNvSpPr/>
          <p:nvPr/>
        </p:nvSpPr>
        <p:spPr>
          <a:xfrm>
            <a:off x="2810098" y="2923816"/>
            <a:ext cx="1117614" cy="246221"/>
          </a:xfrm>
          <a:prstGeom prst="rect">
            <a:avLst/>
          </a:prstGeom>
        </p:spPr>
        <p:txBody>
          <a:bodyPr wrap="none">
            <a:spAutoFit/>
          </a:bodyPr>
          <a:lstStyle/>
          <a:p>
            <a:r>
              <a:rPr lang="de-DE" sz="1000" dirty="0">
                <a:solidFill>
                  <a:schemeClr val="accent1"/>
                </a:solidFill>
              </a:rPr>
              <a:t>XBB.1.5, XBB.1.9*</a:t>
            </a:r>
          </a:p>
        </p:txBody>
      </p:sp>
      <p:sp>
        <p:nvSpPr>
          <p:cNvPr id="12" name="Rechteck 11">
            <a:extLst>
              <a:ext uri="{FF2B5EF4-FFF2-40B4-BE49-F238E27FC236}">
                <a16:creationId xmlns:a16="http://schemas.microsoft.com/office/drawing/2014/main" id="{72561A45-2090-4AB8-AD03-70E864B21986}"/>
              </a:ext>
            </a:extLst>
          </p:cNvPr>
          <p:cNvSpPr/>
          <p:nvPr/>
        </p:nvSpPr>
        <p:spPr>
          <a:xfrm>
            <a:off x="5704810" y="2232470"/>
            <a:ext cx="1949316" cy="307777"/>
          </a:xfrm>
          <a:prstGeom prst="rect">
            <a:avLst/>
          </a:prstGeom>
        </p:spPr>
        <p:txBody>
          <a:bodyPr wrap="none">
            <a:spAutoFit/>
          </a:bodyPr>
          <a:lstStyle/>
          <a:p>
            <a:r>
              <a:rPr lang="de-DE" sz="1400" dirty="0">
                <a:latin typeface="Arial Black" panose="020B0A04020102020204" pitchFamily="34" charset="0"/>
              </a:rPr>
              <a:t>Wachstumsvorteil</a:t>
            </a:r>
          </a:p>
        </p:txBody>
      </p:sp>
      <p:sp>
        <p:nvSpPr>
          <p:cNvPr id="16" name="Rechteck 15">
            <a:extLst>
              <a:ext uri="{FF2B5EF4-FFF2-40B4-BE49-F238E27FC236}">
                <a16:creationId xmlns:a16="http://schemas.microsoft.com/office/drawing/2014/main" id="{5834F2C9-72A5-45E7-B097-ECF6A039C0B0}"/>
              </a:ext>
            </a:extLst>
          </p:cNvPr>
          <p:cNvSpPr/>
          <p:nvPr/>
        </p:nvSpPr>
        <p:spPr>
          <a:xfrm>
            <a:off x="2840185" y="2854619"/>
            <a:ext cx="184731" cy="246221"/>
          </a:xfrm>
          <a:prstGeom prst="rect">
            <a:avLst/>
          </a:prstGeom>
        </p:spPr>
        <p:txBody>
          <a:bodyPr wrap="none">
            <a:spAutoFit/>
          </a:bodyPr>
          <a:lstStyle/>
          <a:p>
            <a:endParaRPr lang="de-DE" sz="1000" dirty="0">
              <a:solidFill>
                <a:schemeClr val="accent1"/>
              </a:solidFill>
            </a:endParaRPr>
          </a:p>
        </p:txBody>
      </p:sp>
      <p:sp>
        <p:nvSpPr>
          <p:cNvPr id="24" name="Pfeil: nach links 23">
            <a:extLst>
              <a:ext uri="{FF2B5EF4-FFF2-40B4-BE49-F238E27FC236}">
                <a16:creationId xmlns:a16="http://schemas.microsoft.com/office/drawing/2014/main" id="{7ED2B0B8-42F4-42D6-B5DE-253FBD95BB69}"/>
              </a:ext>
            </a:extLst>
          </p:cNvPr>
          <p:cNvSpPr/>
          <p:nvPr/>
        </p:nvSpPr>
        <p:spPr>
          <a:xfrm>
            <a:off x="2415660" y="2884908"/>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614A9A7E-657A-43A3-B6B6-8A11A02561ED}"/>
              </a:ext>
            </a:extLst>
          </p:cNvPr>
          <p:cNvSpPr/>
          <p:nvPr/>
        </p:nvSpPr>
        <p:spPr>
          <a:xfrm>
            <a:off x="2808059" y="2823077"/>
            <a:ext cx="1117614" cy="246221"/>
          </a:xfrm>
          <a:prstGeom prst="rect">
            <a:avLst/>
          </a:prstGeom>
        </p:spPr>
        <p:txBody>
          <a:bodyPr wrap="none">
            <a:spAutoFit/>
          </a:bodyPr>
          <a:lstStyle/>
          <a:p>
            <a:r>
              <a:rPr lang="de-DE" sz="1000" dirty="0">
                <a:solidFill>
                  <a:schemeClr val="accent1"/>
                </a:solidFill>
              </a:rPr>
              <a:t>XBB.1.5, XBB.1.9*</a:t>
            </a:r>
          </a:p>
        </p:txBody>
      </p:sp>
      <p:grpSp>
        <p:nvGrpSpPr>
          <p:cNvPr id="17" name="Gruppieren 16">
            <a:extLst>
              <a:ext uri="{FF2B5EF4-FFF2-40B4-BE49-F238E27FC236}">
                <a16:creationId xmlns:a16="http://schemas.microsoft.com/office/drawing/2014/main" id="{E80008BE-C049-403C-B2E6-048FD474E5EE}"/>
              </a:ext>
            </a:extLst>
          </p:cNvPr>
          <p:cNvGrpSpPr/>
          <p:nvPr/>
        </p:nvGrpSpPr>
        <p:grpSpPr>
          <a:xfrm>
            <a:off x="3861553" y="1082697"/>
            <a:ext cx="5084598" cy="3019142"/>
            <a:chOff x="3924636" y="2000152"/>
            <a:chExt cx="5084598" cy="3019142"/>
          </a:xfrm>
        </p:grpSpPr>
        <p:pic>
          <p:nvPicPr>
            <p:cNvPr id="8" name="Grafik 7">
              <a:extLst>
                <a:ext uri="{FF2B5EF4-FFF2-40B4-BE49-F238E27FC236}">
                  <a16:creationId xmlns:a16="http://schemas.microsoft.com/office/drawing/2014/main" id="{4D8FF5CA-7F8F-4400-9C29-6F292DEE2184}"/>
                </a:ext>
              </a:extLst>
            </p:cNvPr>
            <p:cNvPicPr>
              <a:picLocks noChangeAspect="1"/>
            </p:cNvPicPr>
            <p:nvPr/>
          </p:nvPicPr>
          <p:blipFill>
            <a:blip r:embed="rId4"/>
            <a:stretch>
              <a:fillRect/>
            </a:stretch>
          </p:blipFill>
          <p:spPr>
            <a:xfrm>
              <a:off x="3924636" y="2259779"/>
              <a:ext cx="5084598" cy="2759515"/>
            </a:xfrm>
            <a:prstGeom prst="rect">
              <a:avLst/>
            </a:prstGeom>
          </p:spPr>
        </p:pic>
        <p:sp>
          <p:nvSpPr>
            <p:cNvPr id="15" name="Pfeil: nach links 14">
              <a:extLst>
                <a:ext uri="{FF2B5EF4-FFF2-40B4-BE49-F238E27FC236}">
                  <a16:creationId xmlns:a16="http://schemas.microsoft.com/office/drawing/2014/main" id="{EEF6EA44-4877-4DAA-B0E5-459C31259313}"/>
                </a:ext>
              </a:extLst>
            </p:cNvPr>
            <p:cNvSpPr/>
            <p:nvPr/>
          </p:nvSpPr>
          <p:spPr>
            <a:xfrm rot="14026869">
              <a:off x="7942231" y="2513869"/>
              <a:ext cx="580451" cy="15679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22" name="Pfeil: nach links 21">
              <a:extLst>
                <a:ext uri="{FF2B5EF4-FFF2-40B4-BE49-F238E27FC236}">
                  <a16:creationId xmlns:a16="http://schemas.microsoft.com/office/drawing/2014/main" id="{12FC8639-7A71-4F46-8D80-55AEA942519E}"/>
                </a:ext>
              </a:extLst>
            </p:cNvPr>
            <p:cNvSpPr/>
            <p:nvPr/>
          </p:nvSpPr>
          <p:spPr>
            <a:xfrm rot="14026869">
              <a:off x="8114029" y="2392096"/>
              <a:ext cx="580451" cy="156798"/>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1BF4C39-BC27-41A1-9C93-5FA427A1DCCF}"/>
                </a:ext>
              </a:extLst>
            </p:cNvPr>
            <p:cNvSpPr/>
            <p:nvPr/>
          </p:nvSpPr>
          <p:spPr>
            <a:xfrm>
              <a:off x="7503951" y="2107625"/>
              <a:ext cx="665567" cy="276999"/>
            </a:xfrm>
            <a:prstGeom prst="rect">
              <a:avLst/>
            </a:prstGeom>
          </p:spPr>
          <p:txBody>
            <a:bodyPr wrap="none">
              <a:spAutoFit/>
            </a:bodyPr>
            <a:lstStyle/>
            <a:p>
              <a:r>
                <a:rPr lang="de-DE" sz="1200" dirty="0">
                  <a:solidFill>
                    <a:schemeClr val="accent2">
                      <a:lumMod val="75000"/>
                    </a:schemeClr>
                  </a:solidFill>
                </a:rPr>
                <a:t>XBB.1.5</a:t>
              </a:r>
            </a:p>
          </p:txBody>
        </p:sp>
        <p:sp>
          <p:nvSpPr>
            <p:cNvPr id="27" name="Rechteck 26">
              <a:extLst>
                <a:ext uri="{FF2B5EF4-FFF2-40B4-BE49-F238E27FC236}">
                  <a16:creationId xmlns:a16="http://schemas.microsoft.com/office/drawing/2014/main" id="{8C79442D-4639-4D55-8B29-CDB1D5DCE02C}"/>
                </a:ext>
              </a:extLst>
            </p:cNvPr>
            <p:cNvSpPr/>
            <p:nvPr/>
          </p:nvSpPr>
          <p:spPr>
            <a:xfrm>
              <a:off x="8210610" y="2000152"/>
              <a:ext cx="782587" cy="276999"/>
            </a:xfrm>
            <a:prstGeom prst="rect">
              <a:avLst/>
            </a:prstGeom>
          </p:spPr>
          <p:txBody>
            <a:bodyPr wrap="none">
              <a:spAutoFit/>
            </a:bodyPr>
            <a:lstStyle/>
            <a:p>
              <a:r>
                <a:rPr lang="de-DE" sz="1200" dirty="0">
                  <a:solidFill>
                    <a:schemeClr val="accent2">
                      <a:lumMod val="75000"/>
                    </a:schemeClr>
                  </a:solidFill>
                </a:rPr>
                <a:t>XBB.1.9.1</a:t>
              </a:r>
            </a:p>
          </p:txBody>
        </p:sp>
      </p:grpSp>
      <p:sp>
        <p:nvSpPr>
          <p:cNvPr id="3" name="Foliennummernplatzhalter 2">
            <a:extLst>
              <a:ext uri="{FF2B5EF4-FFF2-40B4-BE49-F238E27FC236}">
                <a16:creationId xmlns:a16="http://schemas.microsoft.com/office/drawing/2014/main" id="{9564D3A8-D790-4845-AB70-47A95EBC1FF0}"/>
              </a:ext>
            </a:extLst>
          </p:cNvPr>
          <p:cNvSpPr>
            <a:spLocks noGrp="1"/>
          </p:cNvSpPr>
          <p:nvPr>
            <p:ph type="sldNum" sz="quarter" idx="12"/>
          </p:nvPr>
        </p:nvSpPr>
        <p:spPr/>
        <p:txBody>
          <a:bodyPr/>
          <a:lstStyle/>
          <a:p>
            <a:fld id="{162A217B-ED1C-D84B-8478-63C77FA79618}" type="slidenum">
              <a:rPr lang="de-DE" smtClean="0"/>
              <a:t>9</a:t>
            </a:fld>
            <a:endParaRPr lang="de-DE"/>
          </a:p>
        </p:txBody>
      </p:sp>
    </p:spTree>
    <p:extLst>
      <p:ext uri="{BB962C8B-B14F-4D97-AF65-F5344CB8AC3E}">
        <p14:creationId xmlns:p14="http://schemas.microsoft.com/office/powerpoint/2010/main" val="284898508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Bildschirmpräsentation (16:9)</PresentationFormat>
  <Paragraphs>248</Paragraphs>
  <Slides>10</Slides>
  <Notes>6</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Arial Black</vt:lpstr>
      <vt:lpstr>Calibri</vt:lpstr>
      <vt:lpstr>ＭＳ 明朝</vt:lpstr>
      <vt:lpstr>Times New Roman</vt:lpstr>
      <vt:lpstr>Wingdings</vt:lpstr>
      <vt:lpstr>Office-Design</vt:lpstr>
      <vt:lpstr>VOC/VOI/SARS-CoV-2 Varianten in Deutschland  aktuelle Situation  </vt:lpstr>
      <vt:lpstr>Übersicht VOC/VOI/VUM</vt:lpstr>
      <vt:lpstr>PowerPoint-Präsentation</vt:lpstr>
      <vt:lpstr>PowerPoint-Präsentation</vt:lpstr>
      <vt:lpstr>Auslaufen der CorSurV zum Mai : Kommunikation</vt:lpstr>
      <vt:lpstr>Auslaufen der CorSurV zum Mai: Konsequenzen für die Berichterstattung</vt:lpstr>
      <vt:lpstr>SARS-CoV-2 variants, Berichterstattung international</vt:lpstr>
      <vt:lpstr>ECDC – VOC de-escalation</vt:lpstr>
      <vt:lpstr>MOCs und Wachstumsvorteil aktuell zirkulierender Linien</vt:lpstr>
      <vt:lpstr>EG.1 (XBB.1.9.2.1) Medienberichte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332</cp:revision>
  <dcterms:created xsi:type="dcterms:W3CDTF">2015-11-02T12:29:13Z</dcterms:created>
  <dcterms:modified xsi:type="dcterms:W3CDTF">2023-03-29T09:19:01Z</dcterms:modified>
</cp:coreProperties>
</file>