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Ex1.xml" ContentType="application/vnd.ms-office.chartex+xml"/>
  <Override PartName="/ppt/charts/style9.xml" ContentType="application/vnd.ms-office.chartstyle+xml"/>
  <Override PartName="/ppt/charts/colors9.xml" ContentType="application/vnd.ms-office.chartcolorstyle+xml"/>
  <Override PartName="/ppt/charts/chartEx2.xml" ContentType="application/vnd.ms-office.chartex+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2" r:id="rId2"/>
    <p:sldId id="267" r:id="rId3"/>
    <p:sldId id="268" r:id="rId4"/>
    <p:sldId id="269" r:id="rId5"/>
    <p:sldId id="270" r:id="rId6"/>
    <p:sldId id="285" r:id="rId7"/>
    <p:sldId id="271" r:id="rId8"/>
    <p:sldId id="272" r:id="rId9"/>
    <p:sldId id="273" r:id="rId10"/>
    <p:sldId id="274" r:id="rId11"/>
    <p:sldId id="275" r:id="rId12"/>
    <p:sldId id="276" r:id="rId13"/>
    <p:sldId id="277" r:id="rId14"/>
    <p:sldId id="278" r:id="rId15"/>
    <p:sldId id="279" r:id="rId16"/>
    <p:sldId id="283" r:id="rId17"/>
    <p:sldId id="284" r:id="rId18"/>
    <p:sldId id="280" r:id="rId19"/>
    <p:sldId id="286" r:id="rId20"/>
    <p:sldId id="287" r:id="rId21"/>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8AD2"/>
    <a:srgbClr val="80A5DC"/>
    <a:srgbClr val="006EC7"/>
    <a:srgbClr val="66A8DD"/>
    <a:srgbClr val="689CCA"/>
    <a:srgbClr val="338BD2"/>
    <a:srgbClr val="367BB8"/>
    <a:srgbClr val="045A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8BC3D9-5ADE-4D1F-BC74-1A5DD2E8AF4C}" v="740" dt="2023-01-31T17:05:44.92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9"/>
    <p:restoredTop sz="94660"/>
  </p:normalViewPr>
  <p:slideViewPr>
    <p:cSldViewPr snapToGrid="0" snapToObjects="1">
      <p:cViewPr varScale="1">
        <p:scale>
          <a:sx n="103" d="100"/>
          <a:sy n="103" d="100"/>
        </p:scale>
        <p:origin x="20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haritede-my.sharepoint.com/personal/franziska_mock_charite_de/Documents/Semester%204/Masterarbeit/4%20Ergebnisse/Auswertung/Auswertung.xlsx" TargetMode="External"/><Relationship Id="rId2" Type="http://schemas.microsoft.com/office/2011/relationships/chartColorStyle" Target="colors8.xml"/><Relationship Id="rId1" Type="http://schemas.microsoft.com/office/2011/relationships/chartStyle" Target="style8.xml"/></Relationships>
</file>

<file path=ppt/charts/_rels/chartEx1.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https://charitede-my.sharepoint.com/personal/franziska_mock_charite_de/Documents/Semester%204/Masterarbeit/4%20Ergebnisse/Auswertung/Auswertung.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oleObject" Target="https://charitede-my.sharepoint.com/personal/franziska_mock_charite_de/Documents/Semester%204/Masterarbeit/4%20Ergebnisse/Auswertung/Auswertu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07417042798945"/>
          <c:y val="3.8453248031496065E-2"/>
          <c:w val="0.55202796055979597"/>
          <c:h val="0.83863508858267721"/>
        </c:manualLayout>
      </c:layout>
      <c:barChart>
        <c:barDir val="col"/>
        <c:grouping val="clustered"/>
        <c:varyColors val="0"/>
        <c:ser>
          <c:idx val="0"/>
          <c:order val="0"/>
          <c:tx>
            <c:strRef>
              <c:f>Tabelle1!$B$1</c:f>
              <c:strCache>
                <c:ptCount val="1"/>
                <c:pt idx="0">
                  <c:v>Behörden, die zu Beginn der Pandemie einen Krisenplan hatten</c:v>
                </c:pt>
              </c:strCache>
            </c:strRef>
          </c:tx>
          <c:spPr>
            <a:solidFill>
              <a:schemeClr val="accent1"/>
            </a:solidFill>
            <a:ln>
              <a:noFill/>
            </a:ln>
            <a:effectLst/>
          </c:spPr>
          <c:invertIfNegative val="0"/>
          <c:dPt>
            <c:idx val="0"/>
            <c:invertIfNegative val="0"/>
            <c:bubble3D val="0"/>
            <c:spPr>
              <a:solidFill>
                <a:schemeClr val="tx2">
                  <a:lumMod val="75000"/>
                </a:schemeClr>
              </a:solidFill>
              <a:ln>
                <a:noFill/>
              </a:ln>
              <a:effectLst/>
            </c:spPr>
            <c:extLst>
              <c:ext xmlns:c16="http://schemas.microsoft.com/office/drawing/2014/chart" uri="{C3380CC4-5D6E-409C-BE32-E72D297353CC}">
                <c16:uniqueId val="{00000003-0AE9-4A52-B334-2441D252283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Tabelle1!$A$2</c:f>
              <c:numCache>
                <c:formatCode>General</c:formatCode>
                <c:ptCount val="1"/>
              </c:numCache>
            </c:numRef>
          </c:cat>
          <c:val>
            <c:numRef>
              <c:f>Tabelle1!$B$2</c:f>
              <c:numCache>
                <c:formatCode>General</c:formatCode>
                <c:ptCount val="1"/>
                <c:pt idx="0">
                  <c:v>45</c:v>
                </c:pt>
              </c:numCache>
            </c:numRef>
          </c:val>
          <c:extLst>
            <c:ext xmlns:c16="http://schemas.microsoft.com/office/drawing/2014/chart" uri="{C3380CC4-5D6E-409C-BE32-E72D297353CC}">
              <c16:uniqueId val="{00000000-0AE9-4A52-B334-2441D2522836}"/>
            </c:ext>
          </c:extLst>
        </c:ser>
        <c:ser>
          <c:idx val="1"/>
          <c:order val="1"/>
          <c:tx>
            <c:strRef>
              <c:f>Tabelle1!$C$1</c:f>
              <c:strCache>
                <c:ptCount val="1"/>
                <c:pt idx="0">
                  <c:v>Behörden, die einen Krisenplan erarbeiteten</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Tabelle1!$A$2</c:f>
              <c:numCache>
                <c:formatCode>General</c:formatCode>
                <c:ptCount val="1"/>
              </c:numCache>
            </c:numRef>
          </c:cat>
          <c:val>
            <c:numRef>
              <c:f>Tabelle1!$C$2</c:f>
              <c:numCache>
                <c:formatCode>General</c:formatCode>
                <c:ptCount val="1"/>
                <c:pt idx="0">
                  <c:v>18</c:v>
                </c:pt>
              </c:numCache>
            </c:numRef>
          </c:val>
          <c:extLst>
            <c:ext xmlns:c16="http://schemas.microsoft.com/office/drawing/2014/chart" uri="{C3380CC4-5D6E-409C-BE32-E72D297353CC}">
              <c16:uniqueId val="{00000001-0AE9-4A52-B334-2441D2522836}"/>
            </c:ext>
          </c:extLst>
        </c:ser>
        <c:ser>
          <c:idx val="2"/>
          <c:order val="2"/>
          <c:tx>
            <c:strRef>
              <c:f>Tabelle1!$D$1</c:f>
              <c:strCache>
                <c:ptCount val="1"/>
                <c:pt idx="0">
                  <c:v>Behörden, die ohne Krisenplan arbeiteten</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Tabelle1!$A$2</c:f>
              <c:numCache>
                <c:formatCode>General</c:formatCode>
                <c:ptCount val="1"/>
              </c:numCache>
            </c:numRef>
          </c:cat>
          <c:val>
            <c:numRef>
              <c:f>Tabelle1!$D$2</c:f>
              <c:numCache>
                <c:formatCode>General</c:formatCode>
                <c:ptCount val="1"/>
                <c:pt idx="0">
                  <c:v>28</c:v>
                </c:pt>
              </c:numCache>
            </c:numRef>
          </c:val>
          <c:extLst>
            <c:ext xmlns:c16="http://schemas.microsoft.com/office/drawing/2014/chart" uri="{C3380CC4-5D6E-409C-BE32-E72D297353CC}">
              <c16:uniqueId val="{00000002-0AE9-4A52-B334-2441D2522836}"/>
            </c:ext>
          </c:extLst>
        </c:ser>
        <c:dLbls>
          <c:dLblPos val="inEnd"/>
          <c:showLegendKey val="0"/>
          <c:showVal val="1"/>
          <c:showCatName val="0"/>
          <c:showSerName val="0"/>
          <c:showPercent val="0"/>
          <c:showBubbleSize val="0"/>
        </c:dLbls>
        <c:gapWidth val="100"/>
        <c:overlap val="-27"/>
        <c:axId val="886017439"/>
        <c:axId val="886015775"/>
      </c:barChart>
      <c:catAx>
        <c:axId val="88601743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de-DE" dirty="0"/>
                  <a:t>Vorhandensein eines Krisenplanes</a:t>
                </a:r>
                <a:r>
                  <a:rPr lang="de-DE" baseline="0" dirty="0"/>
                  <a:t> in der Behörde</a:t>
                </a:r>
                <a:endParaRPr lang="de-DE" dirty="0"/>
              </a:p>
            </c:rich>
          </c:tx>
          <c:layout>
            <c:manualLayout>
              <c:xMode val="edge"/>
              <c:yMode val="edge"/>
              <c:x val="0.12159477601648892"/>
              <c:y val="0.89614050196850381"/>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886015775"/>
        <c:crosses val="autoZero"/>
        <c:auto val="1"/>
        <c:lblAlgn val="ctr"/>
        <c:lblOffset val="100"/>
        <c:noMultiLvlLbl val="0"/>
      </c:catAx>
      <c:valAx>
        <c:axId val="886015775"/>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de-DE" dirty="0"/>
                  <a:t>Anzahl Teilnehmende</a:t>
                </a:r>
              </a:p>
            </c:rich>
          </c:tx>
          <c:layout>
            <c:manualLayout>
              <c:xMode val="edge"/>
              <c:yMode val="edge"/>
              <c:x val="4.6218182620954137E-3"/>
              <c:y val="0.2797472933070866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8860174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177555395054922"/>
          <c:y val="5.4462142142320528E-2"/>
          <c:w val="0.42624987050882968"/>
          <c:h val="0.81123060671701375"/>
        </c:manualLayout>
      </c:layout>
      <c:barChart>
        <c:barDir val="bar"/>
        <c:grouping val="clustered"/>
        <c:varyColors val="0"/>
        <c:ser>
          <c:idx val="0"/>
          <c:order val="0"/>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Aufbauorg6!$A$7:$A$15</c:f>
              <c:strCache>
                <c:ptCount val="9"/>
                <c:pt idx="0">
                  <c:v>Andere</c:v>
                </c:pt>
                <c:pt idx="1">
                  <c:v>Datenschutzbeauftragte</c:v>
                </c:pt>
                <c:pt idx="2">
                  <c:v>IT-Beauftragte</c:v>
                </c:pt>
                <c:pt idx="3">
                  <c:v>Beauftrage für Rechtsfragen</c:v>
                </c:pt>
                <c:pt idx="4">
                  <c:v>Infektionsschutzbeauftragte</c:v>
                </c:pt>
                <c:pt idx="5">
                  <c:v>Personalbeauftragte</c:v>
                </c:pt>
                <c:pt idx="6">
                  <c:v>Krisenmanagement-/Katastrophenschutzbeauftragte</c:v>
                </c:pt>
                <c:pt idx="7">
                  <c:v>Pressestelle/Kommunikationsbeauftragte</c:v>
                </c:pt>
                <c:pt idx="8">
                  <c:v>Amtsleitung</c:v>
                </c:pt>
              </c:strCache>
            </c:strRef>
          </c:cat>
          <c:val>
            <c:numRef>
              <c:f>Aufbauorg6!$B$7:$B$15</c:f>
              <c:numCache>
                <c:formatCode>General</c:formatCode>
                <c:ptCount val="9"/>
                <c:pt idx="0">
                  <c:v>36</c:v>
                </c:pt>
                <c:pt idx="1">
                  <c:v>11</c:v>
                </c:pt>
                <c:pt idx="2">
                  <c:v>45</c:v>
                </c:pt>
                <c:pt idx="3">
                  <c:v>52</c:v>
                </c:pt>
                <c:pt idx="4">
                  <c:v>55</c:v>
                </c:pt>
                <c:pt idx="5">
                  <c:v>64</c:v>
                </c:pt>
                <c:pt idx="6">
                  <c:v>66</c:v>
                </c:pt>
                <c:pt idx="7">
                  <c:v>79</c:v>
                </c:pt>
                <c:pt idx="8">
                  <c:v>86</c:v>
                </c:pt>
              </c:numCache>
            </c:numRef>
          </c:val>
          <c:extLst>
            <c:ext xmlns:c16="http://schemas.microsoft.com/office/drawing/2014/chart" uri="{C3380CC4-5D6E-409C-BE32-E72D297353CC}">
              <c16:uniqueId val="{00000000-B0BF-493F-B111-19C5952FDE0A}"/>
            </c:ext>
          </c:extLst>
        </c:ser>
        <c:dLbls>
          <c:dLblPos val="outEnd"/>
          <c:showLegendKey val="0"/>
          <c:showVal val="1"/>
          <c:showCatName val="0"/>
          <c:showSerName val="0"/>
          <c:showPercent val="0"/>
          <c:showBubbleSize val="0"/>
        </c:dLbls>
        <c:gapWidth val="50"/>
        <c:overlap val="50"/>
        <c:axId val="501175936"/>
        <c:axId val="501175104"/>
      </c:barChart>
      <c:catAx>
        <c:axId val="501175936"/>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de-DE" sz="1330"/>
                  <a:t>Organisationseinheiten</a:t>
                </a:r>
              </a:p>
            </c:rich>
          </c:tx>
          <c:layout>
            <c:manualLayout>
              <c:xMode val="edge"/>
              <c:yMode val="edge"/>
              <c:x val="2.9345053582178534E-3"/>
              <c:y val="0.2716544027764860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501175104"/>
        <c:crosses val="autoZero"/>
        <c:auto val="1"/>
        <c:lblAlgn val="ctr"/>
        <c:lblOffset val="100"/>
        <c:noMultiLvlLbl val="0"/>
      </c:catAx>
      <c:valAx>
        <c:axId val="501175104"/>
        <c:scaling>
          <c:orientation val="minMax"/>
          <c:max val="92"/>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dirty="0"/>
                  <a:t>Anzahl der Teilnehmende,</a:t>
                </a:r>
                <a:r>
                  <a:rPr lang="de-DE" sz="1200" baseline="0" dirty="0"/>
                  <a:t> in deren Krisenstab Organisationseinheit vorhanden war</a:t>
                </a:r>
                <a:endParaRPr lang="de-DE" sz="1200" dirty="0"/>
              </a:p>
            </c:rich>
          </c:tx>
          <c:layout>
            <c:manualLayout>
              <c:xMode val="edge"/>
              <c:yMode val="edge"/>
              <c:x val="0.26265641520901151"/>
              <c:y val="0.9346842405813278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011759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95542460198439"/>
          <c:y val="5.9113821345253663E-2"/>
          <c:w val="0.46792703513925965"/>
          <c:h val="0.79674421979255383"/>
        </c:manualLayout>
      </c:layout>
      <c:barChart>
        <c:barDir val="bar"/>
        <c:grouping val="clustered"/>
        <c:varyColors val="0"/>
        <c:ser>
          <c:idx val="0"/>
          <c:order val="0"/>
          <c:tx>
            <c:strRef>
              <c:f>Ablauforg9!$B$2</c:f>
              <c:strCache>
                <c:ptCount val="1"/>
                <c:pt idx="0">
                  <c:v>gesamt</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Ablauforg9!$A$3:$A$6</c:f>
              <c:strCache>
                <c:ptCount val="4"/>
                <c:pt idx="0">
                  <c:v>zu Beginn der COVID-19-Pandemie</c:v>
                </c:pt>
                <c:pt idx="1">
                  <c:v>bei geänderten Arbeitsabläufen</c:v>
                </c:pt>
                <c:pt idx="2">
                  <c:v>in regelmäßigen Zeitabständen (z.B. monatlich, halbjährlich)</c:v>
                </c:pt>
                <c:pt idx="3">
                  <c:v>es fanden keine Schulungen statt</c:v>
                </c:pt>
              </c:strCache>
            </c:strRef>
          </c:cat>
          <c:val>
            <c:numRef>
              <c:f>Ablauforg9!$B$3:$B$6</c:f>
              <c:numCache>
                <c:formatCode>General</c:formatCode>
                <c:ptCount val="4"/>
                <c:pt idx="0">
                  <c:v>36</c:v>
                </c:pt>
                <c:pt idx="1">
                  <c:v>77</c:v>
                </c:pt>
                <c:pt idx="2">
                  <c:v>34</c:v>
                </c:pt>
                <c:pt idx="3">
                  <c:v>10</c:v>
                </c:pt>
              </c:numCache>
            </c:numRef>
          </c:val>
          <c:extLst>
            <c:ext xmlns:c16="http://schemas.microsoft.com/office/drawing/2014/chart" uri="{C3380CC4-5D6E-409C-BE32-E72D297353CC}">
              <c16:uniqueId val="{00000000-3746-4C90-8B3B-17B680A0CB99}"/>
            </c:ext>
          </c:extLst>
        </c:ser>
        <c:dLbls>
          <c:dLblPos val="inEnd"/>
          <c:showLegendKey val="0"/>
          <c:showVal val="1"/>
          <c:showCatName val="0"/>
          <c:showSerName val="0"/>
          <c:showPercent val="0"/>
          <c:showBubbleSize val="0"/>
        </c:dLbls>
        <c:gapWidth val="80"/>
        <c:axId val="1901643647"/>
        <c:axId val="1901644063"/>
      </c:barChart>
      <c:catAx>
        <c:axId val="1901643647"/>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de-DE" sz="1330"/>
                  <a:t>Zeitpunkte der Schulungen</a:t>
                </a:r>
              </a:p>
            </c:rich>
          </c:tx>
          <c:layout>
            <c:manualLayout>
              <c:xMode val="edge"/>
              <c:yMode val="edge"/>
              <c:x val="2.9191257611630283E-3"/>
              <c:y val="0.2416445879004600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1901644063"/>
        <c:crosses val="autoZero"/>
        <c:auto val="1"/>
        <c:lblAlgn val="ctr"/>
        <c:lblOffset val="100"/>
        <c:noMultiLvlLbl val="0"/>
      </c:catAx>
      <c:valAx>
        <c:axId val="1901644063"/>
        <c:scaling>
          <c:orientation val="minMax"/>
          <c:max val="92"/>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de-DE" sz="1400" dirty="0"/>
                  <a:t>Anzahl der Angaben</a:t>
                </a:r>
              </a:p>
            </c:rich>
          </c:tx>
          <c:layout>
            <c:manualLayout>
              <c:xMode val="edge"/>
              <c:yMode val="edge"/>
              <c:x val="0.63055581917139036"/>
              <c:y val="0.918745649310139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1643647"/>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075883767791455"/>
          <c:y val="5.0925925925925923E-2"/>
          <c:w val="0.47990643045806908"/>
          <c:h val="0.81105043639896279"/>
        </c:manualLayout>
      </c:layout>
      <c:barChart>
        <c:barDir val="bar"/>
        <c:grouping val="clustered"/>
        <c:varyColors val="0"/>
        <c:ser>
          <c:idx val="0"/>
          <c:order val="0"/>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Personal11!$A$2:$A$11</c:f>
              <c:strCache>
                <c:ptCount val="10"/>
                <c:pt idx="0">
                  <c:v>keine Mitarbeitenden aus anderen Bereichen</c:v>
                </c:pt>
                <c:pt idx="1">
                  <c:v>andere</c:v>
                </c:pt>
                <c:pt idx="2">
                  <c:v>Medizinstudierende</c:v>
                </c:pt>
                <c:pt idx="3">
                  <c:v>Studierende (nicht Medizin)</c:v>
                </c:pt>
                <c:pt idx="4">
                  <c:v>Sozialpsychiatrischer Dienst</c:v>
                </c:pt>
                <c:pt idx="5">
                  <c:v>Zahnärztlicher Dienst</c:v>
                </c:pt>
                <c:pt idx="6">
                  <c:v>Mitarbeitende anderer Behörden</c:v>
                </c:pt>
                <c:pt idx="7">
                  <c:v>Bundeswehr</c:v>
                </c:pt>
                <c:pt idx="8">
                  <c:v>Kinder- und Jugend-Gesundheitsdienst</c:v>
                </c:pt>
                <c:pt idx="9">
                  <c:v>Containment Scouts</c:v>
                </c:pt>
              </c:strCache>
            </c:strRef>
          </c:cat>
          <c:val>
            <c:numRef>
              <c:f>Personal11!$B$2:$B$11</c:f>
              <c:numCache>
                <c:formatCode>General</c:formatCode>
                <c:ptCount val="10"/>
                <c:pt idx="0">
                  <c:v>0</c:v>
                </c:pt>
                <c:pt idx="1">
                  <c:v>38</c:v>
                </c:pt>
                <c:pt idx="2">
                  <c:v>39</c:v>
                </c:pt>
                <c:pt idx="3">
                  <c:v>48</c:v>
                </c:pt>
                <c:pt idx="4">
                  <c:v>62</c:v>
                </c:pt>
                <c:pt idx="5">
                  <c:v>84</c:v>
                </c:pt>
                <c:pt idx="6">
                  <c:v>84</c:v>
                </c:pt>
                <c:pt idx="7">
                  <c:v>88</c:v>
                </c:pt>
                <c:pt idx="8">
                  <c:v>89</c:v>
                </c:pt>
                <c:pt idx="9">
                  <c:v>90</c:v>
                </c:pt>
              </c:numCache>
            </c:numRef>
          </c:val>
          <c:extLst>
            <c:ext xmlns:c16="http://schemas.microsoft.com/office/drawing/2014/chart" uri="{C3380CC4-5D6E-409C-BE32-E72D297353CC}">
              <c16:uniqueId val="{00000000-CCDC-4A66-8136-3B8EE6B81147}"/>
            </c:ext>
          </c:extLst>
        </c:ser>
        <c:dLbls>
          <c:dLblPos val="outEnd"/>
          <c:showLegendKey val="0"/>
          <c:showVal val="1"/>
          <c:showCatName val="0"/>
          <c:showSerName val="0"/>
          <c:showPercent val="0"/>
          <c:showBubbleSize val="0"/>
        </c:dLbls>
        <c:gapWidth val="50"/>
        <c:axId val="515312736"/>
        <c:axId val="515304000"/>
      </c:barChart>
      <c:catAx>
        <c:axId val="51531273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sz="1200" dirty="0"/>
                  <a:t>Bereich</a:t>
                </a:r>
              </a:p>
            </c:rich>
          </c:tx>
          <c:layout>
            <c:manualLayout>
              <c:xMode val="edge"/>
              <c:yMode val="edge"/>
              <c:x val="2.1260638879939831E-3"/>
              <c:y val="0.3756437458406321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515304000"/>
        <c:crosses val="autoZero"/>
        <c:auto val="1"/>
        <c:lblAlgn val="ctr"/>
        <c:lblOffset val="100"/>
        <c:noMultiLvlLbl val="0"/>
      </c:catAx>
      <c:valAx>
        <c:axId val="515304000"/>
        <c:scaling>
          <c:orientation val="minMax"/>
          <c:max val="92"/>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dirty="0"/>
                  <a:t>Anzahl Teilnehmende,</a:t>
                </a:r>
                <a:r>
                  <a:rPr lang="de-DE" sz="1200" baseline="0" dirty="0"/>
                  <a:t> die Personal aus Bereich einbezogen</a:t>
                </a:r>
                <a:endParaRPr lang="de-DE" sz="1200" dirty="0"/>
              </a:p>
            </c:rich>
          </c:tx>
          <c:layout>
            <c:manualLayout>
              <c:xMode val="edge"/>
              <c:yMode val="edge"/>
              <c:x val="0.43303743874507006"/>
              <c:y val="0.9189177270120185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15312736"/>
        <c:crosses val="autoZero"/>
        <c:crossBetween val="between"/>
      </c:valAx>
      <c:spPr>
        <a:noFill/>
        <a:ln>
          <a:solidFill>
            <a:schemeClr val="bg1">
              <a:lumMod val="75000"/>
            </a:schemeClr>
          </a:solidFill>
        </a:ln>
        <a:effectLst/>
      </c:spPr>
    </c:plotArea>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24296296296297"/>
          <c:y val="5.0925925925925923E-2"/>
          <c:w val="0.68469643884572395"/>
          <c:h val="0.77135024788568096"/>
        </c:manualLayout>
      </c:layout>
      <c:barChart>
        <c:barDir val="col"/>
        <c:grouping val="stacked"/>
        <c:varyColors val="0"/>
        <c:ser>
          <c:idx val="0"/>
          <c:order val="0"/>
          <c:tx>
            <c:strRef>
              <c:f>Personal14!#REF!</c:f>
              <c:strCache>
                <c:ptCount val="1"/>
                <c:pt idx="0">
                  <c:v>#REF!</c:v>
                </c:pt>
              </c:strCache>
            </c:strRef>
          </c:tx>
          <c:spPr>
            <a:solidFill>
              <a:schemeClr val="accent1"/>
            </a:solidFill>
            <a:ln>
              <a:noFill/>
            </a:ln>
            <a:effectLst/>
          </c:spPr>
          <c:invertIfNegative val="0"/>
          <c:dLbls>
            <c:delete val="1"/>
          </c:dLbls>
          <c:cat>
            <c:strRef>
              <c:f>Personal14!$A$3:$A$9</c:f>
              <c:strCache>
                <c:ptCount val="7"/>
                <c:pt idx="0">
                  <c:v>1 - 19</c:v>
                </c:pt>
                <c:pt idx="1">
                  <c:v>20 - 39</c:v>
                </c:pt>
                <c:pt idx="2">
                  <c:v>40 - 59</c:v>
                </c:pt>
                <c:pt idx="3">
                  <c:v>60 - 79</c:v>
                </c:pt>
                <c:pt idx="4">
                  <c:v>80 - 99</c:v>
                </c:pt>
                <c:pt idx="5">
                  <c:v>100 - 149</c:v>
                </c:pt>
                <c:pt idx="6">
                  <c:v>150 oder mehr</c:v>
                </c:pt>
              </c:strCache>
            </c:strRef>
          </c:cat>
          <c:val>
            <c:numRef>
              <c:f>Personal14!#REF!</c:f>
              <c:numCache>
                <c:formatCode>General</c:formatCode>
                <c:ptCount val="1"/>
                <c:pt idx="0">
                  <c:v>1</c:v>
                </c:pt>
              </c:numCache>
            </c:numRef>
          </c:val>
          <c:extLst>
            <c:ext xmlns:c16="http://schemas.microsoft.com/office/drawing/2014/chart" uri="{C3380CC4-5D6E-409C-BE32-E72D297353CC}">
              <c16:uniqueId val="{00000000-8277-4A39-9CE2-DEE808AFBC1C}"/>
            </c:ext>
          </c:extLst>
        </c:ser>
        <c:ser>
          <c:idx val="1"/>
          <c:order val="1"/>
          <c:tx>
            <c:strRef>
              <c:f>Personal14!$B$2</c:f>
              <c:strCache>
                <c:ptCount val="1"/>
                <c:pt idx="0">
                  <c:v>kleine Behörden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Personal14!$A$3:$A$9</c:f>
              <c:strCache>
                <c:ptCount val="7"/>
                <c:pt idx="0">
                  <c:v>1 - 19</c:v>
                </c:pt>
                <c:pt idx="1">
                  <c:v>20 - 39</c:v>
                </c:pt>
                <c:pt idx="2">
                  <c:v>40 - 59</c:v>
                </c:pt>
                <c:pt idx="3">
                  <c:v>60 - 79</c:v>
                </c:pt>
                <c:pt idx="4">
                  <c:v>80 - 99</c:v>
                </c:pt>
                <c:pt idx="5">
                  <c:v>100 - 149</c:v>
                </c:pt>
                <c:pt idx="6">
                  <c:v>150 oder mehr</c:v>
                </c:pt>
              </c:strCache>
            </c:strRef>
          </c:cat>
          <c:val>
            <c:numRef>
              <c:f>Personal14!$B$3:$B$9</c:f>
              <c:numCache>
                <c:formatCode>General</c:formatCode>
                <c:ptCount val="7"/>
                <c:pt idx="0">
                  <c:v>2</c:v>
                </c:pt>
                <c:pt idx="2">
                  <c:v>1</c:v>
                </c:pt>
                <c:pt idx="4">
                  <c:v>1</c:v>
                </c:pt>
                <c:pt idx="6">
                  <c:v>1</c:v>
                </c:pt>
              </c:numCache>
            </c:numRef>
          </c:val>
          <c:extLst>
            <c:ext xmlns:c16="http://schemas.microsoft.com/office/drawing/2014/chart" uri="{C3380CC4-5D6E-409C-BE32-E72D297353CC}">
              <c16:uniqueId val="{00000001-8277-4A39-9CE2-DEE808AFBC1C}"/>
            </c:ext>
          </c:extLst>
        </c:ser>
        <c:ser>
          <c:idx val="2"/>
          <c:order val="2"/>
          <c:tx>
            <c:strRef>
              <c:f>Personal14!$C$2</c:f>
              <c:strCache>
                <c:ptCount val="1"/>
                <c:pt idx="0">
                  <c:v>mittelgroße Behörden</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Personal14!$A$3:$A$9</c:f>
              <c:strCache>
                <c:ptCount val="7"/>
                <c:pt idx="0">
                  <c:v>1 - 19</c:v>
                </c:pt>
                <c:pt idx="1">
                  <c:v>20 - 39</c:v>
                </c:pt>
                <c:pt idx="2">
                  <c:v>40 - 59</c:v>
                </c:pt>
                <c:pt idx="3">
                  <c:v>60 - 79</c:v>
                </c:pt>
                <c:pt idx="4">
                  <c:v>80 - 99</c:v>
                </c:pt>
                <c:pt idx="5">
                  <c:v>100 - 149</c:v>
                </c:pt>
                <c:pt idx="6">
                  <c:v>150 oder mehr</c:v>
                </c:pt>
              </c:strCache>
            </c:strRef>
          </c:cat>
          <c:val>
            <c:numRef>
              <c:f>Personal14!$C$3:$C$9</c:f>
              <c:numCache>
                <c:formatCode>General</c:formatCode>
                <c:ptCount val="7"/>
                <c:pt idx="1">
                  <c:v>3</c:v>
                </c:pt>
                <c:pt idx="2">
                  <c:v>9</c:v>
                </c:pt>
                <c:pt idx="3">
                  <c:v>4</c:v>
                </c:pt>
                <c:pt idx="4">
                  <c:v>14</c:v>
                </c:pt>
                <c:pt idx="5">
                  <c:v>22</c:v>
                </c:pt>
                <c:pt idx="6">
                  <c:v>14</c:v>
                </c:pt>
              </c:numCache>
            </c:numRef>
          </c:val>
          <c:extLst>
            <c:ext xmlns:c16="http://schemas.microsoft.com/office/drawing/2014/chart" uri="{C3380CC4-5D6E-409C-BE32-E72D297353CC}">
              <c16:uniqueId val="{00000002-8277-4A39-9CE2-DEE808AFBC1C}"/>
            </c:ext>
          </c:extLst>
        </c:ser>
        <c:ser>
          <c:idx val="3"/>
          <c:order val="3"/>
          <c:tx>
            <c:strRef>
              <c:f>Personal14!$D$2</c:f>
              <c:strCache>
                <c:ptCount val="1"/>
                <c:pt idx="0">
                  <c:v>große Behörden</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Personal14!$A$3:$A$9</c:f>
              <c:strCache>
                <c:ptCount val="7"/>
                <c:pt idx="0">
                  <c:v>1 - 19</c:v>
                </c:pt>
                <c:pt idx="1">
                  <c:v>20 - 39</c:v>
                </c:pt>
                <c:pt idx="2">
                  <c:v>40 - 59</c:v>
                </c:pt>
                <c:pt idx="3">
                  <c:v>60 - 79</c:v>
                </c:pt>
                <c:pt idx="4">
                  <c:v>80 - 99</c:v>
                </c:pt>
                <c:pt idx="5">
                  <c:v>100 - 149</c:v>
                </c:pt>
                <c:pt idx="6">
                  <c:v>150 oder mehr</c:v>
                </c:pt>
              </c:strCache>
            </c:strRef>
          </c:cat>
          <c:val>
            <c:numRef>
              <c:f>Personal14!$D$3:$D$9</c:f>
              <c:numCache>
                <c:formatCode>General</c:formatCode>
                <c:ptCount val="7"/>
                <c:pt idx="4">
                  <c:v>2</c:v>
                </c:pt>
                <c:pt idx="5">
                  <c:v>5</c:v>
                </c:pt>
                <c:pt idx="6">
                  <c:v>13</c:v>
                </c:pt>
              </c:numCache>
            </c:numRef>
          </c:val>
          <c:extLst>
            <c:ext xmlns:c16="http://schemas.microsoft.com/office/drawing/2014/chart" uri="{C3380CC4-5D6E-409C-BE32-E72D297353CC}">
              <c16:uniqueId val="{00000003-8277-4A39-9CE2-DEE808AFBC1C}"/>
            </c:ext>
          </c:extLst>
        </c:ser>
        <c:dLbls>
          <c:dLblPos val="ctr"/>
          <c:showLegendKey val="0"/>
          <c:showVal val="1"/>
          <c:showCatName val="0"/>
          <c:showSerName val="0"/>
          <c:showPercent val="0"/>
          <c:showBubbleSize val="0"/>
        </c:dLbls>
        <c:gapWidth val="80"/>
        <c:overlap val="100"/>
        <c:axId val="168656159"/>
        <c:axId val="168654911"/>
      </c:barChart>
      <c:catAx>
        <c:axId val="168656159"/>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de-DE" sz="1400"/>
                  <a:t>Anzahl Beschäftigte zur Pandemiebewältigung</a:t>
                </a:r>
              </a:p>
            </c:rich>
          </c:tx>
          <c:layout>
            <c:manualLayout>
              <c:xMode val="edge"/>
              <c:yMode val="edge"/>
              <c:x val="0.12432184639277011"/>
              <c:y val="0.927998642304871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crossAx val="168654911"/>
        <c:crosses val="autoZero"/>
        <c:auto val="1"/>
        <c:lblAlgn val="ctr"/>
        <c:lblOffset val="100"/>
        <c:noMultiLvlLbl val="0"/>
      </c:catAx>
      <c:valAx>
        <c:axId val="168654911"/>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dirty="0"/>
                  <a:t>Anzahl Angaben </a:t>
                </a:r>
              </a:p>
            </c:rich>
          </c:tx>
          <c:layout>
            <c:manualLayout>
              <c:xMode val="edge"/>
              <c:yMode val="edge"/>
              <c:x val="4.60587803292185E-3"/>
              <c:y val="0.3530273265155247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68656159"/>
        <c:crosses val="autoZero"/>
        <c:crossBetween val="between"/>
      </c:valAx>
      <c:spPr>
        <a:noFill/>
        <a:ln>
          <a:noFill/>
        </a:ln>
        <a:effectLst/>
      </c:spPr>
    </c:plotArea>
    <c:legend>
      <c:legendPos val="r"/>
      <c:legendEntry>
        <c:idx val="3"/>
        <c:delete val="1"/>
      </c:legendEntry>
      <c:layout>
        <c:manualLayout>
          <c:xMode val="edge"/>
          <c:yMode val="edge"/>
          <c:x val="0.78844657333040191"/>
          <c:y val="0.31789309698091733"/>
          <c:w val="0.18303799718400782"/>
          <c:h val="0.3642138060381653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30222222222222"/>
          <c:y val="0.1668988888888889"/>
          <c:w val="0.81849777777777766"/>
          <c:h val="0.62195166666666679"/>
        </c:manualLayout>
      </c:layout>
      <c:barChart>
        <c:barDir val="bar"/>
        <c:grouping val="stacked"/>
        <c:varyColors val="0"/>
        <c:ser>
          <c:idx val="0"/>
          <c:order val="0"/>
          <c:tx>
            <c:strRef>
              <c:f>Normalbt16!$A$2</c:f>
              <c:strCache>
                <c:ptCount val="1"/>
                <c:pt idx="0">
                  <c:v>überhaupt nicht</c:v>
                </c:pt>
              </c:strCache>
            </c:strRef>
          </c:tx>
          <c:spPr>
            <a:solidFill>
              <a:srgbClr val="CC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Normalbt16!$B$2</c:f>
              <c:numCache>
                <c:formatCode>0.0</c:formatCode>
                <c:ptCount val="1"/>
                <c:pt idx="0">
                  <c:v>6.5217391304347823</c:v>
                </c:pt>
              </c:numCache>
            </c:numRef>
          </c:val>
          <c:extLst>
            <c:ext xmlns:c16="http://schemas.microsoft.com/office/drawing/2014/chart" uri="{C3380CC4-5D6E-409C-BE32-E72D297353CC}">
              <c16:uniqueId val="{00000000-1CEB-4F1E-AD2C-3CB4784ECF95}"/>
            </c:ext>
          </c:extLst>
        </c:ser>
        <c:ser>
          <c:idx val="1"/>
          <c:order val="1"/>
          <c:tx>
            <c:strRef>
              <c:f>Normalbt16!$A$3</c:f>
              <c:strCache>
                <c:ptCount val="1"/>
                <c:pt idx="0">
                  <c:v>zu geringen Teilen</c:v>
                </c:pt>
              </c:strCache>
            </c:strRef>
          </c:tx>
          <c:spPr>
            <a:solidFill>
              <a:srgbClr val="FF99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Normalbt16!$B$3</c:f>
              <c:numCache>
                <c:formatCode>0.0</c:formatCode>
                <c:ptCount val="1"/>
                <c:pt idx="0">
                  <c:v>69.565217391304344</c:v>
                </c:pt>
              </c:numCache>
            </c:numRef>
          </c:val>
          <c:extLst>
            <c:ext xmlns:c16="http://schemas.microsoft.com/office/drawing/2014/chart" uri="{C3380CC4-5D6E-409C-BE32-E72D297353CC}">
              <c16:uniqueId val="{00000001-1CEB-4F1E-AD2C-3CB4784ECF95}"/>
            </c:ext>
          </c:extLst>
        </c:ser>
        <c:ser>
          <c:idx val="2"/>
          <c:order val="2"/>
          <c:tx>
            <c:strRef>
              <c:f>Normalbt16!$A$4</c:f>
              <c:strCache>
                <c:ptCount val="1"/>
                <c:pt idx="0">
                  <c:v>teilweise</c:v>
                </c:pt>
              </c:strCache>
            </c:strRef>
          </c:tx>
          <c:spPr>
            <a:solidFill>
              <a:srgbClr val="FF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Normalbt16!$B$4</c:f>
              <c:numCache>
                <c:formatCode>0.0</c:formatCode>
                <c:ptCount val="1"/>
                <c:pt idx="0">
                  <c:v>16.304347826086957</c:v>
                </c:pt>
              </c:numCache>
            </c:numRef>
          </c:val>
          <c:extLst>
            <c:ext xmlns:c16="http://schemas.microsoft.com/office/drawing/2014/chart" uri="{C3380CC4-5D6E-409C-BE32-E72D297353CC}">
              <c16:uniqueId val="{00000002-1CEB-4F1E-AD2C-3CB4784ECF95}"/>
            </c:ext>
          </c:extLst>
        </c:ser>
        <c:ser>
          <c:idx val="3"/>
          <c:order val="3"/>
          <c:tx>
            <c:strRef>
              <c:f>Normalbt16!$A$5</c:f>
              <c:strCache>
                <c:ptCount val="1"/>
                <c:pt idx="0">
                  <c:v>größtenteils</c:v>
                </c:pt>
              </c:strCache>
            </c:strRef>
          </c:tx>
          <c:spPr>
            <a:solidFill>
              <a:srgbClr val="CC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Normalbt16!$B$5</c:f>
              <c:numCache>
                <c:formatCode>0.0</c:formatCode>
                <c:ptCount val="1"/>
                <c:pt idx="0">
                  <c:v>7.6</c:v>
                </c:pt>
              </c:numCache>
            </c:numRef>
          </c:val>
          <c:extLst>
            <c:ext xmlns:c16="http://schemas.microsoft.com/office/drawing/2014/chart" uri="{C3380CC4-5D6E-409C-BE32-E72D297353CC}">
              <c16:uniqueId val="{00000003-1CEB-4F1E-AD2C-3CB4784ECF95}"/>
            </c:ext>
          </c:extLst>
        </c:ser>
        <c:ser>
          <c:idx val="4"/>
          <c:order val="4"/>
          <c:tx>
            <c:strRef>
              <c:f>Normalbt16!$A$6</c:f>
              <c:strCache>
                <c:ptCount val="1"/>
                <c:pt idx="0">
                  <c:v>vollständig</c:v>
                </c:pt>
              </c:strCache>
            </c:strRef>
          </c:tx>
          <c:spPr>
            <a:solidFill>
              <a:srgbClr val="00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Normalbt16!$B$6</c:f>
              <c:numCache>
                <c:formatCode>General</c:formatCode>
                <c:ptCount val="1"/>
                <c:pt idx="0">
                  <c:v>7.6</c:v>
                </c:pt>
              </c:numCache>
            </c:numRef>
          </c:val>
          <c:extLst>
            <c:ext xmlns:c16="http://schemas.microsoft.com/office/drawing/2014/chart" uri="{C3380CC4-5D6E-409C-BE32-E72D297353CC}">
              <c16:uniqueId val="{00000004-1CEB-4F1E-AD2C-3CB4784ECF95}"/>
            </c:ext>
          </c:extLst>
        </c:ser>
        <c:dLbls>
          <c:showLegendKey val="0"/>
          <c:showVal val="1"/>
          <c:showCatName val="0"/>
          <c:showSerName val="0"/>
          <c:showPercent val="0"/>
          <c:showBubbleSize val="0"/>
        </c:dLbls>
        <c:gapWidth val="100"/>
        <c:overlap val="100"/>
        <c:axId val="303677215"/>
        <c:axId val="303695103"/>
      </c:barChart>
      <c:catAx>
        <c:axId val="303677215"/>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dirty="0"/>
                  <a:t>Aufrechterhaltung</a:t>
                </a:r>
                <a:r>
                  <a:rPr lang="de-DE" sz="1200" baseline="0" dirty="0"/>
                  <a:t> des Normalbetriebs  nach Einschätzung der Teilnehmenden</a:t>
                </a:r>
                <a:endParaRPr lang="de-DE" sz="1200" dirty="0"/>
              </a:p>
            </c:rich>
          </c:tx>
          <c:layout>
            <c:manualLayout>
              <c:xMode val="edge"/>
              <c:yMode val="edge"/>
              <c:x val="5.5548509974343236E-3"/>
              <c:y val="0.10409596187137009"/>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03695103"/>
        <c:crosses val="autoZero"/>
        <c:auto val="1"/>
        <c:lblAlgn val="ctr"/>
        <c:lblOffset val="100"/>
        <c:noMultiLvlLbl val="0"/>
      </c:catAx>
      <c:valAx>
        <c:axId val="303695103"/>
        <c:scaling>
          <c:orientation val="minMax"/>
          <c:max val="10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de-DE" sz="1400"/>
                  <a:t>Anteil</a:t>
                </a:r>
                <a:r>
                  <a:rPr lang="de-DE" sz="1400" baseline="0"/>
                  <a:t> der Teilnehmenden in %</a:t>
                </a:r>
                <a:endParaRPr lang="de-DE" sz="1400"/>
              </a:p>
            </c:rich>
          </c:tx>
          <c:layout>
            <c:manualLayout>
              <c:xMode val="edge"/>
              <c:yMode val="edge"/>
              <c:x val="0.40786522141073706"/>
              <c:y val="0.893615881421200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crossAx val="303677215"/>
        <c:crosses val="autoZero"/>
        <c:crossBetween val="between"/>
        <c:majorUnit val="20"/>
      </c:valAx>
      <c:spPr>
        <a:noFill/>
        <a:ln>
          <a:noFill/>
        </a:ln>
        <a:effectLst/>
      </c:spPr>
    </c:plotArea>
    <c:legend>
      <c:legendPos val="t"/>
      <c:layout>
        <c:manualLayout>
          <c:xMode val="edge"/>
          <c:yMode val="edge"/>
          <c:x val="0.11314436701956422"/>
          <c:y val="3.5666198923114067E-2"/>
          <c:w val="0.8595261111111111"/>
          <c:h val="0.1275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127712659948241"/>
          <c:y val="5.0925925925925923E-2"/>
          <c:w val="0.4353147284125698"/>
          <c:h val="0.76665135608048995"/>
        </c:manualLayout>
      </c:layout>
      <c:barChart>
        <c:barDir val="bar"/>
        <c:grouping val="stacked"/>
        <c:varyColors val="0"/>
        <c:ser>
          <c:idx val="0"/>
          <c:order val="0"/>
          <c:tx>
            <c:strRef>
              <c:f>Krisenkom21!$C$2</c:f>
              <c:strCache>
                <c:ptCount val="1"/>
                <c:pt idx="0">
                  <c:v>kleine Behörden</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F24E-4FEA-A7FC-7A13391D64D0}"/>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Krisenkom21!$A$3:$A$7</c:f>
              <c:strCache>
                <c:ptCount val="5"/>
                <c:pt idx="0">
                  <c:v>Spezielle Software</c:v>
                </c:pt>
                <c:pt idx="1">
                  <c:v>Verschlüsselte Server</c:v>
                </c:pt>
                <c:pt idx="2">
                  <c:v>Öffentliche Telefonnummern</c:v>
                </c:pt>
                <c:pt idx="3">
                  <c:v>Nicht-öffentliche Rufnummern</c:v>
                </c:pt>
                <c:pt idx="4">
                  <c:v>E-Mail-Verkehr</c:v>
                </c:pt>
              </c:strCache>
            </c:strRef>
          </c:cat>
          <c:val>
            <c:numRef>
              <c:f>Krisenkom21!$C$3:$C$7</c:f>
              <c:numCache>
                <c:formatCode>General</c:formatCode>
                <c:ptCount val="5"/>
                <c:pt idx="3">
                  <c:v>1</c:v>
                </c:pt>
                <c:pt idx="4">
                  <c:v>5</c:v>
                </c:pt>
              </c:numCache>
            </c:numRef>
          </c:val>
          <c:extLst>
            <c:ext xmlns:c16="http://schemas.microsoft.com/office/drawing/2014/chart" uri="{C3380CC4-5D6E-409C-BE32-E72D297353CC}">
              <c16:uniqueId val="{00000002-F24E-4FEA-A7FC-7A13391D64D0}"/>
            </c:ext>
          </c:extLst>
        </c:ser>
        <c:ser>
          <c:idx val="1"/>
          <c:order val="1"/>
          <c:tx>
            <c:strRef>
              <c:f>Krisenkom21!$D$2</c:f>
              <c:strCache>
                <c:ptCount val="1"/>
                <c:pt idx="0">
                  <c:v>mittelgroße Behörden</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Krisenkom21!$A$3:$A$7</c:f>
              <c:strCache>
                <c:ptCount val="5"/>
                <c:pt idx="0">
                  <c:v>Spezielle Software</c:v>
                </c:pt>
                <c:pt idx="1">
                  <c:v>Verschlüsselte Server</c:v>
                </c:pt>
                <c:pt idx="2">
                  <c:v>Öffentliche Telefonnummern</c:v>
                </c:pt>
                <c:pt idx="3">
                  <c:v>Nicht-öffentliche Rufnummern</c:v>
                </c:pt>
                <c:pt idx="4">
                  <c:v>E-Mail-Verkehr</c:v>
                </c:pt>
              </c:strCache>
            </c:strRef>
          </c:cat>
          <c:val>
            <c:numRef>
              <c:f>Krisenkom21!$D$3:$D$7</c:f>
              <c:numCache>
                <c:formatCode>General</c:formatCode>
                <c:ptCount val="5"/>
                <c:pt idx="0">
                  <c:v>12</c:v>
                </c:pt>
                <c:pt idx="1">
                  <c:v>10</c:v>
                </c:pt>
                <c:pt idx="2">
                  <c:v>29</c:v>
                </c:pt>
                <c:pt idx="3">
                  <c:v>34</c:v>
                </c:pt>
                <c:pt idx="4">
                  <c:v>61</c:v>
                </c:pt>
              </c:numCache>
            </c:numRef>
          </c:val>
          <c:extLst>
            <c:ext xmlns:c16="http://schemas.microsoft.com/office/drawing/2014/chart" uri="{C3380CC4-5D6E-409C-BE32-E72D297353CC}">
              <c16:uniqueId val="{00000003-F24E-4FEA-A7FC-7A13391D64D0}"/>
            </c:ext>
          </c:extLst>
        </c:ser>
        <c:ser>
          <c:idx val="2"/>
          <c:order val="2"/>
          <c:tx>
            <c:strRef>
              <c:f>Krisenkom21!$E$2</c:f>
              <c:strCache>
                <c:ptCount val="1"/>
                <c:pt idx="0">
                  <c:v>große Behörden</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65000"/>
                        <a:lumOff val="3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Krisenkom21!$A$3:$A$7</c:f>
              <c:strCache>
                <c:ptCount val="5"/>
                <c:pt idx="0">
                  <c:v>Spezielle Software</c:v>
                </c:pt>
                <c:pt idx="1">
                  <c:v>Verschlüsselte Server</c:v>
                </c:pt>
                <c:pt idx="2">
                  <c:v>Öffentliche Telefonnummern</c:v>
                </c:pt>
                <c:pt idx="3">
                  <c:v>Nicht-öffentliche Rufnummern</c:v>
                </c:pt>
                <c:pt idx="4">
                  <c:v>E-Mail-Verkehr</c:v>
                </c:pt>
              </c:strCache>
            </c:strRef>
          </c:cat>
          <c:val>
            <c:numRef>
              <c:f>Krisenkom21!$E$3:$E$7</c:f>
              <c:numCache>
                <c:formatCode>General</c:formatCode>
                <c:ptCount val="5"/>
                <c:pt idx="0">
                  <c:v>2</c:v>
                </c:pt>
                <c:pt idx="1">
                  <c:v>8</c:v>
                </c:pt>
                <c:pt idx="2">
                  <c:v>8</c:v>
                </c:pt>
                <c:pt idx="3">
                  <c:v>11</c:v>
                </c:pt>
                <c:pt idx="4">
                  <c:v>19</c:v>
                </c:pt>
              </c:numCache>
            </c:numRef>
          </c:val>
          <c:extLst>
            <c:ext xmlns:c16="http://schemas.microsoft.com/office/drawing/2014/chart" uri="{C3380CC4-5D6E-409C-BE32-E72D297353CC}">
              <c16:uniqueId val="{00000004-F24E-4FEA-A7FC-7A13391D64D0}"/>
            </c:ext>
          </c:extLst>
        </c:ser>
        <c:dLbls>
          <c:dLblPos val="ctr"/>
          <c:showLegendKey val="0"/>
          <c:showVal val="1"/>
          <c:showCatName val="0"/>
          <c:showSerName val="0"/>
          <c:showPercent val="0"/>
          <c:showBubbleSize val="0"/>
        </c:dLbls>
        <c:gapWidth val="80"/>
        <c:overlap val="100"/>
        <c:axId val="2064381055"/>
        <c:axId val="2064383551"/>
      </c:barChart>
      <c:catAx>
        <c:axId val="2064381055"/>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Medien zur Kommunikation mit anderen Behörden</a:t>
                </a:r>
              </a:p>
            </c:rich>
          </c:tx>
          <c:layout>
            <c:manualLayout>
              <c:xMode val="edge"/>
              <c:yMode val="edge"/>
              <c:x val="3.1992962853821471E-3"/>
              <c:y val="0.1309935084069648"/>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2064383551"/>
        <c:crosses val="autoZero"/>
        <c:auto val="1"/>
        <c:lblAlgn val="ctr"/>
        <c:lblOffset val="100"/>
        <c:noMultiLvlLbl val="0"/>
      </c:catAx>
      <c:valAx>
        <c:axId val="2064383551"/>
        <c:scaling>
          <c:orientation val="minMax"/>
          <c:max val="92"/>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de-DE" sz="1400" dirty="0"/>
                  <a:t>Anzahl Angaben</a:t>
                </a:r>
              </a:p>
            </c:rich>
          </c:tx>
          <c:layout>
            <c:manualLayout>
              <c:xMode val="edge"/>
              <c:yMode val="edge"/>
              <c:x val="0.44421722222222221"/>
              <c:y val="0.9064581510644502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crossAx val="2064381055"/>
        <c:crosses val="autoZero"/>
        <c:crossBetween val="between"/>
        <c:majorUnit val="10"/>
      </c:valAx>
      <c:spPr>
        <a:noFill/>
        <a:ln>
          <a:noFill/>
        </a:ln>
        <a:effectLst/>
      </c:spPr>
    </c:plotArea>
    <c:legend>
      <c:legendPos val="r"/>
      <c:layout>
        <c:manualLayout>
          <c:xMode val="edge"/>
          <c:yMode val="edge"/>
          <c:x val="0.79687239297129508"/>
          <c:y val="0.27481626944509197"/>
          <c:w val="0.19348705684022846"/>
          <c:h val="0.4228900673348843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09711643468813"/>
          <c:y val="0.18961888888888889"/>
          <c:w val="0.78994362838108989"/>
          <c:h val="0.60292444444444449"/>
        </c:manualLayout>
      </c:layout>
      <c:barChart>
        <c:barDir val="bar"/>
        <c:grouping val="stacked"/>
        <c:varyColors val="0"/>
        <c:ser>
          <c:idx val="0"/>
          <c:order val="0"/>
          <c:tx>
            <c:strRef>
              <c:f>Krisenkom22!$A$3</c:f>
              <c:strCache>
                <c:ptCount val="1"/>
                <c:pt idx="0">
                  <c:v>schlecht</c:v>
                </c:pt>
              </c:strCache>
            </c:strRef>
          </c:tx>
          <c:spPr>
            <a:solidFill>
              <a:srgbClr val="CC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Krisenkom22!$B$3</c:f>
              <c:numCache>
                <c:formatCode>0.0</c:formatCode>
                <c:ptCount val="1"/>
                <c:pt idx="0">
                  <c:v>27.173913043478258</c:v>
                </c:pt>
              </c:numCache>
            </c:numRef>
          </c:val>
          <c:extLst>
            <c:ext xmlns:c16="http://schemas.microsoft.com/office/drawing/2014/chart" uri="{C3380CC4-5D6E-409C-BE32-E72D297353CC}">
              <c16:uniqueId val="{00000000-63C9-4A8F-A2E7-10A49C76AA3C}"/>
            </c:ext>
          </c:extLst>
        </c:ser>
        <c:ser>
          <c:idx val="1"/>
          <c:order val="1"/>
          <c:tx>
            <c:strRef>
              <c:f>Krisenkom22!$A$4</c:f>
              <c:strCache>
                <c:ptCount val="1"/>
                <c:pt idx="0">
                  <c:v>weniger gut</c:v>
                </c:pt>
              </c:strCache>
            </c:strRef>
          </c:tx>
          <c:spPr>
            <a:solidFill>
              <a:srgbClr val="FF99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Krisenkom22!$B$4</c:f>
              <c:numCache>
                <c:formatCode>0.0</c:formatCode>
                <c:ptCount val="1"/>
                <c:pt idx="0">
                  <c:v>35.869565217391305</c:v>
                </c:pt>
              </c:numCache>
            </c:numRef>
          </c:val>
          <c:extLst>
            <c:ext xmlns:c16="http://schemas.microsoft.com/office/drawing/2014/chart" uri="{C3380CC4-5D6E-409C-BE32-E72D297353CC}">
              <c16:uniqueId val="{00000001-63C9-4A8F-A2E7-10A49C76AA3C}"/>
            </c:ext>
          </c:extLst>
        </c:ser>
        <c:ser>
          <c:idx val="2"/>
          <c:order val="2"/>
          <c:tx>
            <c:strRef>
              <c:f>Krisenkom22!$A$5</c:f>
              <c:strCache>
                <c:ptCount val="1"/>
                <c:pt idx="0">
                  <c:v>in Ordnung</c:v>
                </c:pt>
              </c:strCache>
            </c:strRef>
          </c:tx>
          <c:spPr>
            <a:solidFill>
              <a:srgbClr val="FF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Krisenkom22!$B$5</c:f>
              <c:numCache>
                <c:formatCode>0.0</c:formatCode>
                <c:ptCount val="1"/>
                <c:pt idx="0">
                  <c:v>34.782608695652172</c:v>
                </c:pt>
              </c:numCache>
            </c:numRef>
          </c:val>
          <c:extLst>
            <c:ext xmlns:c16="http://schemas.microsoft.com/office/drawing/2014/chart" uri="{C3380CC4-5D6E-409C-BE32-E72D297353CC}">
              <c16:uniqueId val="{00000002-63C9-4A8F-A2E7-10A49C76AA3C}"/>
            </c:ext>
          </c:extLst>
        </c:ser>
        <c:ser>
          <c:idx val="3"/>
          <c:order val="3"/>
          <c:tx>
            <c:strRef>
              <c:f>Krisenkom22!$A$6</c:f>
              <c:strCache>
                <c:ptCount val="1"/>
                <c:pt idx="0">
                  <c:v>gut</c:v>
                </c:pt>
              </c:strCache>
            </c:strRef>
          </c:tx>
          <c:spPr>
            <a:solidFill>
              <a:srgbClr val="CC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Krisenkom22!$B$6</c:f>
              <c:numCache>
                <c:formatCode>0.0</c:formatCode>
                <c:ptCount val="1"/>
                <c:pt idx="0">
                  <c:v>2.2000000000000002</c:v>
                </c:pt>
              </c:numCache>
            </c:numRef>
          </c:val>
          <c:extLst>
            <c:ext xmlns:c16="http://schemas.microsoft.com/office/drawing/2014/chart" uri="{C3380CC4-5D6E-409C-BE32-E72D297353CC}">
              <c16:uniqueId val="{00000003-63C9-4A8F-A2E7-10A49C76AA3C}"/>
            </c:ext>
          </c:extLst>
        </c:ser>
        <c:ser>
          <c:idx val="4"/>
          <c:order val="4"/>
          <c:tx>
            <c:strRef>
              <c:f>Krisenkom22!$A$7</c:f>
              <c:strCache>
                <c:ptCount val="1"/>
                <c:pt idx="0">
                  <c:v>optimal</c:v>
                </c:pt>
              </c:strCache>
            </c:strRef>
          </c:tx>
          <c:spPr>
            <a:solidFill>
              <a:srgbClr val="00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Krisenkom22!$B$7</c:f>
              <c:numCache>
                <c:formatCode>General</c:formatCode>
                <c:ptCount val="1"/>
                <c:pt idx="0">
                  <c:v>0</c:v>
                </c:pt>
              </c:numCache>
            </c:numRef>
          </c:val>
          <c:extLst>
            <c:ext xmlns:c16="http://schemas.microsoft.com/office/drawing/2014/chart" uri="{C3380CC4-5D6E-409C-BE32-E72D297353CC}">
              <c16:uniqueId val="{00000004-63C9-4A8F-A2E7-10A49C76AA3C}"/>
            </c:ext>
          </c:extLst>
        </c:ser>
        <c:dLbls>
          <c:showLegendKey val="0"/>
          <c:showVal val="1"/>
          <c:showCatName val="0"/>
          <c:showSerName val="0"/>
          <c:showPercent val="0"/>
          <c:showBubbleSize val="0"/>
        </c:dLbls>
        <c:gapWidth val="100"/>
        <c:overlap val="100"/>
        <c:axId val="327789151"/>
        <c:axId val="327784575"/>
      </c:barChart>
      <c:catAx>
        <c:axId val="327789151"/>
        <c:scaling>
          <c:orientation val="minMax"/>
        </c:scaling>
        <c:delete val="1"/>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de-DE" sz="1200"/>
                  <a:t>Bewertung der zeitnahen Erreichbarkeit anderer lokaler Gesundheitsbehörden durch die Teilnehmenden</a:t>
                </a:r>
              </a:p>
            </c:rich>
          </c:tx>
          <c:layout>
            <c:manualLayout>
              <c:xMode val="edge"/>
              <c:yMode val="edge"/>
              <c:x val="1.0646305262287763E-2"/>
              <c:y val="9.6099924405973119E-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crossAx val="327784575"/>
        <c:crosses val="autoZero"/>
        <c:auto val="1"/>
        <c:lblAlgn val="ctr"/>
        <c:lblOffset val="100"/>
        <c:noMultiLvlLbl val="0"/>
      </c:catAx>
      <c:valAx>
        <c:axId val="327784575"/>
        <c:scaling>
          <c:orientation val="minMax"/>
          <c:max val="10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de-DE" sz="1400"/>
                  <a:t>Anteil</a:t>
                </a:r>
                <a:r>
                  <a:rPr lang="de-DE" sz="1400" baseline="0"/>
                  <a:t> der Teilnehmenden in %</a:t>
                </a:r>
                <a:endParaRPr lang="de-DE" sz="1400"/>
              </a:p>
            </c:rich>
          </c:tx>
          <c:layout>
            <c:manualLayout>
              <c:xMode val="edge"/>
              <c:yMode val="edge"/>
              <c:x val="0.44703201230283368"/>
              <c:y val="0.8896414889079702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27789151"/>
        <c:crosses val="autoZero"/>
        <c:crossBetween val="between"/>
      </c:valAx>
      <c:spPr>
        <a:noFill/>
        <a:ln>
          <a:noFill/>
        </a:ln>
        <a:effectLst/>
      </c:spPr>
    </c:plotArea>
    <c:legend>
      <c:legendPos val="t"/>
      <c:layout>
        <c:manualLayout>
          <c:xMode val="edge"/>
          <c:yMode val="edge"/>
          <c:x val="0.25018611111111111"/>
          <c:y val="6.3500000000000001E-2"/>
          <c:w val="0.64073888888888886"/>
          <c:h val="0.1275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chemeClr val="bg1">
          <a:lumMod val="75000"/>
        </a:schemeClr>
      </a:solidFill>
    </a:ln>
    <a:effectLst/>
  </c:spPr>
  <c:txPr>
    <a:bodyPr/>
    <a:lstStyle/>
    <a:p>
      <a:pPr>
        <a:defRPr/>
      </a:pPr>
      <a:endParaRPr lang="de-DE"/>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Krisenkom23!$A$5:$A$9</cx:f>
        <cx:lvl ptCount="5">
          <cx:pt idx="0">frühere Kommunikation von Rechtsgrundlagen (insb. vor der Presse, zu Dienstzeiten, größerer Zeitrahmen für Umsetzung)</cx:pt>
          <cx:pt idx="1">(stärkere) Beteiligung der Kommunalebene</cx:pt>
          <cx:pt idx="2">erreichbare Ansprechpersonen auf Bundes- und Landesebene</cx:pt>
          <cx:pt idx="3">konkrete Vorgaben / Handlungs-anweisungen</cx:pt>
          <cx:pt idx="4">Ausbau digitaler Strukturen</cx:pt>
        </cx:lvl>
      </cx:strDim>
      <cx:numDim type="size">
        <cx:f>Krisenkom23!$B$5:$B$9</cx:f>
        <cx:lvl ptCount="5" formatCode="Standard">
          <cx:pt idx="0">23</cx:pt>
          <cx:pt idx="1">13</cx:pt>
          <cx:pt idx="2">23</cx:pt>
          <cx:pt idx="3">14</cx:pt>
          <cx:pt idx="4">9</cx:pt>
        </cx:lvl>
      </cx:numDim>
    </cx:data>
  </cx:chartData>
  <cx:chart>
    <cx:title pos="t" align="ctr" overlay="0">
      <cx:tx>
        <cx:txData>
          <cx:v>Bedarfe in der Kommunikation mit Bundes- und Landesebene</cx:v>
        </cx:txData>
      </cx:tx>
      <cx:txPr>
        <a:bodyPr spcFirstLastPara="1" vertOverflow="ellipsis" horzOverflow="overflow" wrap="square" lIns="0" tIns="0" rIns="0" bIns="0" anchor="ctr" anchorCtr="1"/>
        <a:lstStyle/>
        <a:p>
          <a:pPr algn="ctr" rtl="0">
            <a:defRPr sz="1600"/>
          </a:pPr>
          <a:r>
            <a:rPr lang="de-DE" sz="1600" b="1" i="0" u="none" strike="noStrike" cap="all" baseline="0">
              <a:solidFill>
                <a:sysClr val="windowText" lastClr="000000">
                  <a:lumMod val="65000"/>
                  <a:lumOff val="35000"/>
                </a:sysClr>
              </a:solidFill>
              <a:latin typeface="Calibri" panose="020F0502020204030204"/>
            </a:rPr>
            <a:t>Bedarfe in der Kommunikation mit Bundes- und Landesebene</a:t>
          </a:r>
        </a:p>
      </cx:txPr>
    </cx:title>
    <cx:plotArea>
      <cx:plotAreaRegion>
        <cx:series layoutId="treemap" uniqueId="{37F9D5F5-347B-478A-89DA-84A0DB0C3DC6}">
          <cx:dataPt idx="0">
            <cx:spPr>
              <a:solidFill>
                <a:srgbClr val="5B9BD5">
                  <a:lumMod val="50000"/>
                </a:srgbClr>
              </a:solidFill>
            </cx:spPr>
          </cx:dataPt>
          <cx:dataPt idx="1">
            <cx:spPr>
              <a:solidFill>
                <a:srgbClr val="5B9BD5">
                  <a:lumMod val="60000"/>
                  <a:lumOff val="40000"/>
                </a:srgbClr>
              </a:solidFill>
            </cx:spPr>
          </cx:dataPt>
          <cx:dataPt idx="2">
            <cx:spPr>
              <a:solidFill>
                <a:srgbClr val="4472C4">
                  <a:lumMod val="50000"/>
                </a:srgbClr>
              </a:solidFill>
            </cx:spPr>
          </cx:dataPt>
          <cx:dataPt idx="3">
            <cx:spPr>
              <a:solidFill>
                <a:srgbClr val="5B9BD5">
                  <a:lumMod val="75000"/>
                </a:srgbClr>
              </a:solidFill>
            </cx:spPr>
          </cx:dataPt>
          <cx:dataPt idx="4">
            <cx:spPr>
              <a:solidFill>
                <a:srgbClr val="5B9BD5">
                  <a:lumMod val="40000"/>
                  <a:lumOff val="60000"/>
                </a:srgbClr>
              </a:solidFill>
            </cx:spPr>
          </cx:dataPt>
          <cx:dataLabels>
            <cx:txPr>
              <a:bodyPr spcFirstLastPara="1" vertOverflow="ellipsis" horzOverflow="overflow" wrap="square" lIns="0" tIns="0" rIns="0" bIns="0" anchor="ctr" anchorCtr="1"/>
              <a:lstStyle/>
              <a:p>
                <a:pPr algn="ctr" rtl="0">
                  <a:defRPr sz="1400"/>
                </a:pPr>
                <a:endParaRPr lang="de-DE" sz="1400" b="1" i="0" u="none" strike="noStrike" baseline="0">
                  <a:solidFill>
                    <a:prstClr val="white"/>
                  </a:solidFill>
                  <a:latin typeface="Calibri"/>
                </a:endParaRPr>
              </a:p>
            </cx:txPr>
            <cx:visibility seriesName="0" categoryName="1" value="1"/>
            <cx:separator>
</cx:separator>
            <cx:dataLabel idx="1">
              <cx:txPr>
                <a:bodyPr spcFirstLastPara="1" vertOverflow="ellipsis" horzOverflow="overflow" wrap="square" lIns="0" tIns="0" rIns="0" bIns="0" anchor="ctr" anchorCtr="1"/>
                <a:lstStyle/>
                <a:p>
                  <a:pPr algn="ctr" rtl="0">
                    <a:defRPr sz="1400">
                      <a:solidFill>
                        <a:schemeClr val="tx1">
                          <a:lumMod val="75000"/>
                          <a:lumOff val="25000"/>
                        </a:schemeClr>
                      </a:solidFill>
                    </a:defRPr>
                  </a:pPr>
                  <a:r>
                    <a:rPr lang="de-DE" sz="1400" b="1" i="0" u="none" strike="noStrike" baseline="0">
                      <a:solidFill>
                        <a:schemeClr val="tx1">
                          <a:lumMod val="75000"/>
                          <a:lumOff val="25000"/>
                        </a:schemeClr>
                      </a:solidFill>
                      <a:latin typeface="Calibri" panose="020F0502020204030204"/>
                    </a:rPr>
                    <a:t>(stärkere) Beteiligung der Kommunalebene
13</a:t>
                  </a:r>
                </a:p>
              </cx:txPr>
              <cx:visibility seriesName="0" categoryName="1" value="1"/>
              <cx:separator>
</cx:separator>
            </cx:dataLabel>
            <cx:dataLabel idx="4">
              <cx:txPr>
                <a:bodyPr spcFirstLastPara="1" vertOverflow="ellipsis" horzOverflow="overflow" wrap="square" lIns="0" tIns="0" rIns="0" bIns="0" anchor="ctr" anchorCtr="1"/>
                <a:lstStyle/>
                <a:p>
                  <a:pPr algn="ctr" rtl="0">
                    <a:defRPr sz="1400">
                      <a:solidFill>
                        <a:schemeClr val="tx1">
                          <a:lumMod val="75000"/>
                          <a:lumOff val="25000"/>
                        </a:schemeClr>
                      </a:solidFill>
                    </a:defRPr>
                  </a:pPr>
                  <a:r>
                    <a:rPr lang="de-DE" sz="1400" b="1" i="0" u="none" strike="noStrike" baseline="0">
                      <a:solidFill>
                        <a:schemeClr val="tx1">
                          <a:lumMod val="75000"/>
                          <a:lumOff val="25000"/>
                        </a:schemeClr>
                      </a:solidFill>
                      <a:latin typeface="Calibri" panose="020F0502020204030204"/>
                    </a:rPr>
                    <a:t>Ausbau digitaler Strukturen
9</a:t>
                  </a:r>
                </a:p>
              </cx:txPr>
              <cx:visibility seriesName="0" categoryName="1" value="1"/>
              <cx:separator>
</cx:separator>
            </cx:dataLabel>
          </cx:dataLabels>
          <cx:dataId val="0"/>
          <cx:layoutPr>
            <cx:parentLabelLayout val="overlapping"/>
          </cx:layoutPr>
        </cx:series>
      </cx:plotAreaRegion>
    </cx:plotArea>
  </cx:chart>
  <cx:spPr>
    <a:ln>
      <a:solidFill>
        <a:schemeClr val="bg1">
          <a:lumMod val="75000"/>
        </a:schemeClr>
      </a:solid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Evaluierung25!$B$4:$B$13</cx:f>
        <cx:lvl ptCount="10">
          <cx:pt idx="0">Bürgertelefon</cx:pt>
          <cx:pt idx="1">Entwicklung eigener Software-Lösungen</cx:pt>
          <cx:pt idx="2">Digitalisierungs-prozesse / Abschaffung von Papier</cx:pt>
          <cx:pt idx="3">tägliche / häufige Bespre-chungen</cx:pt>
          <cx:pt idx="4">Verfügbarkeit zusätzliches Personal (z.B. Containment Scouts, Bundeswehr, extern, Kreisverwaltung, etc.)</cx:pt>
          <cx:pt idx="5">Ausgliederung der Pandemiebewältigung</cx:pt>
          <cx:pt idx="6">aufgabenspezifische Teams</cx:pt>
          <cx:pt idx="7">juristische Expertise</cx:pt>
          <cx:pt idx="8">standar-disierte Arbeits-abläufe</cx:pt>
          <cx:pt idx="9">Unterstützung des Infektionsschutzes durch Behörden und Kommune</cx:pt>
        </cx:lvl>
      </cx:strDim>
      <cx:numDim type="size">
        <cx:f>Evaluierung25!$C$4:$C$13</cx:f>
        <cx:lvl ptCount="10" formatCode="Standard">
          <cx:pt idx="0">8</cx:pt>
          <cx:pt idx="1">12</cx:pt>
          <cx:pt idx="2">5</cx:pt>
          <cx:pt idx="3">6</cx:pt>
          <cx:pt idx="4">12</cx:pt>
          <cx:pt idx="5">12</cx:pt>
          <cx:pt idx="6">10</cx:pt>
          <cx:pt idx="7">5</cx:pt>
          <cx:pt idx="8">6</cx:pt>
          <cx:pt idx="9">8</cx:pt>
        </cx:lvl>
      </cx:numDim>
    </cx:data>
  </cx:chartData>
  <cx:chart>
    <cx:title pos="t" align="ctr" overlay="0">
      <cx:tx>
        <cx:txData>
          <cx:v>meistgenannte beispiele guter praxis</cx:v>
        </cx:txData>
      </cx:tx>
      <cx:txPr>
        <a:bodyPr spcFirstLastPara="1" vertOverflow="ellipsis" horzOverflow="overflow" wrap="square" lIns="0" tIns="0" rIns="0" bIns="0" anchor="ctr" anchorCtr="1"/>
        <a:lstStyle/>
        <a:p>
          <a:pPr algn="ctr" rtl="0">
            <a:defRPr sz="1800"/>
          </a:pPr>
          <a:r>
            <a:rPr lang="de-DE" sz="1800" b="1" i="0" u="none" strike="noStrike" cap="all" baseline="0">
              <a:solidFill>
                <a:sysClr val="windowText" lastClr="000000">
                  <a:lumMod val="65000"/>
                  <a:lumOff val="35000"/>
                </a:sysClr>
              </a:solidFill>
              <a:latin typeface="Calibri" panose="020F0502020204030204"/>
            </a:rPr>
            <a:t>meistgenannte beispiele guter praxis</a:t>
          </a:r>
        </a:p>
      </cx:txPr>
    </cx:title>
    <cx:plotArea>
      <cx:plotAreaRegion>
        <cx:series layoutId="treemap" uniqueId="{3DF1BEBF-693F-461B-B86B-798975CAAC10}">
          <cx:dataPt idx="0">
            <cx:spPr>
              <a:solidFill>
                <a:srgbClr val="5B9BD5">
                  <a:lumMod val="75000"/>
                </a:srgbClr>
              </a:solidFill>
            </cx:spPr>
          </cx:dataPt>
          <cx:dataPt idx="1">
            <cx:spPr>
              <a:solidFill>
                <a:srgbClr val="5B9BD5">
                  <a:lumMod val="50000"/>
                </a:srgbClr>
              </a:solidFill>
            </cx:spPr>
          </cx:dataPt>
          <cx:dataPt idx="2">
            <cx:spPr>
              <a:solidFill>
                <a:srgbClr val="5B9BD5">
                  <a:lumMod val="40000"/>
                  <a:lumOff val="60000"/>
                </a:srgbClr>
              </a:solidFill>
            </cx:spPr>
          </cx:dataPt>
          <cx:dataPt idx="3">
            <cx:spPr>
              <a:solidFill>
                <a:srgbClr val="5B9BD5">
                  <a:lumMod val="60000"/>
                  <a:lumOff val="40000"/>
                </a:srgbClr>
              </a:solidFill>
            </cx:spPr>
          </cx:dataPt>
          <cx:dataPt idx="4">
            <cx:spPr>
              <a:solidFill>
                <a:srgbClr val="4472C4">
                  <a:lumMod val="50000"/>
                </a:srgbClr>
              </a:solidFill>
            </cx:spPr>
          </cx:dataPt>
          <cx:dataPt idx="5">
            <cx:spPr>
              <a:solidFill>
                <a:srgbClr val="44546A">
                  <a:lumMod val="75000"/>
                </a:srgbClr>
              </a:solidFill>
            </cx:spPr>
          </cx:dataPt>
          <cx:dataPt idx="6">
            <cx:spPr>
              <a:solidFill>
                <a:srgbClr val="255F93"/>
              </a:solidFill>
            </cx:spPr>
          </cx:dataPt>
          <cx:dataPt idx="7">
            <cx:spPr>
              <a:solidFill>
                <a:srgbClr val="44546A">
                  <a:lumMod val="20000"/>
                  <a:lumOff val="80000"/>
                </a:srgbClr>
              </a:solidFill>
            </cx:spPr>
          </cx:dataPt>
          <cx:dataPt idx="8">
            <cx:spPr>
              <a:solidFill>
                <a:srgbClr val="44546A">
                  <a:lumMod val="40000"/>
                  <a:lumOff val="60000"/>
                </a:srgbClr>
              </a:solidFill>
            </cx:spPr>
          </cx:dataPt>
          <cx:dataPt idx="9">
            <cx:spPr>
              <a:solidFill>
                <a:srgbClr val="4472C4">
                  <a:lumMod val="75000"/>
                </a:srgbClr>
              </a:solidFill>
            </cx:spPr>
          </cx:dataPt>
          <cx:dataLabels pos="ctr">
            <cx:txPr>
              <a:bodyPr spcFirstLastPara="1" vertOverflow="ellipsis" horzOverflow="overflow" wrap="square" lIns="0" tIns="0" rIns="0" bIns="0" anchor="ctr" anchorCtr="1"/>
              <a:lstStyle/>
              <a:p>
                <a:pPr algn="ctr" rtl="0">
                  <a:defRPr sz="1400"/>
                </a:pPr>
                <a:endParaRPr lang="de-DE" sz="1400" b="1" i="0" u="none" strike="noStrike" baseline="0">
                  <a:solidFill>
                    <a:prstClr val="white"/>
                  </a:solidFill>
                  <a:latin typeface="Calibri"/>
                </a:endParaRPr>
              </a:p>
            </cx:txPr>
            <cx:visibility seriesName="0" categoryName="1" value="1"/>
            <cx:separator>
</cx:separator>
            <cx:dataLabel idx="2">
              <cx:txPr>
                <a:bodyPr spcFirstLastPara="1" vertOverflow="ellipsis" horzOverflow="overflow" wrap="square" lIns="0" tIns="0" rIns="0" bIns="0" anchor="ctr" anchorCtr="1"/>
                <a:lstStyle/>
                <a:p>
                  <a:pPr algn="ctr" rtl="0">
                    <a:defRPr sz="1000">
                      <a:solidFill>
                        <a:schemeClr val="tx1">
                          <a:lumMod val="75000"/>
                          <a:lumOff val="25000"/>
                        </a:schemeClr>
                      </a:solidFill>
                    </a:defRPr>
                  </a:pPr>
                  <a:r>
                    <a:rPr lang="de-DE" sz="1000" b="1" i="0" u="none" strike="noStrike" baseline="0">
                      <a:solidFill>
                        <a:schemeClr val="tx1">
                          <a:lumMod val="75000"/>
                          <a:lumOff val="25000"/>
                        </a:schemeClr>
                      </a:solidFill>
                      <a:latin typeface="Calibri" panose="020F0502020204030204"/>
                    </a:rPr>
                    <a:t>Digitalisierungs-prozesse / Abschaffung von Papier
5</a:t>
                  </a:r>
                </a:p>
              </cx:txPr>
              <cx:visibility seriesName="0" categoryName="1" value="1"/>
              <cx:separator>
</cx:separator>
            </cx:dataLabel>
            <cx:dataLabel idx="3">
              <cx:txPr>
                <a:bodyPr spcFirstLastPara="1" vertOverflow="ellipsis" horzOverflow="overflow" wrap="square" lIns="0" tIns="0" rIns="0" bIns="0" anchor="ctr" anchorCtr="1"/>
                <a:lstStyle/>
                <a:p>
                  <a:pPr algn="ctr" rtl="0">
                    <a:defRPr sz="1400">
                      <a:solidFill>
                        <a:schemeClr val="tx1">
                          <a:lumMod val="75000"/>
                          <a:lumOff val="25000"/>
                        </a:schemeClr>
                      </a:solidFill>
                    </a:defRPr>
                  </a:pPr>
                  <a:r>
                    <a:rPr lang="de-DE" sz="1400" b="1" i="0" u="none" strike="noStrike" baseline="0">
                      <a:solidFill>
                        <a:schemeClr val="tx1">
                          <a:lumMod val="75000"/>
                          <a:lumOff val="25000"/>
                        </a:schemeClr>
                      </a:solidFill>
                      <a:latin typeface="Calibri" panose="020F0502020204030204"/>
                    </a:rPr>
                    <a:t>tägliche / häufige Bespre-chungen
6</a:t>
                  </a:r>
                </a:p>
              </cx:txPr>
              <cx:visibility seriesName="0" categoryName="1" value="1"/>
              <cx:separator>
</cx:separator>
            </cx:dataLabel>
            <cx:dataLabel idx="4">
              <cx:txPr>
                <a:bodyPr spcFirstLastPara="1" vertOverflow="ellipsis" horzOverflow="overflow" wrap="square" lIns="0" tIns="0" rIns="0" bIns="0" anchor="ctr" anchorCtr="1"/>
                <a:lstStyle/>
                <a:p>
                  <a:pPr algn="ctr" rtl="0">
                    <a:defRPr sz="1200"/>
                  </a:pPr>
                  <a:r>
                    <a:rPr lang="de-DE" sz="1200" b="1" i="0" u="none" strike="noStrike" baseline="0">
                      <a:solidFill>
                        <a:prstClr val="white"/>
                      </a:solidFill>
                      <a:latin typeface="Calibri"/>
                    </a:rPr>
                    <a:t>Verfügbarkeit zusätzliches Personal (z.B. Containment Scouts, Bundeswehr, extern, Kreisverwaltung, etc.)
12</a:t>
                  </a:r>
                </a:p>
              </cx:txPr>
              <cx:visibility seriesName="0" categoryName="1" value="1"/>
              <cx:separator>
</cx:separator>
            </cx:dataLabel>
            <cx:dataLabel idx="5">
              <cx:txPr>
                <a:bodyPr spcFirstLastPara="1" vertOverflow="ellipsis" horzOverflow="overflow" wrap="square" lIns="0" tIns="0" rIns="0" bIns="0" anchor="ctr" anchorCtr="1"/>
                <a:lstStyle/>
                <a:p>
                  <a:pPr algn="ctr" rtl="0">
                    <a:defRPr sz="1200"/>
                  </a:pPr>
                  <a:r>
                    <a:rPr lang="de-DE" sz="1200" b="1" i="0" u="none" strike="noStrike" baseline="0">
                      <a:solidFill>
                        <a:prstClr val="white"/>
                      </a:solidFill>
                      <a:latin typeface="Calibri"/>
                    </a:rPr>
                    <a:t>Ausgliederung der Pandemiebewältigung
12</a:t>
                  </a:r>
                </a:p>
              </cx:txPr>
              <cx:visibility seriesName="0" categoryName="1" value="1"/>
              <cx:separator>
</cx:separator>
            </cx:dataLabel>
            <cx:dataLabel idx="7">
              <cx:txPr>
                <a:bodyPr spcFirstLastPara="1" vertOverflow="ellipsis" horzOverflow="overflow" wrap="square" lIns="0" tIns="0" rIns="0" bIns="0" anchor="ctr" anchorCtr="1"/>
                <a:lstStyle/>
                <a:p>
                  <a:pPr algn="ctr" rtl="0">
                    <a:defRPr sz="1400">
                      <a:solidFill>
                        <a:schemeClr val="tx1">
                          <a:lumMod val="75000"/>
                          <a:lumOff val="25000"/>
                        </a:schemeClr>
                      </a:solidFill>
                    </a:defRPr>
                  </a:pPr>
                  <a:r>
                    <a:rPr lang="de-DE" sz="1400" b="1" i="0" u="none" strike="noStrike" baseline="0">
                      <a:solidFill>
                        <a:schemeClr val="tx1">
                          <a:lumMod val="75000"/>
                          <a:lumOff val="25000"/>
                        </a:schemeClr>
                      </a:solidFill>
                      <a:latin typeface="Calibri" panose="020F0502020204030204"/>
                    </a:rPr>
                    <a:t>juristische Expertise
5</a:t>
                  </a:r>
                </a:p>
              </cx:txPr>
              <cx:visibility seriesName="0" categoryName="1" value="1"/>
              <cx:separator>
</cx:separator>
            </cx:dataLabel>
            <cx:dataLabel idx="8">
              <cx:txPr>
                <a:bodyPr spcFirstLastPara="1" vertOverflow="ellipsis" horzOverflow="overflow" wrap="square" lIns="0" tIns="0" rIns="0" bIns="0" anchor="ctr" anchorCtr="1"/>
                <a:lstStyle/>
                <a:p>
                  <a:pPr algn="ctr" rtl="0">
                    <a:defRPr sz="1400">
                      <a:solidFill>
                        <a:schemeClr val="tx1">
                          <a:lumMod val="75000"/>
                          <a:lumOff val="25000"/>
                        </a:schemeClr>
                      </a:solidFill>
                    </a:defRPr>
                  </a:pPr>
                  <a:r>
                    <a:rPr lang="de-DE" sz="1400" b="1" i="0" u="none" strike="noStrike" baseline="0">
                      <a:solidFill>
                        <a:schemeClr val="tx1">
                          <a:lumMod val="75000"/>
                          <a:lumOff val="25000"/>
                        </a:schemeClr>
                      </a:solidFill>
                      <a:latin typeface="Calibri" panose="020F0502020204030204"/>
                    </a:rPr>
                    <a:t>standar-disierte Arbeits-abläufe
6</a:t>
                  </a:r>
                </a:p>
              </cx:txPr>
              <cx:visibility seriesName="0" categoryName="1" value="1"/>
              <cx:separator>
</cx:separator>
            </cx:dataLabel>
          </cx:dataLabels>
          <cx:dataId val="0"/>
          <cx:layoutPr>
            <cx:parentLabelLayout val="overlapping"/>
          </cx:layoutPr>
        </cx:series>
      </cx:plotAreaRegion>
    </cx:plotArea>
  </cx:chart>
  <cx:spPr>
    <a:ln>
      <a:solidFill>
        <a:schemeClr val="bg1">
          <a:lumMod val="75000"/>
        </a:schemeClr>
      </a:solid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416">
  <cs:axisTitle>
    <cs:lnRef idx="0"/>
    <cs:fillRef idx="0"/>
    <cs:effectRef idx="0"/>
    <cs:fontRef idx="minor">
      <a:schemeClr val="tx1">
        <a:lumMod val="65000"/>
        <a:lumOff val="35000"/>
      </a:schemeClr>
    </cs:fontRef>
    <cs:spPr>
      <a:solidFill>
        <a:schemeClr val="bg1">
          <a:lumMod val="65000"/>
        </a:schemeClr>
      </a:solidFill>
      <a:ln>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1000" b="1"/>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600" b="1" cap="all"/>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416">
  <cs:axisTitle>
    <cs:lnRef idx="0"/>
    <cs:fillRef idx="0"/>
    <cs:effectRef idx="0"/>
    <cs:fontRef idx="minor">
      <a:schemeClr val="tx1">
        <a:lumMod val="65000"/>
        <a:lumOff val="35000"/>
      </a:schemeClr>
    </cs:fontRef>
    <cs:spPr>
      <a:solidFill>
        <a:schemeClr val="bg1">
          <a:lumMod val="65000"/>
        </a:schemeClr>
      </a:solidFill>
      <a:ln>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1000" b="1"/>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600" b="1" cap="all"/>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A5B09-A9A8-2644-9E6D-705AA413DA79}" type="datetimeFigureOut">
              <a:rPr lang="de-DE" smtClean="0"/>
              <a:t>29.03.2023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DF7B35-E1B4-904A-9F7F-1474D5483FC4}" type="slidenum">
              <a:rPr lang="de-DE" smtClean="0"/>
              <a:t>‹Nr.›</a:t>
            </a:fld>
            <a:endParaRPr lang="de-DE"/>
          </a:p>
        </p:txBody>
      </p:sp>
    </p:spTree>
    <p:extLst>
      <p:ext uri="{BB962C8B-B14F-4D97-AF65-F5344CB8AC3E}">
        <p14:creationId xmlns:p14="http://schemas.microsoft.com/office/powerpoint/2010/main" val="3967558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55E56-2990-C745-88B9-6378D75E0E12}" type="datetimeFigureOut">
              <a:rPr lang="de-DE" smtClean="0"/>
              <a:t>29.03.2023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B3B74-E7C2-B34F-8624-8515ACB00503}" type="slidenum">
              <a:rPr lang="de-DE" smtClean="0"/>
              <a:t>‹Nr.›</a:t>
            </a:fld>
            <a:endParaRPr lang="de-DE"/>
          </a:p>
        </p:txBody>
      </p:sp>
    </p:spTree>
    <p:extLst>
      <p:ext uri="{BB962C8B-B14F-4D97-AF65-F5344CB8AC3E}">
        <p14:creationId xmlns:p14="http://schemas.microsoft.com/office/powerpoint/2010/main" val="3394734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Rechteck 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0" y="1384875"/>
            <a:ext cx="8752360" cy="4355538"/>
          </a:xfrm>
          <a:prstGeom prst="rect">
            <a:avLst/>
          </a:prstGeom>
          <a:solidFill>
            <a:srgbClr val="006EC7"/>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Textfeld 8"/>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648000" tIns="234000" rIns="684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sp>
        <p:nvSpPr>
          <p:cNvPr id="2"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cxnSp>
        <p:nvCxnSpPr>
          <p:cNvPr id="11" name="Gerade Verbindung 10"/>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5" name="Bildplatzhalter 14"/>
          <p:cNvSpPr>
            <a:spLocks noGrp="1"/>
          </p:cNvSpPr>
          <p:nvPr>
            <p:ph type="pic" sz="quarter" idx="13"/>
          </p:nvPr>
        </p:nvSpPr>
        <p:spPr>
          <a:xfrm>
            <a:off x="0" y="1384300"/>
            <a:ext cx="3319463" cy="4356100"/>
          </a:xfrm>
        </p:spPr>
        <p:txBody>
          <a:bodyPr/>
          <a:lstStyle/>
          <a:p>
            <a:endParaRPr lang="de-DE"/>
          </a:p>
        </p:txBody>
      </p:sp>
      <p:sp>
        <p:nvSpPr>
          <p:cNvPr id="16" name="Rechteck 15"/>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13" name="Bild 12" descr="RKI-Logo_RGB_P300C.tif"/>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770379" y="332655"/>
            <a:ext cx="2050093" cy="594649"/>
          </a:xfrm>
          <a:prstGeom prst="rect">
            <a:avLst/>
          </a:prstGeom>
        </p:spPr>
      </p:pic>
    </p:spTree>
    <p:extLst>
      <p:ext uri="{BB962C8B-B14F-4D97-AF65-F5344CB8AC3E}">
        <p14:creationId xmlns:p14="http://schemas.microsoft.com/office/powerpoint/2010/main" val="148071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Standardfoto">
    <p:spTree>
      <p:nvGrpSpPr>
        <p:cNvPr id="1" name=""/>
        <p:cNvGrpSpPr/>
        <p:nvPr/>
      </p:nvGrpSpPr>
      <p:grpSpPr>
        <a:xfrm>
          <a:off x="0" y="0"/>
          <a:ext cx="0" cy="0"/>
          <a:chOff x="0" y="0"/>
          <a:chExt cx="0" cy="0"/>
        </a:xfrm>
      </p:grpSpPr>
      <p:sp>
        <p:nvSpPr>
          <p:cNvPr id="13" name="Rechteck 1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3" name="Bild 2" descr="PPT_Background_4zu3_RBGNEU.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0" y="1384875"/>
            <a:ext cx="8746484" cy="4358640"/>
          </a:xfrm>
          <a:prstGeom prst="rect">
            <a:avLst/>
          </a:prstGeom>
        </p:spPr>
      </p:pic>
      <p:sp>
        <p:nvSpPr>
          <p:cNvPr id="21" name="Textfeld 20"/>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252000" tIns="234000" rIns="252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cxnSp>
        <p:nvCxnSpPr>
          <p:cNvPr id="23" name="Gerade Verbindung 22"/>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2" name="Rechteck 1"/>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sp>
        <p:nvSpPr>
          <p:cNvPr id="11"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12" name="Bild 11" descr="RKI-Logo_RGB_P300C.tif"/>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6770379" y="332655"/>
            <a:ext cx="2050093" cy="594649"/>
          </a:xfrm>
          <a:prstGeom prst="rect">
            <a:avLst/>
          </a:prstGeom>
        </p:spPr>
      </p:pic>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Tree>
    <p:extLst>
      <p:ext uri="{BB962C8B-B14F-4D97-AF65-F5344CB8AC3E}">
        <p14:creationId xmlns:p14="http://schemas.microsoft.com/office/powerpoint/2010/main" val="199620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02.11.15</a:t>
            </a:r>
          </a:p>
        </p:txBody>
      </p:sp>
      <p:sp>
        <p:nvSpPr>
          <p:cNvPr id="5" name="Fußzeilenplatzhalter 4"/>
          <p:cNvSpPr>
            <a:spLocks noGrp="1"/>
          </p:cNvSpPr>
          <p:nvPr>
            <p:ph type="ftr" sz="quarter" idx="11"/>
          </p:nvPr>
        </p:nvSpPr>
        <p:spPr/>
        <p:txBody>
          <a:bodyPr/>
          <a:lstStyle/>
          <a:p>
            <a:r>
              <a:rPr lang="de-DE"/>
              <a:t>Lorem ipsum dolor sit</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457199" y="1155700"/>
            <a:ext cx="8092593"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96019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02.11.15</a:t>
            </a:r>
          </a:p>
        </p:txBody>
      </p:sp>
      <p:sp>
        <p:nvSpPr>
          <p:cNvPr id="4" name="Fußzeilenplatzhalter 3"/>
          <p:cNvSpPr>
            <a:spLocks noGrp="1"/>
          </p:cNvSpPr>
          <p:nvPr>
            <p:ph type="ftr" sz="quarter" idx="11"/>
          </p:nvPr>
        </p:nvSpPr>
        <p:spPr/>
        <p:txBody>
          <a:bodyPr/>
          <a:lstStyle/>
          <a:p>
            <a:r>
              <a:rPr lang="de-DE"/>
              <a:t>Lorem ipsum dolor sit</a:t>
            </a:r>
          </a:p>
        </p:txBody>
      </p:sp>
      <p:sp>
        <p:nvSpPr>
          <p:cNvPr id="5" name="Foliennummernplatzhalter 4"/>
          <p:cNvSpPr>
            <a:spLocks noGrp="1"/>
          </p:cNvSpPr>
          <p:nvPr>
            <p:ph type="sldNum" sz="quarter" idx="12"/>
          </p:nvPr>
        </p:nvSpPr>
        <p:spPr/>
        <p:txBody>
          <a:bodyPr/>
          <a:lstStyle/>
          <a:p>
            <a:fld id="{162A217B-ED1C-D84B-8478-63C77FA79618}" type="slidenum">
              <a:rPr lang="de-DE" smtClean="0"/>
              <a:t>‹Nr.›</a:t>
            </a:fld>
            <a:endParaRPr lang="de-DE"/>
          </a:p>
        </p:txBody>
      </p:sp>
      <p:sp>
        <p:nvSpPr>
          <p:cNvPr id="8" name="Inhaltsplatzhalter 7"/>
          <p:cNvSpPr>
            <a:spLocks noGrp="1"/>
          </p:cNvSpPr>
          <p:nvPr>
            <p:ph sz="quarter" idx="13"/>
          </p:nvPr>
        </p:nvSpPr>
        <p:spPr>
          <a:xfrm>
            <a:off x="4606442" y="1155699"/>
            <a:ext cx="3943350" cy="529590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Inhaltsplatzhalter 7"/>
          <p:cNvSpPr>
            <a:spLocks noGrp="1"/>
          </p:cNvSpPr>
          <p:nvPr>
            <p:ph sz="quarter" idx="14"/>
          </p:nvPr>
        </p:nvSpPr>
        <p:spPr>
          <a:xfrm>
            <a:off x="454844" y="1155699"/>
            <a:ext cx="3943350" cy="5295901"/>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288002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02.11.15</a:t>
            </a:r>
            <a:endParaRPr lang="de-DE" dirty="0"/>
          </a:p>
        </p:txBody>
      </p:sp>
      <p:sp>
        <p:nvSpPr>
          <p:cNvPr id="4" name="Fußzeilenplatzhalter 3"/>
          <p:cNvSpPr>
            <a:spLocks noGrp="1"/>
          </p:cNvSpPr>
          <p:nvPr>
            <p:ph type="ftr" sz="quarter" idx="11"/>
          </p:nvPr>
        </p:nvSpPr>
        <p:spPr/>
        <p:txBody>
          <a:bodyPr/>
          <a:lstStyle/>
          <a:p>
            <a:r>
              <a:rPr lang="de-DE"/>
              <a:t>Lorem ipsum dolor sit</a:t>
            </a:r>
            <a:endParaRPr lang="de-DE" dirty="0"/>
          </a:p>
        </p:txBody>
      </p:sp>
      <p:sp>
        <p:nvSpPr>
          <p:cNvPr id="5" name="Foliennummernplatzhalter 4"/>
          <p:cNvSpPr>
            <a:spLocks noGrp="1"/>
          </p:cNvSpPr>
          <p:nvPr>
            <p:ph type="sldNum" sz="quarter" idx="12"/>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127045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02.11.15</a:t>
            </a:r>
          </a:p>
        </p:txBody>
      </p:sp>
      <p:sp>
        <p:nvSpPr>
          <p:cNvPr id="3" name="Fußzeilenplatzhalter 2"/>
          <p:cNvSpPr>
            <a:spLocks noGrp="1"/>
          </p:cNvSpPr>
          <p:nvPr>
            <p:ph type="ftr" sz="quarter" idx="11"/>
          </p:nvPr>
        </p:nvSpPr>
        <p:spPr/>
        <p:txBody>
          <a:bodyPr/>
          <a:lstStyle/>
          <a:p>
            <a:r>
              <a:rPr lang="de-DE"/>
              <a:t>Lorem ipsum dolor sit</a:t>
            </a:r>
          </a:p>
        </p:txBody>
      </p:sp>
      <p:sp>
        <p:nvSpPr>
          <p:cNvPr id="4" name="Foliennummernplatzhalter 3"/>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3658558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t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
        <p:nvSpPr>
          <p:cNvPr id="3" name="Textplatzhalter 2"/>
          <p:cNvSpPr>
            <a:spLocks noGrp="1"/>
          </p:cNvSpPr>
          <p:nvPr>
            <p:ph type="body" idx="1"/>
          </p:nvPr>
        </p:nvSpPr>
        <p:spPr>
          <a:xfrm>
            <a:off x="457199" y="1155700"/>
            <a:ext cx="8092593" cy="5302250"/>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564825" y="6622713"/>
            <a:ext cx="1860421" cy="195750"/>
          </a:xfrm>
          <a:prstGeom prst="rect">
            <a:avLst/>
          </a:prstGeom>
        </p:spPr>
        <p:txBody>
          <a:bodyPr vert="horz" lIns="0" tIns="0" rIns="0" bIns="45720" rtlCol="0" anchor="t" anchorCtr="0"/>
          <a:lstStyle>
            <a:lvl1pPr algn="l">
              <a:defRPr sz="1200">
                <a:solidFill>
                  <a:srgbClr val="006EC7"/>
                </a:solidFill>
              </a:defRPr>
            </a:lvl1pPr>
          </a:lstStyle>
          <a:p>
            <a:r>
              <a:rPr lang="de-DE" dirty="0"/>
              <a:t>02.11.15</a:t>
            </a:r>
          </a:p>
        </p:txBody>
      </p:sp>
      <p:sp>
        <p:nvSpPr>
          <p:cNvPr id="5" name="Fußzeilenplatzhalter 4"/>
          <p:cNvSpPr>
            <a:spLocks noGrp="1"/>
          </p:cNvSpPr>
          <p:nvPr>
            <p:ph type="ftr" sz="quarter" idx="3"/>
          </p:nvPr>
        </p:nvSpPr>
        <p:spPr>
          <a:xfrm>
            <a:off x="2699791" y="6622713"/>
            <a:ext cx="5182675" cy="195750"/>
          </a:xfrm>
          <a:prstGeom prst="rect">
            <a:avLst/>
          </a:prstGeom>
        </p:spPr>
        <p:txBody>
          <a:bodyPr vert="horz" lIns="0" tIns="0" rIns="0" bIns="45720" rtlCol="0" anchor="t" anchorCtr="0"/>
          <a:lstStyle>
            <a:lvl1pPr algn="l">
              <a:defRPr sz="1200">
                <a:solidFill>
                  <a:srgbClr val="006EC7"/>
                </a:solidFill>
              </a:defRPr>
            </a:lvl1pPr>
          </a:lstStyle>
          <a:p>
            <a:r>
              <a:rPr lang="de-DE" dirty="0" err="1"/>
              <a:t>Lorem</a:t>
            </a:r>
            <a:r>
              <a:rPr lang="de-DE" dirty="0"/>
              <a:t> </a:t>
            </a:r>
            <a:r>
              <a:rPr lang="de-DE" dirty="0" err="1"/>
              <a:t>ipsum</a:t>
            </a:r>
            <a:r>
              <a:rPr lang="de-DE" dirty="0"/>
              <a:t> </a:t>
            </a:r>
            <a:r>
              <a:rPr lang="de-DE" dirty="0" err="1"/>
              <a:t>dolor</a:t>
            </a:r>
            <a:r>
              <a:rPr lang="de-DE" dirty="0"/>
              <a:t> </a:t>
            </a:r>
            <a:r>
              <a:rPr lang="de-DE" dirty="0" err="1"/>
              <a:t>sit</a:t>
            </a:r>
            <a:endParaRPr lang="de-DE" dirty="0"/>
          </a:p>
        </p:txBody>
      </p:sp>
      <p:sp>
        <p:nvSpPr>
          <p:cNvPr id="6" name="Foliennummernplatzhalter 5"/>
          <p:cNvSpPr>
            <a:spLocks noGrp="1"/>
          </p:cNvSpPr>
          <p:nvPr>
            <p:ph type="sldNum" sz="quarter" idx="4"/>
          </p:nvPr>
        </p:nvSpPr>
        <p:spPr>
          <a:xfrm>
            <a:off x="8052920" y="6622713"/>
            <a:ext cx="496872" cy="195750"/>
          </a:xfrm>
          <a:prstGeom prst="rect">
            <a:avLst/>
          </a:prstGeom>
        </p:spPr>
        <p:txBody>
          <a:bodyPr vert="horz" lIns="0" tIns="0" rIns="0" bIns="45720" rtlCol="0" anchor="t" anchorCtr="0"/>
          <a:lstStyle>
            <a:lvl1pPr algn="ctr">
              <a:defRPr sz="1200">
                <a:solidFill>
                  <a:srgbClr val="006EC7"/>
                </a:solidFill>
              </a:defRPr>
            </a:lvl1pPr>
          </a:lstStyle>
          <a:p>
            <a:fld id="{162A217B-ED1C-D84B-8478-63C77FA79618}" type="slidenum">
              <a:rPr lang="de-DE" smtClean="0"/>
              <a:pPr/>
              <a:t>‹Nr.›</a:t>
            </a:fld>
            <a:endParaRPr lang="de-DE" dirty="0"/>
          </a:p>
        </p:txBody>
      </p:sp>
      <p:cxnSp>
        <p:nvCxnSpPr>
          <p:cNvPr id="13" name="Gerade Verbindung 12"/>
          <p:cNvCxnSpPr/>
          <p:nvPr userDrawn="1"/>
        </p:nvCxnSpPr>
        <p:spPr>
          <a:xfrm>
            <a:off x="2594239" y="6628377"/>
            <a:ext cx="0" cy="229623"/>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userDrawn="1"/>
        </p:nvCxnSpPr>
        <p:spPr>
          <a:xfrm>
            <a:off x="457200" y="6622713"/>
            <a:ext cx="0" cy="23528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a:off x="8564139"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pic>
        <p:nvPicPr>
          <p:cNvPr id="15" name="Bild 14" descr="RKI-Logo_RGB_P300C.tif"/>
          <p:cNvPicPr>
            <a:picLocks noChangeAspect="1"/>
          </p:cNvPicPr>
          <p:nvPr userDrawn="1"/>
        </p:nvPicPr>
        <p:blipFill>
          <a:blip r:embed="rId8">
            <a:alphaModFix/>
            <a:extLst>
              <a:ext uri="{28A0092B-C50C-407E-A947-70E740481C1C}">
                <a14:useLocalDpi xmlns:a14="http://schemas.microsoft.com/office/drawing/2010/main" val="0"/>
              </a:ext>
            </a:extLst>
          </a:blip>
          <a:stretch>
            <a:fillRect/>
          </a:stretch>
        </p:blipFill>
        <p:spPr>
          <a:xfrm>
            <a:off x="7206623" y="182309"/>
            <a:ext cx="1656184" cy="480392"/>
          </a:xfrm>
          <a:prstGeom prst="rect">
            <a:avLst/>
          </a:prstGeom>
        </p:spPr>
      </p:pic>
      <p:cxnSp>
        <p:nvCxnSpPr>
          <p:cNvPr id="17" name="Gerade Verbindung 16">
            <a:extLst>
              <a:ext uri="{FF2B5EF4-FFF2-40B4-BE49-F238E27FC236}">
                <a16:creationId xmlns:a16="http://schemas.microsoft.com/office/drawing/2014/main" id="{3D4E5546-5335-5647-A96F-CE3BCF4D161A}"/>
              </a:ext>
            </a:extLst>
          </p:cNvPr>
          <p:cNvCxnSpPr/>
          <p:nvPr userDrawn="1"/>
        </p:nvCxnSpPr>
        <p:spPr>
          <a:xfrm>
            <a:off x="8045635"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595598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4" r:id="rId4"/>
    <p:sldLayoutId id="2147483661" r:id="rId5"/>
    <p:sldLayoutId id="2147483655" r:id="rId6"/>
  </p:sldLayoutIdLst>
  <p:hf hdr="0"/>
  <p:txStyles>
    <p:title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p:titleStyle>
    <p:body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2.xml"/><Relationship Id="rId1" Type="http://schemas.openxmlformats.org/officeDocument/2006/relationships/slideLayout" Target="../slideLayouts/slideLayout4.xml"/><Relationship Id="rId5" Type="http://schemas.openxmlformats.org/officeDocument/2006/relationships/image" Target="../media/image50.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3814916" y="2379405"/>
            <a:ext cx="4709652" cy="1436839"/>
          </a:xfrm>
        </p:spPr>
        <p:txBody>
          <a:bodyPr anchor="ctr">
            <a:noAutofit/>
          </a:bodyPr>
          <a:lstStyle/>
          <a:p>
            <a:r>
              <a:rPr lang="de-DE" dirty="0"/>
              <a:t>Masterarbeit:</a:t>
            </a:r>
            <a:br>
              <a:rPr lang="de-DE" dirty="0"/>
            </a:br>
            <a:r>
              <a:rPr lang="de-DE" dirty="0"/>
              <a:t>Erfahrungen deutscher Gesundheitsämter mit dem Krisenmanagement während der COVID-19-Pandemie 2020 - 2022</a:t>
            </a:r>
          </a:p>
        </p:txBody>
      </p:sp>
      <p:sp>
        <p:nvSpPr>
          <p:cNvPr id="5" name="Textplatzhalter 4"/>
          <p:cNvSpPr>
            <a:spLocks noGrp="1"/>
          </p:cNvSpPr>
          <p:nvPr>
            <p:ph type="body" sz="quarter" idx="14"/>
          </p:nvPr>
        </p:nvSpPr>
        <p:spPr>
          <a:xfrm>
            <a:off x="3814916" y="4090218"/>
            <a:ext cx="4503737" cy="941640"/>
          </a:xfrm>
        </p:spPr>
        <p:txBody>
          <a:bodyPr/>
          <a:lstStyle/>
          <a:p>
            <a:r>
              <a:rPr lang="de-DE" dirty="0"/>
              <a:t>Franziska Mock</a:t>
            </a:r>
          </a:p>
          <a:p>
            <a:r>
              <a:rPr lang="de-DE" dirty="0"/>
              <a:t>02.02.2023</a:t>
            </a:r>
          </a:p>
        </p:txBody>
      </p:sp>
    </p:spTree>
    <p:extLst>
      <p:ext uri="{BB962C8B-B14F-4D97-AF65-F5344CB8AC3E}">
        <p14:creationId xmlns:p14="http://schemas.microsoft.com/office/powerpoint/2010/main" val="3916114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10</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71B60353-27D9-2551-D44A-38A9AD4DEF07}"/>
              </a:ext>
            </a:extLst>
          </p:cNvPr>
          <p:cNvSpPr txBox="1"/>
          <p:nvPr/>
        </p:nvSpPr>
        <p:spPr>
          <a:xfrm>
            <a:off x="3205316" y="923836"/>
            <a:ext cx="5344475" cy="400110"/>
          </a:xfrm>
          <a:prstGeom prst="rect">
            <a:avLst/>
          </a:prstGeom>
          <a:noFill/>
        </p:spPr>
        <p:txBody>
          <a:bodyPr wrap="square" rtlCol="0">
            <a:spAutoFit/>
          </a:bodyPr>
          <a:lstStyle/>
          <a:p>
            <a:pPr algn="r"/>
            <a:r>
              <a:rPr lang="de-DE" sz="2000" dirty="0"/>
              <a:t>AUFBAUORGANISATION</a:t>
            </a:r>
          </a:p>
        </p:txBody>
      </p:sp>
      <p:sp>
        <p:nvSpPr>
          <p:cNvPr id="10" name="Textfeld 9">
            <a:extLst>
              <a:ext uri="{FF2B5EF4-FFF2-40B4-BE49-F238E27FC236}">
                <a16:creationId xmlns:a16="http://schemas.microsoft.com/office/drawing/2014/main" id="{F64BD158-D351-46F9-74AA-CA0D84E60938}"/>
              </a:ext>
            </a:extLst>
          </p:cNvPr>
          <p:cNvSpPr txBox="1"/>
          <p:nvPr/>
        </p:nvSpPr>
        <p:spPr>
          <a:xfrm>
            <a:off x="968610" y="1586767"/>
            <a:ext cx="5501148" cy="646331"/>
          </a:xfrm>
          <a:prstGeom prst="rect">
            <a:avLst/>
          </a:prstGeom>
          <a:noFill/>
        </p:spPr>
        <p:txBody>
          <a:bodyPr wrap="square" rtlCol="0">
            <a:spAutoFit/>
          </a:bodyPr>
          <a:lstStyle/>
          <a:p>
            <a:pPr marL="285750" indent="-285750">
              <a:buClr>
                <a:srgbClr val="006EC7"/>
              </a:buClr>
              <a:buFont typeface="Wingdings" panose="05000000000000000000" pitchFamily="2" charset="2"/>
              <a:buChar char="Ø"/>
            </a:pPr>
            <a:r>
              <a:rPr lang="de-DE" dirty="0"/>
              <a:t>95,7 % aller Teilnehmenden gaben an, dass in ihrer Behörde ein Krisenstab gebildet wurde.</a:t>
            </a:r>
          </a:p>
        </p:txBody>
      </p:sp>
      <p:graphicFrame>
        <p:nvGraphicFramePr>
          <p:cNvPr id="11" name="Diagramm 10">
            <a:extLst>
              <a:ext uri="{FF2B5EF4-FFF2-40B4-BE49-F238E27FC236}">
                <a16:creationId xmlns:a16="http://schemas.microsoft.com/office/drawing/2014/main" id="{322291F4-D253-9F59-11B1-DFC243B3C7AC}"/>
              </a:ext>
            </a:extLst>
          </p:cNvPr>
          <p:cNvGraphicFramePr>
            <a:graphicFrameLocks/>
          </p:cNvGraphicFramePr>
          <p:nvPr>
            <p:extLst>
              <p:ext uri="{D42A27DB-BD31-4B8C-83A1-F6EECF244321}">
                <p14:modId xmlns:p14="http://schemas.microsoft.com/office/powerpoint/2010/main" val="519538208"/>
              </p:ext>
            </p:extLst>
          </p:nvPr>
        </p:nvGraphicFramePr>
        <p:xfrm>
          <a:off x="968610" y="2408910"/>
          <a:ext cx="7101231" cy="3600781"/>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feld 11">
            <a:extLst>
              <a:ext uri="{FF2B5EF4-FFF2-40B4-BE49-F238E27FC236}">
                <a16:creationId xmlns:a16="http://schemas.microsoft.com/office/drawing/2014/main" id="{2D558840-B27F-1226-A0A1-1147B5FA0420}"/>
              </a:ext>
            </a:extLst>
          </p:cNvPr>
          <p:cNvSpPr txBox="1"/>
          <p:nvPr/>
        </p:nvSpPr>
        <p:spPr>
          <a:xfrm>
            <a:off x="892394" y="6010301"/>
            <a:ext cx="7101231" cy="400110"/>
          </a:xfrm>
          <a:prstGeom prst="rect">
            <a:avLst/>
          </a:prstGeom>
          <a:noFill/>
        </p:spPr>
        <p:txBody>
          <a:bodyPr wrap="square" rtlCol="0">
            <a:spAutoFit/>
          </a:bodyPr>
          <a:lstStyle/>
          <a:p>
            <a:r>
              <a:rPr lang="de-DE" sz="1000" dirty="0"/>
              <a:t>Abb. 2: In den Krisenstäben vertretene Organisationseinheiten nach Anzahl der Benennungen durch die Teilnehmenden (Mehrfachantwort)</a:t>
            </a:r>
          </a:p>
        </p:txBody>
      </p:sp>
    </p:spTree>
    <p:extLst>
      <p:ext uri="{BB962C8B-B14F-4D97-AF65-F5344CB8AC3E}">
        <p14:creationId xmlns:p14="http://schemas.microsoft.com/office/powerpoint/2010/main" val="1111990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11</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087AC355-D717-1A11-A77C-A786D7D573F0}"/>
              </a:ext>
            </a:extLst>
          </p:cNvPr>
          <p:cNvSpPr txBox="1"/>
          <p:nvPr/>
        </p:nvSpPr>
        <p:spPr>
          <a:xfrm>
            <a:off x="3205316" y="923836"/>
            <a:ext cx="5344475" cy="400110"/>
          </a:xfrm>
          <a:prstGeom prst="rect">
            <a:avLst/>
          </a:prstGeom>
          <a:noFill/>
        </p:spPr>
        <p:txBody>
          <a:bodyPr wrap="square" rtlCol="0">
            <a:spAutoFit/>
          </a:bodyPr>
          <a:lstStyle/>
          <a:p>
            <a:pPr algn="r"/>
            <a:r>
              <a:rPr lang="de-DE" sz="2000" dirty="0"/>
              <a:t>ABLAUFORGANISATION</a:t>
            </a:r>
          </a:p>
        </p:txBody>
      </p:sp>
      <p:sp>
        <p:nvSpPr>
          <p:cNvPr id="6" name="Textfeld 5">
            <a:extLst>
              <a:ext uri="{FF2B5EF4-FFF2-40B4-BE49-F238E27FC236}">
                <a16:creationId xmlns:a16="http://schemas.microsoft.com/office/drawing/2014/main" id="{09653E15-710D-FE4A-AB36-FA6536DAE478}"/>
              </a:ext>
            </a:extLst>
          </p:cNvPr>
          <p:cNvSpPr txBox="1"/>
          <p:nvPr/>
        </p:nvSpPr>
        <p:spPr>
          <a:xfrm>
            <a:off x="911077" y="1714859"/>
            <a:ext cx="6374625" cy="646331"/>
          </a:xfrm>
          <a:prstGeom prst="rect">
            <a:avLst/>
          </a:prstGeom>
          <a:noFill/>
        </p:spPr>
        <p:txBody>
          <a:bodyPr wrap="square" rtlCol="0">
            <a:spAutoFit/>
          </a:bodyPr>
          <a:lstStyle/>
          <a:p>
            <a:pPr marL="285750" indent="-285750">
              <a:buClr>
                <a:srgbClr val="006EC7"/>
              </a:buClr>
              <a:buFont typeface="Wingdings" panose="05000000000000000000" pitchFamily="2" charset="2"/>
              <a:buChar char="Ø"/>
            </a:pPr>
            <a:r>
              <a:rPr lang="de-DE" dirty="0"/>
              <a:t>92,4 % aller Teilnehmenden gaben an, dass Standard-Arbeitsabläufe für die Mitarbeitenden definiert wurden.</a:t>
            </a:r>
          </a:p>
        </p:txBody>
      </p:sp>
      <p:graphicFrame>
        <p:nvGraphicFramePr>
          <p:cNvPr id="8" name="Diagramm 7">
            <a:extLst>
              <a:ext uri="{FF2B5EF4-FFF2-40B4-BE49-F238E27FC236}">
                <a16:creationId xmlns:a16="http://schemas.microsoft.com/office/drawing/2014/main" id="{03BB2547-F66F-38F9-514F-A27E7EAE8426}"/>
              </a:ext>
            </a:extLst>
          </p:cNvPr>
          <p:cNvGraphicFramePr>
            <a:graphicFrameLocks/>
          </p:cNvGraphicFramePr>
          <p:nvPr>
            <p:extLst>
              <p:ext uri="{D42A27DB-BD31-4B8C-83A1-F6EECF244321}">
                <p14:modId xmlns:p14="http://schemas.microsoft.com/office/powerpoint/2010/main" val="1571189149"/>
              </p:ext>
            </p:extLst>
          </p:nvPr>
        </p:nvGraphicFramePr>
        <p:xfrm>
          <a:off x="1684802" y="2502237"/>
          <a:ext cx="5774396" cy="343192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feld 8">
            <a:extLst>
              <a:ext uri="{FF2B5EF4-FFF2-40B4-BE49-F238E27FC236}">
                <a16:creationId xmlns:a16="http://schemas.microsoft.com/office/drawing/2014/main" id="{A702BB46-ADA5-A429-CCCB-0890142ED774}"/>
              </a:ext>
            </a:extLst>
          </p:cNvPr>
          <p:cNvSpPr txBox="1"/>
          <p:nvPr/>
        </p:nvSpPr>
        <p:spPr>
          <a:xfrm>
            <a:off x="1616298" y="5949473"/>
            <a:ext cx="5842900" cy="400110"/>
          </a:xfrm>
          <a:prstGeom prst="rect">
            <a:avLst/>
          </a:prstGeom>
          <a:noFill/>
        </p:spPr>
        <p:txBody>
          <a:bodyPr wrap="square" rtlCol="0">
            <a:spAutoFit/>
          </a:bodyPr>
          <a:lstStyle/>
          <a:p>
            <a:r>
              <a:rPr lang="de-DE" sz="1000" dirty="0"/>
              <a:t>Abb. 3: Zeitpunkte, zu denen Schulungen zu neuen oder bekannten Arbeitsabläufen stattfanden nach Anzahl der Angaben durch die Teilnehmenden (Mehrfachantwort)</a:t>
            </a:r>
          </a:p>
        </p:txBody>
      </p:sp>
    </p:spTree>
    <p:extLst>
      <p:ext uri="{BB962C8B-B14F-4D97-AF65-F5344CB8AC3E}">
        <p14:creationId xmlns:p14="http://schemas.microsoft.com/office/powerpoint/2010/main" val="2070674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12</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graphicFrame>
        <p:nvGraphicFramePr>
          <p:cNvPr id="5" name="Diagramm 4">
            <a:extLst>
              <a:ext uri="{FF2B5EF4-FFF2-40B4-BE49-F238E27FC236}">
                <a16:creationId xmlns:a16="http://schemas.microsoft.com/office/drawing/2014/main" id="{9AB149B1-3107-DF9B-E14D-DEF810E8D6C7}"/>
              </a:ext>
            </a:extLst>
          </p:cNvPr>
          <p:cNvGraphicFramePr>
            <a:graphicFrameLocks/>
          </p:cNvGraphicFramePr>
          <p:nvPr>
            <p:extLst>
              <p:ext uri="{D42A27DB-BD31-4B8C-83A1-F6EECF244321}">
                <p14:modId xmlns:p14="http://schemas.microsoft.com/office/powerpoint/2010/main" val="317015418"/>
              </p:ext>
            </p:extLst>
          </p:nvPr>
        </p:nvGraphicFramePr>
        <p:xfrm>
          <a:off x="1190003" y="1656661"/>
          <a:ext cx="6862917" cy="418332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a:extLst>
              <a:ext uri="{FF2B5EF4-FFF2-40B4-BE49-F238E27FC236}">
                <a16:creationId xmlns:a16="http://schemas.microsoft.com/office/drawing/2014/main" id="{868DF462-274C-1F93-BEFE-5FC122A99B81}"/>
              </a:ext>
            </a:extLst>
          </p:cNvPr>
          <p:cNvSpPr txBox="1"/>
          <p:nvPr/>
        </p:nvSpPr>
        <p:spPr>
          <a:xfrm>
            <a:off x="3205316" y="923836"/>
            <a:ext cx="5344475" cy="400110"/>
          </a:xfrm>
          <a:prstGeom prst="rect">
            <a:avLst/>
          </a:prstGeom>
          <a:noFill/>
        </p:spPr>
        <p:txBody>
          <a:bodyPr wrap="square" rtlCol="0">
            <a:spAutoFit/>
          </a:bodyPr>
          <a:lstStyle/>
          <a:p>
            <a:pPr algn="r"/>
            <a:r>
              <a:rPr lang="de-DE" sz="2000" dirty="0"/>
              <a:t>PERSONAL</a:t>
            </a:r>
          </a:p>
        </p:txBody>
      </p:sp>
      <p:sp>
        <p:nvSpPr>
          <p:cNvPr id="8" name="Textfeld 7">
            <a:extLst>
              <a:ext uri="{FF2B5EF4-FFF2-40B4-BE49-F238E27FC236}">
                <a16:creationId xmlns:a16="http://schemas.microsoft.com/office/drawing/2014/main" id="{8DA346CA-F31F-9550-4B8E-082772A4CEA5}"/>
              </a:ext>
            </a:extLst>
          </p:cNvPr>
          <p:cNvSpPr txBox="1"/>
          <p:nvPr/>
        </p:nvSpPr>
        <p:spPr>
          <a:xfrm>
            <a:off x="1150674" y="5839989"/>
            <a:ext cx="7000267" cy="400110"/>
          </a:xfrm>
          <a:prstGeom prst="rect">
            <a:avLst/>
          </a:prstGeom>
          <a:noFill/>
        </p:spPr>
        <p:txBody>
          <a:bodyPr wrap="square" rtlCol="0">
            <a:spAutoFit/>
          </a:bodyPr>
          <a:lstStyle/>
          <a:p>
            <a:r>
              <a:rPr lang="de-DE" sz="1000" dirty="0"/>
              <a:t>Abb. 4: Bereiche, aus denen Personal zur Pandemiebewältigung einbezogen wurde nach Anzahl der Teilnehmenden, die die Angabe machten (Mehrfachantwort) </a:t>
            </a:r>
          </a:p>
        </p:txBody>
      </p:sp>
    </p:spTree>
    <p:extLst>
      <p:ext uri="{BB962C8B-B14F-4D97-AF65-F5344CB8AC3E}">
        <p14:creationId xmlns:p14="http://schemas.microsoft.com/office/powerpoint/2010/main" val="3220895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13</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B9072F6C-290A-E449-059A-DFCD83A120F5}"/>
              </a:ext>
            </a:extLst>
          </p:cNvPr>
          <p:cNvSpPr txBox="1"/>
          <p:nvPr/>
        </p:nvSpPr>
        <p:spPr>
          <a:xfrm>
            <a:off x="3205316" y="923836"/>
            <a:ext cx="5344475" cy="400110"/>
          </a:xfrm>
          <a:prstGeom prst="rect">
            <a:avLst/>
          </a:prstGeom>
          <a:noFill/>
        </p:spPr>
        <p:txBody>
          <a:bodyPr wrap="square" rtlCol="0">
            <a:spAutoFit/>
          </a:bodyPr>
          <a:lstStyle/>
          <a:p>
            <a:pPr algn="r"/>
            <a:r>
              <a:rPr lang="de-DE" sz="2000" dirty="0"/>
              <a:t>PERSONAL</a:t>
            </a:r>
          </a:p>
        </p:txBody>
      </p:sp>
      <p:graphicFrame>
        <p:nvGraphicFramePr>
          <p:cNvPr id="6" name="Diagramm 5">
            <a:extLst>
              <a:ext uri="{FF2B5EF4-FFF2-40B4-BE49-F238E27FC236}">
                <a16:creationId xmlns:a16="http://schemas.microsoft.com/office/drawing/2014/main" id="{AC8334C0-D97E-6E85-E22F-9EFEF1D0C1F2}"/>
              </a:ext>
            </a:extLst>
          </p:cNvPr>
          <p:cNvGraphicFramePr>
            <a:graphicFrameLocks/>
          </p:cNvGraphicFramePr>
          <p:nvPr>
            <p:extLst>
              <p:ext uri="{D42A27DB-BD31-4B8C-83A1-F6EECF244321}">
                <p14:modId xmlns:p14="http://schemas.microsoft.com/office/powerpoint/2010/main" val="1257089674"/>
              </p:ext>
            </p:extLst>
          </p:nvPr>
        </p:nvGraphicFramePr>
        <p:xfrm>
          <a:off x="343920" y="1758770"/>
          <a:ext cx="5344475" cy="413642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feld 7">
            <a:extLst>
              <a:ext uri="{FF2B5EF4-FFF2-40B4-BE49-F238E27FC236}">
                <a16:creationId xmlns:a16="http://schemas.microsoft.com/office/drawing/2014/main" id="{EC479AB6-3F87-08A6-26F9-CCBF8D3E6EFC}"/>
              </a:ext>
            </a:extLst>
          </p:cNvPr>
          <p:cNvSpPr txBox="1"/>
          <p:nvPr/>
        </p:nvSpPr>
        <p:spPr>
          <a:xfrm>
            <a:off x="5877553" y="1758770"/>
            <a:ext cx="2755170" cy="3662541"/>
          </a:xfrm>
          <a:prstGeom prst="rect">
            <a:avLst/>
          </a:prstGeom>
          <a:noFill/>
          <a:ln>
            <a:solidFill>
              <a:schemeClr val="bg1">
                <a:lumMod val="75000"/>
              </a:schemeClr>
            </a:solidFill>
          </a:ln>
        </p:spPr>
        <p:txBody>
          <a:bodyPr wrap="square" rtlCol="0">
            <a:spAutoFit/>
          </a:bodyPr>
          <a:lstStyle/>
          <a:p>
            <a:r>
              <a:rPr lang="de-DE" dirty="0"/>
              <a:t>Zusätzlich benötigtes Personal nach Schätzung der Teilnehmenden: </a:t>
            </a:r>
          </a:p>
          <a:p>
            <a:endParaRPr lang="de-DE" dirty="0"/>
          </a:p>
          <a:p>
            <a:pPr marL="285750" indent="-285750">
              <a:buClr>
                <a:srgbClr val="006EC7"/>
              </a:buClr>
              <a:buFont typeface="Wingdings" panose="05000000000000000000" pitchFamily="2" charset="2"/>
              <a:buChar char="§"/>
            </a:pPr>
            <a:r>
              <a:rPr lang="de-DE" sz="1600" dirty="0"/>
              <a:t>In </a:t>
            </a:r>
            <a:r>
              <a:rPr lang="de-DE" sz="1600" b="1" dirty="0"/>
              <a:t>kleinen Behörden </a:t>
            </a:r>
            <a:r>
              <a:rPr lang="de-DE" sz="1600" dirty="0"/>
              <a:t>im Median </a:t>
            </a:r>
            <a:r>
              <a:rPr lang="de-DE" sz="1600" b="1" dirty="0"/>
              <a:t>25</a:t>
            </a:r>
            <a:r>
              <a:rPr lang="de-DE" sz="1600" dirty="0"/>
              <a:t> Personen (Range 20 – 200)</a:t>
            </a:r>
          </a:p>
          <a:p>
            <a:pPr marL="285750" indent="-285750">
              <a:buClr>
                <a:srgbClr val="006EC7"/>
              </a:buClr>
              <a:buFont typeface="Wingdings" panose="05000000000000000000" pitchFamily="2" charset="2"/>
              <a:buChar char="§"/>
            </a:pPr>
            <a:endParaRPr lang="de-DE" sz="1600" dirty="0"/>
          </a:p>
          <a:p>
            <a:pPr marL="285750" indent="-285750">
              <a:buClr>
                <a:srgbClr val="006EC7"/>
              </a:buClr>
              <a:buFont typeface="Wingdings" panose="05000000000000000000" pitchFamily="2" charset="2"/>
              <a:buChar char="§"/>
            </a:pPr>
            <a:r>
              <a:rPr lang="de-DE" sz="1600" dirty="0"/>
              <a:t>In </a:t>
            </a:r>
            <a:r>
              <a:rPr lang="de-DE" sz="1600" b="1" dirty="0"/>
              <a:t>mittelgroßen Behören </a:t>
            </a:r>
            <a:r>
              <a:rPr lang="de-DE" sz="1600" dirty="0"/>
              <a:t>im Median </a:t>
            </a:r>
            <a:r>
              <a:rPr lang="de-DE" sz="1600" b="1" dirty="0"/>
              <a:t>22,5</a:t>
            </a:r>
            <a:r>
              <a:rPr lang="de-DE" sz="1600" dirty="0"/>
              <a:t> Personen (Range 0 – 300)</a:t>
            </a:r>
          </a:p>
          <a:p>
            <a:pPr>
              <a:buClr>
                <a:srgbClr val="006EC7"/>
              </a:buClr>
            </a:pPr>
            <a:endParaRPr lang="de-DE" sz="1600" dirty="0"/>
          </a:p>
          <a:p>
            <a:pPr marL="285750" indent="-285750">
              <a:buClr>
                <a:srgbClr val="006EC7"/>
              </a:buClr>
              <a:buFont typeface="Wingdings" panose="05000000000000000000" pitchFamily="2" charset="2"/>
              <a:buChar char="§"/>
            </a:pPr>
            <a:r>
              <a:rPr lang="de-DE" sz="1600" dirty="0"/>
              <a:t>In </a:t>
            </a:r>
            <a:r>
              <a:rPr lang="de-DE" sz="1600" b="1" dirty="0"/>
              <a:t>großen Behörden </a:t>
            </a:r>
            <a:r>
              <a:rPr lang="de-DE" sz="1600" dirty="0"/>
              <a:t>im Median </a:t>
            </a:r>
            <a:r>
              <a:rPr lang="de-DE" sz="1600" b="1" dirty="0"/>
              <a:t>75 </a:t>
            </a:r>
            <a:r>
              <a:rPr lang="de-DE" sz="1600" dirty="0"/>
              <a:t>(Range 0 – 500)</a:t>
            </a:r>
          </a:p>
        </p:txBody>
      </p:sp>
      <p:sp>
        <p:nvSpPr>
          <p:cNvPr id="9" name="Textfeld 8">
            <a:extLst>
              <a:ext uri="{FF2B5EF4-FFF2-40B4-BE49-F238E27FC236}">
                <a16:creationId xmlns:a16="http://schemas.microsoft.com/office/drawing/2014/main" id="{05655B38-DBBE-F18D-08C7-1940AB3CC37C}"/>
              </a:ext>
            </a:extLst>
          </p:cNvPr>
          <p:cNvSpPr txBox="1"/>
          <p:nvPr/>
        </p:nvSpPr>
        <p:spPr>
          <a:xfrm>
            <a:off x="343919" y="5889621"/>
            <a:ext cx="5344475" cy="246221"/>
          </a:xfrm>
          <a:prstGeom prst="rect">
            <a:avLst/>
          </a:prstGeom>
          <a:noFill/>
        </p:spPr>
        <p:txBody>
          <a:bodyPr wrap="square" rtlCol="0">
            <a:spAutoFit/>
          </a:bodyPr>
          <a:lstStyle/>
          <a:p>
            <a:r>
              <a:rPr lang="de-DE" sz="1000" dirty="0" err="1"/>
              <a:t>Abb</a:t>
            </a:r>
            <a:r>
              <a:rPr lang="de-DE" sz="1000" dirty="0"/>
              <a:t> 5: Maximale Anzahl der mit der Pandemiebewältigung Beschäftigten nach Größe der Behörde</a:t>
            </a:r>
          </a:p>
        </p:txBody>
      </p:sp>
    </p:spTree>
    <p:extLst>
      <p:ext uri="{BB962C8B-B14F-4D97-AF65-F5344CB8AC3E}">
        <p14:creationId xmlns:p14="http://schemas.microsoft.com/office/powerpoint/2010/main" val="4224811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14</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graphicFrame>
        <p:nvGraphicFramePr>
          <p:cNvPr id="5" name="Diagramm 4">
            <a:extLst>
              <a:ext uri="{FF2B5EF4-FFF2-40B4-BE49-F238E27FC236}">
                <a16:creationId xmlns:a16="http://schemas.microsoft.com/office/drawing/2014/main" id="{61FD6411-E2FA-94A6-5F9B-03E7A0894BC1}"/>
              </a:ext>
            </a:extLst>
          </p:cNvPr>
          <p:cNvGraphicFramePr>
            <a:graphicFrameLocks/>
          </p:cNvGraphicFramePr>
          <p:nvPr>
            <p:extLst>
              <p:ext uri="{D42A27DB-BD31-4B8C-83A1-F6EECF244321}">
                <p14:modId xmlns:p14="http://schemas.microsoft.com/office/powerpoint/2010/main" val="2781061974"/>
              </p:ext>
            </p:extLst>
          </p:nvPr>
        </p:nvGraphicFramePr>
        <p:xfrm>
          <a:off x="1018254" y="1678510"/>
          <a:ext cx="6970484" cy="309856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a:extLst>
              <a:ext uri="{FF2B5EF4-FFF2-40B4-BE49-F238E27FC236}">
                <a16:creationId xmlns:a16="http://schemas.microsoft.com/office/drawing/2014/main" id="{07049BDF-957A-40B0-D8FA-6DC0A8991181}"/>
              </a:ext>
            </a:extLst>
          </p:cNvPr>
          <p:cNvSpPr txBox="1"/>
          <p:nvPr/>
        </p:nvSpPr>
        <p:spPr>
          <a:xfrm>
            <a:off x="3205316" y="923836"/>
            <a:ext cx="5344475" cy="400110"/>
          </a:xfrm>
          <a:prstGeom prst="rect">
            <a:avLst/>
          </a:prstGeom>
          <a:noFill/>
        </p:spPr>
        <p:txBody>
          <a:bodyPr wrap="square" rtlCol="0">
            <a:spAutoFit/>
          </a:bodyPr>
          <a:lstStyle/>
          <a:p>
            <a:pPr algn="r"/>
            <a:r>
              <a:rPr lang="de-DE" sz="2000" dirty="0"/>
              <a:t>NORMALBETRIEB</a:t>
            </a:r>
          </a:p>
        </p:txBody>
      </p:sp>
      <p:sp>
        <p:nvSpPr>
          <p:cNvPr id="8" name="Textfeld 7">
            <a:extLst>
              <a:ext uri="{FF2B5EF4-FFF2-40B4-BE49-F238E27FC236}">
                <a16:creationId xmlns:a16="http://schemas.microsoft.com/office/drawing/2014/main" id="{CB362BC1-57A5-C826-61A9-2B651B938393}"/>
              </a:ext>
            </a:extLst>
          </p:cNvPr>
          <p:cNvSpPr txBox="1"/>
          <p:nvPr/>
        </p:nvSpPr>
        <p:spPr>
          <a:xfrm>
            <a:off x="772447" y="5247388"/>
            <a:ext cx="8125747" cy="923330"/>
          </a:xfrm>
          <a:prstGeom prst="rect">
            <a:avLst/>
          </a:prstGeom>
          <a:noFill/>
        </p:spPr>
        <p:txBody>
          <a:bodyPr wrap="square" rtlCol="0">
            <a:spAutoFit/>
          </a:bodyPr>
          <a:lstStyle/>
          <a:p>
            <a:pPr marL="285750" indent="-285750">
              <a:buClr>
                <a:srgbClr val="006EC7"/>
              </a:buClr>
              <a:buFont typeface="Wingdings" panose="05000000000000000000" pitchFamily="2" charset="2"/>
              <a:buChar char="Ø"/>
            </a:pPr>
            <a:r>
              <a:rPr lang="de-DE" dirty="0"/>
              <a:t>Die größten Einschränkungen lagen nach Angaben der Teilnehmenden im Normalbetrieb des Zahnärztlichen Dienstes und Kinder- und Jugend-Gesundheitsschutzes.</a:t>
            </a:r>
          </a:p>
        </p:txBody>
      </p:sp>
      <p:sp>
        <p:nvSpPr>
          <p:cNvPr id="9" name="Textfeld 8">
            <a:extLst>
              <a:ext uri="{FF2B5EF4-FFF2-40B4-BE49-F238E27FC236}">
                <a16:creationId xmlns:a16="http://schemas.microsoft.com/office/drawing/2014/main" id="{260A261B-5FB8-FEA5-DFE5-12051080C9A4}"/>
              </a:ext>
            </a:extLst>
          </p:cNvPr>
          <p:cNvSpPr txBox="1"/>
          <p:nvPr/>
        </p:nvSpPr>
        <p:spPr>
          <a:xfrm>
            <a:off x="949428" y="4795393"/>
            <a:ext cx="6228120" cy="246221"/>
          </a:xfrm>
          <a:prstGeom prst="rect">
            <a:avLst/>
          </a:prstGeom>
          <a:noFill/>
        </p:spPr>
        <p:txBody>
          <a:bodyPr wrap="square" rtlCol="0">
            <a:spAutoFit/>
          </a:bodyPr>
          <a:lstStyle/>
          <a:p>
            <a:r>
              <a:rPr lang="de-DE" sz="1000" dirty="0" err="1"/>
              <a:t>Abb</a:t>
            </a:r>
            <a:r>
              <a:rPr lang="de-DE" sz="1000" dirty="0"/>
              <a:t> 6: Aufrechterhaltung des Normalbetriebes der lokalen Gesundheitsbehörden Einschätzung der Teilnehmenden</a:t>
            </a:r>
          </a:p>
        </p:txBody>
      </p:sp>
    </p:spTree>
    <p:extLst>
      <p:ext uri="{BB962C8B-B14F-4D97-AF65-F5344CB8AC3E}">
        <p14:creationId xmlns:p14="http://schemas.microsoft.com/office/powerpoint/2010/main" val="87593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15</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B7B5D6DD-D17A-DFD3-CE85-52E0332AF4EE}"/>
              </a:ext>
            </a:extLst>
          </p:cNvPr>
          <p:cNvSpPr txBox="1"/>
          <p:nvPr/>
        </p:nvSpPr>
        <p:spPr>
          <a:xfrm>
            <a:off x="3205316" y="923836"/>
            <a:ext cx="5344475" cy="400110"/>
          </a:xfrm>
          <a:prstGeom prst="rect">
            <a:avLst/>
          </a:prstGeom>
          <a:noFill/>
        </p:spPr>
        <p:txBody>
          <a:bodyPr wrap="square" rtlCol="0">
            <a:spAutoFit/>
          </a:bodyPr>
          <a:lstStyle/>
          <a:p>
            <a:pPr algn="r"/>
            <a:r>
              <a:rPr lang="de-DE" sz="2000" dirty="0"/>
              <a:t>EXTERNE KRISENKOMMUNIKATION</a:t>
            </a:r>
          </a:p>
        </p:txBody>
      </p:sp>
      <p:graphicFrame>
        <p:nvGraphicFramePr>
          <p:cNvPr id="6" name="Diagramm 5">
            <a:extLst>
              <a:ext uri="{FF2B5EF4-FFF2-40B4-BE49-F238E27FC236}">
                <a16:creationId xmlns:a16="http://schemas.microsoft.com/office/drawing/2014/main" id="{6425F9F9-A770-4D6D-007C-2AA056B0CDEC}"/>
              </a:ext>
            </a:extLst>
          </p:cNvPr>
          <p:cNvGraphicFramePr>
            <a:graphicFrameLocks/>
          </p:cNvGraphicFramePr>
          <p:nvPr>
            <p:extLst>
              <p:ext uri="{D42A27DB-BD31-4B8C-83A1-F6EECF244321}">
                <p14:modId xmlns:p14="http://schemas.microsoft.com/office/powerpoint/2010/main" val="880220301"/>
              </p:ext>
            </p:extLst>
          </p:nvPr>
        </p:nvGraphicFramePr>
        <p:xfrm>
          <a:off x="1179996" y="1672169"/>
          <a:ext cx="6774301" cy="401692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feld 7">
            <a:extLst>
              <a:ext uri="{FF2B5EF4-FFF2-40B4-BE49-F238E27FC236}">
                <a16:creationId xmlns:a16="http://schemas.microsoft.com/office/drawing/2014/main" id="{DCF0AD78-43D5-C132-B44D-CA94018902C6}"/>
              </a:ext>
            </a:extLst>
          </p:cNvPr>
          <p:cNvSpPr txBox="1"/>
          <p:nvPr/>
        </p:nvSpPr>
        <p:spPr>
          <a:xfrm>
            <a:off x="1179996" y="5705749"/>
            <a:ext cx="6936575" cy="400110"/>
          </a:xfrm>
          <a:prstGeom prst="rect">
            <a:avLst/>
          </a:prstGeom>
          <a:noFill/>
        </p:spPr>
        <p:txBody>
          <a:bodyPr wrap="square" rtlCol="0">
            <a:spAutoFit/>
          </a:bodyPr>
          <a:lstStyle/>
          <a:p>
            <a:r>
              <a:rPr lang="de-DE" sz="1000" dirty="0"/>
              <a:t>Abb. 7: Medien zur Kommunikation mit anderen lokalen Gesundheitsbehörden nach Anzahl der Angaben durch die Teilnehmenden (Mehrfachauswahl)</a:t>
            </a:r>
          </a:p>
        </p:txBody>
      </p:sp>
    </p:spTree>
    <p:extLst>
      <p:ext uri="{BB962C8B-B14F-4D97-AF65-F5344CB8AC3E}">
        <p14:creationId xmlns:p14="http://schemas.microsoft.com/office/powerpoint/2010/main" val="228577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16</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E1C61DB6-491B-1A77-B4EE-A0480F08E005}"/>
              </a:ext>
            </a:extLst>
          </p:cNvPr>
          <p:cNvSpPr txBox="1"/>
          <p:nvPr/>
        </p:nvSpPr>
        <p:spPr>
          <a:xfrm>
            <a:off x="3205316" y="923836"/>
            <a:ext cx="5344475" cy="400110"/>
          </a:xfrm>
          <a:prstGeom prst="rect">
            <a:avLst/>
          </a:prstGeom>
          <a:noFill/>
        </p:spPr>
        <p:txBody>
          <a:bodyPr wrap="square" rtlCol="0">
            <a:spAutoFit/>
          </a:bodyPr>
          <a:lstStyle/>
          <a:p>
            <a:pPr algn="r"/>
            <a:r>
              <a:rPr lang="de-DE" sz="2000" dirty="0"/>
              <a:t>EXTERNE KRISENKOMMUNIKATION</a:t>
            </a:r>
          </a:p>
        </p:txBody>
      </p:sp>
      <p:graphicFrame>
        <p:nvGraphicFramePr>
          <p:cNvPr id="6" name="Diagramm 5">
            <a:extLst>
              <a:ext uri="{FF2B5EF4-FFF2-40B4-BE49-F238E27FC236}">
                <a16:creationId xmlns:a16="http://schemas.microsoft.com/office/drawing/2014/main" id="{4A85FCFC-9A82-2106-CEE8-26A043258851}"/>
              </a:ext>
            </a:extLst>
          </p:cNvPr>
          <p:cNvGraphicFramePr>
            <a:graphicFrameLocks/>
          </p:cNvGraphicFramePr>
          <p:nvPr>
            <p:extLst>
              <p:ext uri="{D42A27DB-BD31-4B8C-83A1-F6EECF244321}">
                <p14:modId xmlns:p14="http://schemas.microsoft.com/office/powerpoint/2010/main" val="2387361726"/>
              </p:ext>
            </p:extLst>
          </p:nvPr>
        </p:nvGraphicFramePr>
        <p:xfrm>
          <a:off x="906503" y="2151909"/>
          <a:ext cx="7330994" cy="319337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feld 7">
            <a:extLst>
              <a:ext uri="{FF2B5EF4-FFF2-40B4-BE49-F238E27FC236}">
                <a16:creationId xmlns:a16="http://schemas.microsoft.com/office/drawing/2014/main" id="{7225EF1A-DBE8-2ED7-07C0-2651DE405082}"/>
              </a:ext>
            </a:extLst>
          </p:cNvPr>
          <p:cNvSpPr txBox="1"/>
          <p:nvPr/>
        </p:nvSpPr>
        <p:spPr>
          <a:xfrm>
            <a:off x="826035" y="5383833"/>
            <a:ext cx="6936575" cy="400110"/>
          </a:xfrm>
          <a:prstGeom prst="rect">
            <a:avLst/>
          </a:prstGeom>
          <a:noFill/>
        </p:spPr>
        <p:txBody>
          <a:bodyPr wrap="square" rtlCol="0">
            <a:spAutoFit/>
          </a:bodyPr>
          <a:lstStyle/>
          <a:p>
            <a:r>
              <a:rPr lang="de-DE" sz="1000" dirty="0"/>
              <a:t>Abb. 8: Zeitnahe Erreichbarkeit anderer lokaler Gesundheitsbehörden während der täglichen Arbeit nach Bewertung der Teilnehmenden</a:t>
            </a:r>
          </a:p>
        </p:txBody>
      </p:sp>
    </p:spTree>
    <p:extLst>
      <p:ext uri="{BB962C8B-B14F-4D97-AF65-F5344CB8AC3E}">
        <p14:creationId xmlns:p14="http://schemas.microsoft.com/office/powerpoint/2010/main" val="889043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17</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mc:AlternateContent xmlns:mc="http://schemas.openxmlformats.org/markup-compatibility/2006" xmlns:cx1="http://schemas.microsoft.com/office/drawing/2015/9/8/chartex">
        <mc:Choice Requires="cx1">
          <p:graphicFrame>
            <p:nvGraphicFramePr>
              <p:cNvPr id="5" name="Diagramm 4">
                <a:extLst>
                  <a:ext uri="{FF2B5EF4-FFF2-40B4-BE49-F238E27FC236}">
                    <a16:creationId xmlns:a16="http://schemas.microsoft.com/office/drawing/2014/main" id="{3AB480EA-004A-4B79-696F-581E5E0689EB}"/>
                  </a:ext>
                </a:extLst>
              </p:cNvPr>
              <p:cNvGraphicFramePr/>
              <p:nvPr>
                <p:extLst>
                  <p:ext uri="{D42A27DB-BD31-4B8C-83A1-F6EECF244321}">
                    <p14:modId xmlns:p14="http://schemas.microsoft.com/office/powerpoint/2010/main" val="3396537735"/>
                  </p:ext>
                </p:extLst>
              </p:nvPr>
            </p:nvGraphicFramePr>
            <p:xfrm>
              <a:off x="1239682" y="1683853"/>
              <a:ext cx="6664636" cy="3360174"/>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Diagramm 4">
                <a:extLst>
                  <a:ext uri="{FF2B5EF4-FFF2-40B4-BE49-F238E27FC236}">
                    <a16:creationId xmlns:a16="http://schemas.microsoft.com/office/drawing/2014/main" id="{3AB480EA-004A-4B79-696F-581E5E0689EB}"/>
                  </a:ext>
                </a:extLst>
              </p:cNvPr>
              <p:cNvPicPr>
                <a:picLocks noGrp="1" noRot="1" noChangeAspect="1" noMove="1" noResize="1" noEditPoints="1" noAdjustHandles="1" noChangeArrowheads="1" noChangeShapeType="1"/>
              </p:cNvPicPr>
              <p:nvPr/>
            </p:nvPicPr>
            <p:blipFill>
              <a:blip r:embed="rId3"/>
              <a:stretch>
                <a:fillRect/>
              </a:stretch>
            </p:blipFill>
            <p:spPr>
              <a:xfrm>
                <a:off x="1239682" y="1683853"/>
                <a:ext cx="6664636" cy="3360174"/>
              </a:xfrm>
              <a:prstGeom prst="rect">
                <a:avLst/>
              </a:prstGeom>
            </p:spPr>
          </p:pic>
        </mc:Fallback>
      </mc:AlternateContent>
      <p:sp>
        <p:nvSpPr>
          <p:cNvPr id="6" name="Textfeld 5">
            <a:extLst>
              <a:ext uri="{FF2B5EF4-FFF2-40B4-BE49-F238E27FC236}">
                <a16:creationId xmlns:a16="http://schemas.microsoft.com/office/drawing/2014/main" id="{88611B5C-B903-9BD7-C4F9-003D65ED17CC}"/>
              </a:ext>
            </a:extLst>
          </p:cNvPr>
          <p:cNvSpPr txBox="1"/>
          <p:nvPr/>
        </p:nvSpPr>
        <p:spPr>
          <a:xfrm>
            <a:off x="3205316" y="923836"/>
            <a:ext cx="5344475" cy="400110"/>
          </a:xfrm>
          <a:prstGeom prst="rect">
            <a:avLst/>
          </a:prstGeom>
          <a:noFill/>
        </p:spPr>
        <p:txBody>
          <a:bodyPr wrap="square" rtlCol="0">
            <a:spAutoFit/>
          </a:bodyPr>
          <a:lstStyle/>
          <a:p>
            <a:pPr algn="r"/>
            <a:r>
              <a:rPr lang="de-DE" sz="2000" dirty="0"/>
              <a:t>EXTERNE KRISENKOMMUNIKATION</a:t>
            </a:r>
          </a:p>
        </p:txBody>
      </p:sp>
      <p:sp>
        <p:nvSpPr>
          <p:cNvPr id="9" name="Textfeld 8">
            <a:extLst>
              <a:ext uri="{FF2B5EF4-FFF2-40B4-BE49-F238E27FC236}">
                <a16:creationId xmlns:a16="http://schemas.microsoft.com/office/drawing/2014/main" id="{860E9C10-B20E-578C-5DEC-66EC8615E6AA}"/>
              </a:ext>
            </a:extLst>
          </p:cNvPr>
          <p:cNvSpPr txBox="1"/>
          <p:nvPr/>
        </p:nvSpPr>
        <p:spPr>
          <a:xfrm>
            <a:off x="663676" y="5591823"/>
            <a:ext cx="7034982" cy="584775"/>
          </a:xfrm>
          <a:prstGeom prst="rect">
            <a:avLst/>
          </a:prstGeom>
          <a:noFill/>
        </p:spPr>
        <p:txBody>
          <a:bodyPr wrap="square">
            <a:spAutoFit/>
          </a:bodyPr>
          <a:lstStyle/>
          <a:p>
            <a:r>
              <a:rPr lang="de-DE" sz="1600" i="1" dirty="0">
                <a:effectLst/>
                <a:latin typeface="Calibri" panose="020F0502020204030204" pitchFamily="34" charset="0"/>
                <a:ea typeface="Calibri" panose="020F0502020204030204" pitchFamily="34" charset="0"/>
                <a:cs typeface="Times New Roman" panose="02020603050405020304" pitchFamily="18" charset="0"/>
              </a:rPr>
              <a:t>Zitat: "[…] die Bürger [wussten] schon über Medien mehr als wir und [bombardierten] uns mit Fragen, die wir nicht rechtssicher beantworten konnten"</a:t>
            </a:r>
            <a:endParaRPr lang="de-DE" sz="1600" dirty="0"/>
          </a:p>
        </p:txBody>
      </p:sp>
      <p:sp>
        <p:nvSpPr>
          <p:cNvPr id="10" name="Textfeld 9">
            <a:extLst>
              <a:ext uri="{FF2B5EF4-FFF2-40B4-BE49-F238E27FC236}">
                <a16:creationId xmlns:a16="http://schemas.microsoft.com/office/drawing/2014/main" id="{9AE779AA-B04D-447A-9E11-2CB1F9FB7367}"/>
              </a:ext>
            </a:extLst>
          </p:cNvPr>
          <p:cNvSpPr txBox="1"/>
          <p:nvPr/>
        </p:nvSpPr>
        <p:spPr>
          <a:xfrm>
            <a:off x="1239682" y="5051036"/>
            <a:ext cx="6936575" cy="246221"/>
          </a:xfrm>
          <a:prstGeom prst="rect">
            <a:avLst/>
          </a:prstGeom>
          <a:noFill/>
        </p:spPr>
        <p:txBody>
          <a:bodyPr wrap="square" rtlCol="0">
            <a:spAutoFit/>
          </a:bodyPr>
          <a:lstStyle/>
          <a:p>
            <a:r>
              <a:rPr lang="de-DE" sz="1000" dirty="0"/>
              <a:t>Abb. 9: Bedarfe der lokalen Gesundheitsbehörden in der Kommunikation mit der Bundes- und Landesebene</a:t>
            </a:r>
          </a:p>
        </p:txBody>
      </p:sp>
    </p:spTree>
    <p:extLst>
      <p:ext uri="{BB962C8B-B14F-4D97-AF65-F5344CB8AC3E}">
        <p14:creationId xmlns:p14="http://schemas.microsoft.com/office/powerpoint/2010/main" val="392180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18</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DE5CDBD3-12F8-D78E-856C-2A79AADACB74}"/>
              </a:ext>
            </a:extLst>
          </p:cNvPr>
          <p:cNvSpPr txBox="1"/>
          <p:nvPr/>
        </p:nvSpPr>
        <p:spPr>
          <a:xfrm>
            <a:off x="3205316" y="923836"/>
            <a:ext cx="5344475" cy="400110"/>
          </a:xfrm>
          <a:prstGeom prst="rect">
            <a:avLst/>
          </a:prstGeom>
          <a:noFill/>
        </p:spPr>
        <p:txBody>
          <a:bodyPr wrap="square" rtlCol="0">
            <a:spAutoFit/>
          </a:bodyPr>
          <a:lstStyle/>
          <a:p>
            <a:pPr algn="r"/>
            <a:r>
              <a:rPr lang="de-DE" sz="2000" dirty="0"/>
              <a:t>EVALUIERUNG</a:t>
            </a:r>
          </a:p>
        </p:txBody>
      </p:sp>
      <mc:AlternateContent xmlns:mc="http://schemas.openxmlformats.org/markup-compatibility/2006" xmlns:cx1="http://schemas.microsoft.com/office/drawing/2015/9/8/chartex">
        <mc:Choice Requires="cx1">
          <p:graphicFrame>
            <p:nvGraphicFramePr>
              <p:cNvPr id="6" name="Diagramm 5">
                <a:extLst>
                  <a:ext uri="{FF2B5EF4-FFF2-40B4-BE49-F238E27FC236}">
                    <a16:creationId xmlns:a16="http://schemas.microsoft.com/office/drawing/2014/main" id="{2EDE8832-7F66-DAD9-4F3C-1BB36FC9302A}"/>
                  </a:ext>
                </a:extLst>
              </p:cNvPr>
              <p:cNvGraphicFramePr/>
              <p:nvPr>
                <p:extLst>
                  <p:ext uri="{D42A27DB-BD31-4B8C-83A1-F6EECF244321}">
                    <p14:modId xmlns:p14="http://schemas.microsoft.com/office/powerpoint/2010/main" val="668402195"/>
                  </p:ext>
                </p:extLst>
              </p:nvPr>
            </p:nvGraphicFramePr>
            <p:xfrm>
              <a:off x="1244598" y="1447231"/>
              <a:ext cx="6654804" cy="355808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6" name="Diagramm 5">
                <a:extLst>
                  <a:ext uri="{FF2B5EF4-FFF2-40B4-BE49-F238E27FC236}">
                    <a16:creationId xmlns:a16="http://schemas.microsoft.com/office/drawing/2014/main" id="{2EDE8832-7F66-DAD9-4F3C-1BB36FC9302A}"/>
                  </a:ext>
                </a:extLst>
              </p:cNvPr>
              <p:cNvPicPr>
                <a:picLocks noGrp="1" noRot="1" noChangeAspect="1" noMove="1" noResize="1" noEditPoints="1" noAdjustHandles="1" noChangeArrowheads="1" noChangeShapeType="1"/>
              </p:cNvPicPr>
              <p:nvPr/>
            </p:nvPicPr>
            <p:blipFill>
              <a:blip r:embed="rId3"/>
              <a:stretch>
                <a:fillRect/>
              </a:stretch>
            </p:blipFill>
            <p:spPr>
              <a:xfrm>
                <a:off x="1244598" y="1447231"/>
                <a:ext cx="6654804" cy="3558082"/>
              </a:xfrm>
              <a:prstGeom prst="rect">
                <a:avLst/>
              </a:prstGeom>
            </p:spPr>
          </p:pic>
        </mc:Fallback>
      </mc:AlternateContent>
      <p:sp>
        <p:nvSpPr>
          <p:cNvPr id="9" name="Textfeld 8">
            <a:extLst>
              <a:ext uri="{FF2B5EF4-FFF2-40B4-BE49-F238E27FC236}">
                <a16:creationId xmlns:a16="http://schemas.microsoft.com/office/drawing/2014/main" id="{FD9A67B1-D50B-8FA4-DC92-26908896693A}"/>
              </a:ext>
            </a:extLst>
          </p:cNvPr>
          <p:cNvSpPr txBox="1"/>
          <p:nvPr/>
        </p:nvSpPr>
        <p:spPr>
          <a:xfrm>
            <a:off x="917331" y="5564737"/>
            <a:ext cx="7384025" cy="830997"/>
          </a:xfrm>
          <a:prstGeom prst="rect">
            <a:avLst/>
          </a:prstGeom>
          <a:noFill/>
        </p:spPr>
        <p:txBody>
          <a:bodyPr wrap="square">
            <a:spAutoFit/>
          </a:bodyPr>
          <a:lstStyle/>
          <a:p>
            <a:r>
              <a:rPr lang="de-DE" sz="1600" i="1" dirty="0">
                <a:effectLst/>
                <a:latin typeface="Calibri" panose="020F0502020204030204" pitchFamily="34" charset="0"/>
                <a:ea typeface="Calibri" panose="020F0502020204030204" pitchFamily="34" charset="0"/>
                <a:cs typeface="Times New Roman" panose="02020603050405020304" pitchFamily="18" charset="0"/>
              </a:rPr>
              <a:t>Zitat: „auf Grund der sich anfänglich teilweise mehrfach täglich ändernden Rechtslage war es von erheblichem Vorteil, neben einem gut besetzten Bürgertelefon auch eine Gruppe Juristen vorzuhalten, die sich ausschließlich mit diesen Fragen befasste“.</a:t>
            </a:r>
            <a:endParaRPr lang="de-DE" sz="1600" dirty="0"/>
          </a:p>
        </p:txBody>
      </p:sp>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064DD513-04C9-EE4F-74AA-D75483808CD1}"/>
                  </a:ext>
                </a:extLst>
              </p:cNvPr>
              <p:cNvGraphicFramePr>
                <a:graphicFrameLocks noChangeAspect="1"/>
              </p:cNvGraphicFramePr>
              <p:nvPr>
                <p:extLst>
                  <p:ext uri="{D42A27DB-BD31-4B8C-83A1-F6EECF244321}">
                    <p14:modId xmlns:p14="http://schemas.microsoft.com/office/powerpoint/2010/main" val="3536022412"/>
                  </p:ext>
                </p:extLst>
              </p:nvPr>
            </p:nvGraphicFramePr>
            <p:xfrm>
              <a:off x="-3178277" y="5489839"/>
              <a:ext cx="2286000" cy="1714500"/>
            </p:xfrm>
            <a:graphic>
              <a:graphicData uri="http://schemas.microsoft.com/office/powerpoint/2016/slidezoom">
                <pslz:sldZm>
                  <pslz:sldZmObj sldId="280" cId="591842439">
                    <pslz:zmPr id="{BAC0C97F-3CEC-4B01-9FB0-05504D35CAED}" returnToParent="0" transitionDur="1000">
                      <p166:blipFill xmlns:p166="http://schemas.microsoft.com/office/powerpoint/2016/6/main">
                        <a:blip r:embed="rId4"/>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064DD513-04C9-EE4F-74AA-D75483808CD1}"/>
                  </a:ext>
                </a:extLst>
              </p:cNvPr>
              <p:cNvPicPr>
                <a:picLocks noGrp="1" noRot="1" noChangeAspect="1" noMove="1" noResize="1" noEditPoints="1" noAdjustHandles="1" noChangeArrowheads="1" noChangeShapeType="1"/>
              </p:cNvPicPr>
              <p:nvPr/>
            </p:nvPicPr>
            <p:blipFill>
              <a:blip r:embed="rId5"/>
              <a:stretch>
                <a:fillRect/>
              </a:stretch>
            </p:blipFill>
            <p:spPr>
              <a:xfrm>
                <a:off x="-3178277" y="5489839"/>
                <a:ext cx="2286000" cy="1714500"/>
              </a:xfrm>
              <a:prstGeom prst="rect">
                <a:avLst/>
              </a:prstGeom>
              <a:ln w="3175">
                <a:solidFill>
                  <a:prstClr val="ltGray"/>
                </a:solidFill>
              </a:ln>
            </p:spPr>
          </p:pic>
        </mc:Fallback>
      </mc:AlternateContent>
      <p:sp>
        <p:nvSpPr>
          <p:cNvPr id="10" name="Textfeld 9">
            <a:extLst>
              <a:ext uri="{FF2B5EF4-FFF2-40B4-BE49-F238E27FC236}">
                <a16:creationId xmlns:a16="http://schemas.microsoft.com/office/drawing/2014/main" id="{28B7196C-C6B4-4652-B016-465D279DE4B9}"/>
              </a:ext>
            </a:extLst>
          </p:cNvPr>
          <p:cNvSpPr txBox="1"/>
          <p:nvPr/>
        </p:nvSpPr>
        <p:spPr>
          <a:xfrm>
            <a:off x="1244598" y="5038803"/>
            <a:ext cx="6654804" cy="400110"/>
          </a:xfrm>
          <a:prstGeom prst="rect">
            <a:avLst/>
          </a:prstGeom>
          <a:noFill/>
        </p:spPr>
        <p:txBody>
          <a:bodyPr wrap="square" rtlCol="0">
            <a:spAutoFit/>
          </a:bodyPr>
          <a:lstStyle/>
          <a:p>
            <a:r>
              <a:rPr lang="de-DE" sz="1000" dirty="0"/>
              <a:t>Abb. 10: Durch die Teilnehmenden am häufigsten genannte Beispiele Guter Praxis in ihrer Behörde bei der Bewältigung der Pandemie</a:t>
            </a:r>
          </a:p>
        </p:txBody>
      </p:sp>
    </p:spTree>
    <p:extLst>
      <p:ext uri="{BB962C8B-B14F-4D97-AF65-F5344CB8AC3E}">
        <p14:creationId xmlns:p14="http://schemas.microsoft.com/office/powerpoint/2010/main" val="591842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4903FD1-B489-C633-B7A7-C7F51FAADA00}"/>
              </a:ext>
            </a:extLst>
          </p:cNvPr>
          <p:cNvSpPr>
            <a:spLocks noGrp="1"/>
          </p:cNvSpPr>
          <p:nvPr>
            <p:ph type="dt" sz="half" idx="10"/>
          </p:nvPr>
        </p:nvSpPr>
        <p:spPr/>
        <p:txBody>
          <a:bodyPr/>
          <a:lstStyle/>
          <a:p>
            <a:r>
              <a:rPr lang="de-DE" dirty="0"/>
              <a:t>02.02.2023</a:t>
            </a:r>
          </a:p>
        </p:txBody>
      </p:sp>
      <p:sp>
        <p:nvSpPr>
          <p:cNvPr id="4" name="Foliennummernplatzhalter 3">
            <a:extLst>
              <a:ext uri="{FF2B5EF4-FFF2-40B4-BE49-F238E27FC236}">
                <a16:creationId xmlns:a16="http://schemas.microsoft.com/office/drawing/2014/main" id="{F1A0935C-B3D3-6382-0924-ACE3621B33A0}"/>
              </a:ext>
            </a:extLst>
          </p:cNvPr>
          <p:cNvSpPr>
            <a:spLocks noGrp="1"/>
          </p:cNvSpPr>
          <p:nvPr>
            <p:ph type="sldNum" sz="quarter" idx="12"/>
          </p:nvPr>
        </p:nvSpPr>
        <p:spPr/>
        <p:txBody>
          <a:bodyPr/>
          <a:lstStyle/>
          <a:p>
            <a:fld id="{162A217B-ED1C-D84B-8478-63C77FA79618}" type="slidenum">
              <a:rPr lang="de-DE" smtClean="0"/>
              <a:t>19</a:t>
            </a:fld>
            <a:endParaRPr lang="de-DE"/>
          </a:p>
        </p:txBody>
      </p:sp>
      <p:sp>
        <p:nvSpPr>
          <p:cNvPr id="7" name="Titel 6">
            <a:extLst>
              <a:ext uri="{FF2B5EF4-FFF2-40B4-BE49-F238E27FC236}">
                <a16:creationId xmlns:a16="http://schemas.microsoft.com/office/drawing/2014/main" id="{48847FE7-354D-36D7-A769-F6C059F6EB03}"/>
              </a:ext>
            </a:extLst>
          </p:cNvPr>
          <p:cNvSpPr>
            <a:spLocks noGrp="1"/>
          </p:cNvSpPr>
          <p:nvPr>
            <p:ph type="title"/>
          </p:nvPr>
        </p:nvSpPr>
        <p:spPr>
          <a:xfrm>
            <a:off x="564825" y="1112182"/>
            <a:ext cx="5432323" cy="338554"/>
          </a:xfrm>
        </p:spPr>
        <p:txBody>
          <a:bodyPr/>
          <a:lstStyle/>
          <a:p>
            <a:r>
              <a:rPr lang="de-DE" dirty="0"/>
              <a:t>Fazit</a:t>
            </a:r>
          </a:p>
        </p:txBody>
      </p:sp>
      <p:sp>
        <p:nvSpPr>
          <p:cNvPr id="8" name="Fußzeilenplatzhalter 2">
            <a:extLst>
              <a:ext uri="{FF2B5EF4-FFF2-40B4-BE49-F238E27FC236}">
                <a16:creationId xmlns:a16="http://schemas.microsoft.com/office/drawing/2014/main" id="{00E88F7A-8AC7-55EE-0228-CF3F2D03DAEE}"/>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3" name="Textfeld 2">
            <a:extLst>
              <a:ext uri="{FF2B5EF4-FFF2-40B4-BE49-F238E27FC236}">
                <a16:creationId xmlns:a16="http://schemas.microsoft.com/office/drawing/2014/main" id="{7E695668-CBAA-4F2E-BC5F-4B8FA966437E}"/>
              </a:ext>
            </a:extLst>
          </p:cNvPr>
          <p:cNvSpPr txBox="1"/>
          <p:nvPr/>
        </p:nvSpPr>
        <p:spPr>
          <a:xfrm>
            <a:off x="807720" y="1895732"/>
            <a:ext cx="7528559" cy="4247317"/>
          </a:xfrm>
          <a:prstGeom prst="rect">
            <a:avLst/>
          </a:prstGeom>
          <a:noFill/>
        </p:spPr>
        <p:txBody>
          <a:bodyPr wrap="square" rtlCol="0">
            <a:spAutoFit/>
          </a:bodyPr>
          <a:lstStyle/>
          <a:p>
            <a:pPr marL="285750" indent="-285750">
              <a:buClr>
                <a:srgbClr val="006EC7"/>
              </a:buClr>
              <a:buFont typeface="Wingdings" panose="05000000000000000000" pitchFamily="2" charset="2"/>
              <a:buChar char="§"/>
            </a:pPr>
            <a:r>
              <a:rPr lang="de-DE" dirty="0"/>
              <a:t>Hohe Teilnahmebereitschaft (ca. 25 %) und Rückmeldungen in Freitext-Feldern sprechen für </a:t>
            </a:r>
            <a:r>
              <a:rPr lang="de-DE" b="1" dirty="0"/>
              <a:t>Relevanz der Studie </a:t>
            </a:r>
            <a:r>
              <a:rPr lang="de-DE" dirty="0"/>
              <a:t>für die Zielgruppe</a:t>
            </a:r>
          </a:p>
          <a:p>
            <a:pPr marL="285750" indent="-285750">
              <a:buClr>
                <a:srgbClr val="006EC7"/>
              </a:buClr>
              <a:buFont typeface="Wingdings" panose="05000000000000000000" pitchFamily="2" charset="2"/>
              <a:buChar char="§"/>
            </a:pPr>
            <a:endParaRPr lang="de-DE" dirty="0"/>
          </a:p>
          <a:p>
            <a:pPr marL="285750" indent="-285750">
              <a:buClr>
                <a:srgbClr val="006EC7"/>
              </a:buClr>
              <a:buFont typeface="Wingdings" panose="05000000000000000000" pitchFamily="2" charset="2"/>
              <a:buChar char="§"/>
            </a:pPr>
            <a:r>
              <a:rPr lang="de-DE" dirty="0"/>
              <a:t>Alle oder nahezu alle teilnehmenden Behörden arbeiteten mit </a:t>
            </a:r>
            <a:r>
              <a:rPr lang="de-DE" b="1" dirty="0"/>
              <a:t>Krisenstab, Standard-Arbeitsabläufen, Schulungen </a:t>
            </a:r>
            <a:r>
              <a:rPr lang="de-DE" dirty="0"/>
              <a:t>und </a:t>
            </a:r>
            <a:r>
              <a:rPr lang="de-DE" b="1" dirty="0"/>
              <a:t>zusätzlichem Personal</a:t>
            </a:r>
          </a:p>
          <a:p>
            <a:pPr marL="285750" indent="-285750">
              <a:buClr>
                <a:srgbClr val="006EC7"/>
              </a:buClr>
              <a:buFont typeface="Wingdings" panose="05000000000000000000" pitchFamily="2" charset="2"/>
              <a:buChar char="§"/>
            </a:pPr>
            <a:endParaRPr lang="de-DE" dirty="0"/>
          </a:p>
          <a:p>
            <a:pPr marL="285750" indent="-285750">
              <a:buClr>
                <a:srgbClr val="006EC7"/>
              </a:buClr>
              <a:buFont typeface="Wingdings" panose="05000000000000000000" pitchFamily="2" charset="2"/>
              <a:buChar char="§"/>
            </a:pPr>
            <a:r>
              <a:rPr lang="de-DE" dirty="0"/>
              <a:t>Pandemiebewältigung führte zu </a:t>
            </a:r>
            <a:r>
              <a:rPr lang="de-DE" b="1" dirty="0"/>
              <a:t>starken Einschränkungen</a:t>
            </a:r>
            <a:r>
              <a:rPr lang="de-DE" dirty="0"/>
              <a:t> im Normalbetrieb der Behörden</a:t>
            </a:r>
          </a:p>
          <a:p>
            <a:pPr marL="285750" indent="-285750">
              <a:buClr>
                <a:srgbClr val="006EC7"/>
              </a:buClr>
              <a:buFont typeface="Wingdings" panose="05000000000000000000" pitchFamily="2" charset="2"/>
              <a:buChar char="§"/>
            </a:pPr>
            <a:endParaRPr lang="de-DE" dirty="0"/>
          </a:p>
          <a:p>
            <a:pPr marL="285750" indent="-285750">
              <a:buClr>
                <a:srgbClr val="006EC7"/>
              </a:buClr>
              <a:buFont typeface="Wingdings" panose="05000000000000000000" pitchFamily="2" charset="2"/>
              <a:buChar char="§"/>
            </a:pPr>
            <a:r>
              <a:rPr lang="de-DE" b="1" dirty="0"/>
              <a:t>Zeitnahe Kommunikation </a:t>
            </a:r>
            <a:r>
              <a:rPr lang="de-DE" dirty="0"/>
              <a:t>der Behörden untereinander war während der Pandemiebewältigung </a:t>
            </a:r>
            <a:r>
              <a:rPr lang="de-DE" b="1" dirty="0"/>
              <a:t>problematisch</a:t>
            </a:r>
          </a:p>
          <a:p>
            <a:pPr marL="285750" indent="-285750">
              <a:buClr>
                <a:srgbClr val="006EC7"/>
              </a:buClr>
              <a:buFont typeface="Wingdings" panose="05000000000000000000" pitchFamily="2" charset="2"/>
              <a:buChar char="§"/>
            </a:pPr>
            <a:endParaRPr lang="de-DE" dirty="0"/>
          </a:p>
          <a:p>
            <a:pPr marL="285750" indent="-285750">
              <a:buClr>
                <a:srgbClr val="006EC7"/>
              </a:buClr>
              <a:buFont typeface="Wingdings" panose="05000000000000000000" pitchFamily="2" charset="2"/>
              <a:buChar char="§"/>
            </a:pPr>
            <a:r>
              <a:rPr lang="de-DE" dirty="0"/>
              <a:t>deutliche Bedarfe in der Kommunikation mit Bundes- und Landesebene: insbesondere </a:t>
            </a:r>
            <a:r>
              <a:rPr lang="de-DE" b="1" dirty="0"/>
              <a:t>früher, konkreter </a:t>
            </a:r>
            <a:r>
              <a:rPr lang="de-DE" dirty="0"/>
              <a:t>und </a:t>
            </a:r>
            <a:r>
              <a:rPr lang="de-DE" b="1" dirty="0"/>
              <a:t>wechselseitig</a:t>
            </a:r>
          </a:p>
          <a:p>
            <a:endParaRPr lang="de-DE" dirty="0"/>
          </a:p>
        </p:txBody>
      </p:sp>
    </p:spTree>
    <p:extLst>
      <p:ext uri="{BB962C8B-B14F-4D97-AF65-F5344CB8AC3E}">
        <p14:creationId xmlns:p14="http://schemas.microsoft.com/office/powerpoint/2010/main" val="67025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319F511-0BFB-CFA8-BAF0-235FC78257A0}"/>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7504DFF5-1DF8-A47C-5723-13DD5E96B68A}"/>
              </a:ext>
            </a:extLst>
          </p:cNvPr>
          <p:cNvSpPr>
            <a:spLocks noGrp="1"/>
          </p:cNvSpPr>
          <p:nvPr>
            <p:ph type="ftr" sz="quarter" idx="11"/>
          </p:nvPr>
        </p:nvSpPr>
        <p:spPr>
          <a:xfrm>
            <a:off x="2699791" y="6622713"/>
            <a:ext cx="5353129"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62A48344-2C23-CAD0-A7C7-66FB739E99B0}"/>
              </a:ext>
            </a:extLst>
          </p:cNvPr>
          <p:cNvSpPr>
            <a:spLocks noGrp="1"/>
          </p:cNvSpPr>
          <p:nvPr>
            <p:ph type="sldNum" sz="quarter" idx="12"/>
          </p:nvPr>
        </p:nvSpPr>
        <p:spPr/>
        <p:txBody>
          <a:bodyPr/>
          <a:lstStyle/>
          <a:p>
            <a:fld id="{162A217B-ED1C-D84B-8478-63C77FA79618}" type="slidenum">
              <a:rPr lang="de-DE" smtClean="0"/>
              <a:t>2</a:t>
            </a:fld>
            <a:endParaRPr lang="de-DE"/>
          </a:p>
        </p:txBody>
      </p:sp>
      <p:sp>
        <p:nvSpPr>
          <p:cNvPr id="6" name="Inhaltsplatzhalter 5">
            <a:extLst>
              <a:ext uri="{FF2B5EF4-FFF2-40B4-BE49-F238E27FC236}">
                <a16:creationId xmlns:a16="http://schemas.microsoft.com/office/drawing/2014/main" id="{75DB809F-09F0-4A11-A6B3-636509BECC95}"/>
              </a:ext>
            </a:extLst>
          </p:cNvPr>
          <p:cNvSpPr>
            <a:spLocks noGrp="1"/>
          </p:cNvSpPr>
          <p:nvPr>
            <p:ph sz="quarter" idx="14"/>
          </p:nvPr>
        </p:nvSpPr>
        <p:spPr>
          <a:xfrm>
            <a:off x="454843" y="1859281"/>
            <a:ext cx="4687427" cy="2844799"/>
          </a:xfrm>
        </p:spPr>
        <p:txBody>
          <a:bodyPr/>
          <a:lstStyle/>
          <a:p>
            <a:r>
              <a:rPr lang="de-DE" dirty="0"/>
              <a:t>Hintergrund</a:t>
            </a:r>
          </a:p>
          <a:p>
            <a:r>
              <a:rPr lang="de-DE" dirty="0"/>
              <a:t>Methodische Herangehensweise</a:t>
            </a:r>
          </a:p>
          <a:p>
            <a:r>
              <a:rPr lang="de-DE" dirty="0"/>
              <a:t>Ergebnisse</a:t>
            </a:r>
          </a:p>
          <a:p>
            <a:r>
              <a:rPr lang="de-DE" dirty="0"/>
              <a:t>Fazit</a:t>
            </a:r>
          </a:p>
          <a:p>
            <a:r>
              <a:rPr lang="de-DE" dirty="0"/>
              <a:t>Klärung von Fragen</a:t>
            </a:r>
          </a:p>
          <a:p>
            <a:r>
              <a:rPr lang="de-DE" dirty="0"/>
              <a:t>Diskussion in Kleingruppen</a:t>
            </a:r>
          </a:p>
          <a:p>
            <a:endParaRPr lang="de-DE" dirty="0"/>
          </a:p>
        </p:txBody>
      </p:sp>
      <p:sp>
        <p:nvSpPr>
          <p:cNvPr id="7" name="Titel 6">
            <a:extLst>
              <a:ext uri="{FF2B5EF4-FFF2-40B4-BE49-F238E27FC236}">
                <a16:creationId xmlns:a16="http://schemas.microsoft.com/office/drawing/2014/main" id="{FCD16A3C-3C43-B119-8311-724EF8FD154C}"/>
              </a:ext>
            </a:extLst>
          </p:cNvPr>
          <p:cNvSpPr>
            <a:spLocks noGrp="1"/>
          </p:cNvSpPr>
          <p:nvPr>
            <p:ph type="title"/>
          </p:nvPr>
        </p:nvSpPr>
        <p:spPr/>
        <p:txBody>
          <a:bodyPr/>
          <a:lstStyle/>
          <a:p>
            <a:r>
              <a:rPr lang="de-DE" dirty="0"/>
              <a:t>Gliederung</a:t>
            </a:r>
          </a:p>
        </p:txBody>
      </p:sp>
    </p:spTree>
    <p:extLst>
      <p:ext uri="{BB962C8B-B14F-4D97-AF65-F5344CB8AC3E}">
        <p14:creationId xmlns:p14="http://schemas.microsoft.com/office/powerpoint/2010/main" val="3662951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1003DF5-1827-4C3A-B285-6216866304B5}"/>
              </a:ext>
            </a:extLst>
          </p:cNvPr>
          <p:cNvSpPr>
            <a:spLocks noGrp="1"/>
          </p:cNvSpPr>
          <p:nvPr>
            <p:ph type="dt" sz="half" idx="10"/>
          </p:nvPr>
        </p:nvSpPr>
        <p:spPr/>
        <p:txBody>
          <a:bodyPr/>
          <a:lstStyle/>
          <a:p>
            <a:r>
              <a:rPr lang="de-DE" dirty="0"/>
              <a:t>02.02.2023</a:t>
            </a:r>
          </a:p>
        </p:txBody>
      </p:sp>
      <p:sp>
        <p:nvSpPr>
          <p:cNvPr id="4" name="Foliennummernplatzhalter 3">
            <a:extLst>
              <a:ext uri="{FF2B5EF4-FFF2-40B4-BE49-F238E27FC236}">
                <a16:creationId xmlns:a16="http://schemas.microsoft.com/office/drawing/2014/main" id="{D87EB092-7C73-4F4A-9532-9C1C2C606408}"/>
              </a:ext>
            </a:extLst>
          </p:cNvPr>
          <p:cNvSpPr>
            <a:spLocks noGrp="1"/>
          </p:cNvSpPr>
          <p:nvPr>
            <p:ph type="sldNum" sz="quarter" idx="12"/>
          </p:nvPr>
        </p:nvSpPr>
        <p:spPr/>
        <p:txBody>
          <a:bodyPr/>
          <a:lstStyle/>
          <a:p>
            <a:fld id="{162A217B-ED1C-D84B-8478-63C77FA79618}" type="slidenum">
              <a:rPr lang="de-DE" smtClean="0"/>
              <a:t>20</a:t>
            </a:fld>
            <a:endParaRPr lang="de-DE"/>
          </a:p>
        </p:txBody>
      </p:sp>
      <p:sp>
        <p:nvSpPr>
          <p:cNvPr id="7" name="Titel 6">
            <a:extLst>
              <a:ext uri="{FF2B5EF4-FFF2-40B4-BE49-F238E27FC236}">
                <a16:creationId xmlns:a16="http://schemas.microsoft.com/office/drawing/2014/main" id="{9F46F012-6842-44A4-B347-06A68D10F6A4}"/>
              </a:ext>
            </a:extLst>
          </p:cNvPr>
          <p:cNvSpPr>
            <a:spLocks noGrp="1"/>
          </p:cNvSpPr>
          <p:nvPr>
            <p:ph type="title"/>
          </p:nvPr>
        </p:nvSpPr>
        <p:spPr>
          <a:xfrm>
            <a:off x="457200" y="1666240"/>
            <a:ext cx="8092592" cy="1402080"/>
          </a:xfrm>
        </p:spPr>
        <p:txBody>
          <a:bodyPr/>
          <a:lstStyle/>
          <a:p>
            <a:r>
              <a:rPr lang="de-DE" dirty="0"/>
              <a:t>Vielen Dank für eure Aufmerksamkeit!</a:t>
            </a:r>
            <a:br>
              <a:rPr lang="de-DE" dirty="0"/>
            </a:br>
            <a:br>
              <a:rPr lang="de-DE" dirty="0"/>
            </a:br>
            <a:r>
              <a:rPr lang="de-DE" dirty="0"/>
              <a:t>Gibt es Fragen?</a:t>
            </a:r>
          </a:p>
        </p:txBody>
      </p:sp>
      <p:sp>
        <p:nvSpPr>
          <p:cNvPr id="8" name="Fußzeilenplatzhalter 2">
            <a:extLst>
              <a:ext uri="{FF2B5EF4-FFF2-40B4-BE49-F238E27FC236}">
                <a16:creationId xmlns:a16="http://schemas.microsoft.com/office/drawing/2014/main" id="{F4FC4B35-1B84-44D7-B89E-B99D1A21F4B3}"/>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Tree>
    <p:extLst>
      <p:ext uri="{BB962C8B-B14F-4D97-AF65-F5344CB8AC3E}">
        <p14:creationId xmlns:p14="http://schemas.microsoft.com/office/powerpoint/2010/main" val="3727898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3</a:t>
            </a:fld>
            <a:endParaRPr lang="de-DE"/>
          </a:p>
        </p:txBody>
      </p:sp>
      <p:sp>
        <p:nvSpPr>
          <p:cNvPr id="6" name="Inhaltsplatzhalter 5">
            <a:extLst>
              <a:ext uri="{FF2B5EF4-FFF2-40B4-BE49-F238E27FC236}">
                <a16:creationId xmlns:a16="http://schemas.microsoft.com/office/drawing/2014/main" id="{9B57432E-DF01-D702-FED1-10FD09EB817E}"/>
              </a:ext>
            </a:extLst>
          </p:cNvPr>
          <p:cNvSpPr>
            <a:spLocks noGrp="1"/>
          </p:cNvSpPr>
          <p:nvPr>
            <p:ph sz="quarter" idx="14"/>
          </p:nvPr>
        </p:nvSpPr>
        <p:spPr>
          <a:xfrm>
            <a:off x="454843" y="1428401"/>
            <a:ext cx="3773028" cy="4809613"/>
          </a:xfrm>
        </p:spPr>
        <p:txBody>
          <a:bodyPr>
            <a:normAutofit/>
          </a:bodyPr>
          <a:lstStyle/>
          <a:p>
            <a:pPr>
              <a:spcAft>
                <a:spcPts val="600"/>
              </a:spcAft>
            </a:pPr>
            <a:r>
              <a:rPr lang="de-DE" sz="2000" dirty="0"/>
              <a:t>Public Health Studium an der Berlin School </a:t>
            </a:r>
            <a:r>
              <a:rPr lang="de-DE" sz="2000" dirty="0" err="1"/>
              <a:t>of</a:t>
            </a:r>
            <a:r>
              <a:rPr lang="de-DE" sz="2000" dirty="0"/>
              <a:t> Public Health seit 2019</a:t>
            </a:r>
          </a:p>
          <a:p>
            <a:pPr>
              <a:spcAft>
                <a:spcPts val="600"/>
              </a:spcAft>
            </a:pPr>
            <a:r>
              <a:rPr lang="de-DE" sz="2000" dirty="0"/>
              <a:t>Mitarbeiterin im Lagezentrum des Gesundheitsamtes Berlin Pankow seit April 2020</a:t>
            </a:r>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Hintergrund</a:t>
            </a:r>
          </a:p>
        </p:txBody>
      </p:sp>
      <p:sp>
        <p:nvSpPr>
          <p:cNvPr id="8" name="Textfeld 7">
            <a:extLst>
              <a:ext uri="{FF2B5EF4-FFF2-40B4-BE49-F238E27FC236}">
                <a16:creationId xmlns:a16="http://schemas.microsoft.com/office/drawing/2014/main" id="{20DF32B6-9328-A615-F3B0-BEA328BC0447}"/>
              </a:ext>
            </a:extLst>
          </p:cNvPr>
          <p:cNvSpPr txBox="1"/>
          <p:nvPr/>
        </p:nvSpPr>
        <p:spPr>
          <a:xfrm>
            <a:off x="4351418" y="1428401"/>
            <a:ext cx="4198374" cy="4370427"/>
          </a:xfrm>
          <a:prstGeom prst="rect">
            <a:avLst/>
          </a:prstGeom>
          <a:noFill/>
        </p:spPr>
        <p:txBody>
          <a:bodyPr wrap="square" rtlCol="0">
            <a:spAutoFit/>
          </a:bodyPr>
          <a:lstStyle/>
          <a:p>
            <a:pPr marL="342900" indent="-342900">
              <a:spcAft>
                <a:spcPts val="600"/>
              </a:spcAft>
              <a:buClr>
                <a:srgbClr val="006EC7"/>
              </a:buClr>
              <a:buFont typeface="Wingdings" panose="05000000000000000000" pitchFamily="2" charset="2"/>
              <a:buChar char="§"/>
            </a:pPr>
            <a:r>
              <a:rPr lang="de-DE" sz="2000" dirty="0"/>
              <a:t>COVID-19-Pandemie stellte den Öffentlichen Gesundheitsdienst bundesweit (sowie weltweit) vor neue Herausforderungen</a:t>
            </a:r>
          </a:p>
          <a:p>
            <a:pPr marL="342900" indent="-342900">
              <a:spcAft>
                <a:spcPts val="600"/>
              </a:spcAft>
              <a:buClr>
                <a:srgbClr val="006EC7"/>
              </a:buClr>
              <a:buFont typeface="Wingdings" panose="05000000000000000000" pitchFamily="2" charset="2"/>
              <a:buChar char="§"/>
            </a:pPr>
            <a:r>
              <a:rPr lang="de-DE" sz="2000" dirty="0"/>
              <a:t>Vielfache Anpassungen der Gesetzeslage und Empfehlungen</a:t>
            </a:r>
          </a:p>
          <a:p>
            <a:pPr marL="342900" indent="-342900">
              <a:spcAft>
                <a:spcPts val="600"/>
              </a:spcAft>
              <a:buClr>
                <a:srgbClr val="006EC7"/>
              </a:buClr>
              <a:buFont typeface="Wingdings" panose="05000000000000000000" pitchFamily="2" charset="2"/>
              <a:buChar char="§"/>
            </a:pPr>
            <a:r>
              <a:rPr lang="de-DE" sz="2000" dirty="0"/>
              <a:t>Krisenmanagement der lokalen Gesundheitsbehörden erforderte erhebliche Umstrukturierungen und Ressourcen</a:t>
            </a:r>
          </a:p>
          <a:p>
            <a:pPr marL="342900" indent="-342900">
              <a:spcAft>
                <a:spcPts val="600"/>
              </a:spcAft>
              <a:buClr>
                <a:srgbClr val="006EC7"/>
              </a:buClr>
              <a:buFont typeface="Wingdings" panose="05000000000000000000" pitchFamily="2" charset="2"/>
              <a:buChar char="§"/>
            </a:pPr>
            <a:r>
              <a:rPr lang="de-DE" sz="2000" dirty="0"/>
              <a:t>Pandemiebewältigung Teil der öffentlichen Berichterstattung</a:t>
            </a:r>
          </a:p>
          <a:p>
            <a:endParaRPr lang="de-DE" dirty="0"/>
          </a:p>
        </p:txBody>
      </p:sp>
    </p:spTree>
    <p:extLst>
      <p:ext uri="{BB962C8B-B14F-4D97-AF65-F5344CB8AC3E}">
        <p14:creationId xmlns:p14="http://schemas.microsoft.com/office/powerpoint/2010/main" val="115558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4</a:t>
            </a:fld>
            <a:endParaRPr lang="de-DE"/>
          </a:p>
        </p:txBody>
      </p:sp>
      <p:sp>
        <p:nvSpPr>
          <p:cNvPr id="6" name="Inhaltsplatzhalter 5">
            <a:extLst>
              <a:ext uri="{FF2B5EF4-FFF2-40B4-BE49-F238E27FC236}">
                <a16:creationId xmlns:a16="http://schemas.microsoft.com/office/drawing/2014/main" id="{9B57432E-DF01-D702-FED1-10FD09EB817E}"/>
              </a:ext>
            </a:extLst>
          </p:cNvPr>
          <p:cNvSpPr>
            <a:spLocks noGrp="1"/>
          </p:cNvSpPr>
          <p:nvPr>
            <p:ph sz="quarter" idx="14"/>
          </p:nvPr>
        </p:nvSpPr>
        <p:spPr>
          <a:xfrm>
            <a:off x="454844" y="1602658"/>
            <a:ext cx="7598076" cy="4848942"/>
          </a:xfrm>
        </p:spPr>
        <p:txBody>
          <a:bodyPr/>
          <a:lstStyle/>
          <a:p>
            <a:pPr marL="0" indent="0">
              <a:buNone/>
            </a:pPr>
            <a:r>
              <a:rPr lang="de-DE" dirty="0"/>
              <a:t>Forschungsfragen:</a:t>
            </a:r>
          </a:p>
          <a:p>
            <a:endParaRPr lang="de-DE" dirty="0"/>
          </a:p>
          <a:p>
            <a:pPr lvl="1">
              <a:spcAft>
                <a:spcPts val="600"/>
              </a:spcAft>
            </a:pPr>
            <a:r>
              <a:rPr lang="de-DE" dirty="0">
                <a:effectLst/>
                <a:ea typeface="Times New Roman" panose="02020603050405020304" pitchFamily="18" charset="0"/>
                <a:cs typeface="Times New Roman" panose="02020603050405020304" pitchFamily="18" charset="0"/>
              </a:rPr>
              <a:t>Welche Erfahrungen haben </a:t>
            </a:r>
            <a:r>
              <a:rPr lang="de-DE" dirty="0" err="1">
                <a:effectLst/>
                <a:ea typeface="Times New Roman" panose="02020603050405020304" pitchFamily="18" charset="0"/>
                <a:cs typeface="Times New Roman" panose="02020603050405020304" pitchFamily="18" charset="0"/>
              </a:rPr>
              <a:t>Akteur:innen</a:t>
            </a:r>
            <a:r>
              <a:rPr lang="de-DE" dirty="0">
                <a:effectLst/>
                <a:ea typeface="Times New Roman" panose="02020603050405020304" pitchFamily="18" charset="0"/>
                <a:cs typeface="Times New Roman" panose="02020603050405020304" pitchFamily="18" charset="0"/>
              </a:rPr>
              <a:t> im ÖGD während der COVID-19-Pandemie mit den Krisenmanagement-Strukturen gemacht?</a:t>
            </a:r>
          </a:p>
          <a:p>
            <a:pPr lvl="1">
              <a:spcAft>
                <a:spcPts val="600"/>
              </a:spcAft>
            </a:pPr>
            <a:r>
              <a:rPr lang="de-DE" dirty="0">
                <a:effectLst/>
                <a:ea typeface="Times New Roman" panose="02020603050405020304" pitchFamily="18" charset="0"/>
                <a:cs typeface="Times New Roman" panose="02020603050405020304" pitchFamily="18" charset="0"/>
              </a:rPr>
              <a:t>Welche Rolle spielten limitierende bzw. ermöglichende Faktoren und wie konnte mit diesen umgegangen werden?</a:t>
            </a:r>
          </a:p>
          <a:p>
            <a:pPr lvl="1">
              <a:spcAft>
                <a:spcPts val="600"/>
              </a:spcAft>
            </a:pPr>
            <a:r>
              <a:rPr lang="de-DE" dirty="0">
                <a:effectLst/>
                <a:ea typeface="Times New Roman" panose="02020603050405020304" pitchFamily="18" charset="0"/>
                <a:cs typeface="Times New Roman" panose="02020603050405020304" pitchFamily="18" charset="0"/>
              </a:rPr>
              <a:t>Welche Bedarfe haben </a:t>
            </a:r>
            <a:r>
              <a:rPr lang="de-DE" dirty="0" err="1">
                <a:effectLst/>
                <a:ea typeface="Times New Roman" panose="02020603050405020304" pitchFamily="18" charset="0"/>
                <a:cs typeface="Times New Roman" panose="02020603050405020304" pitchFamily="18" charset="0"/>
              </a:rPr>
              <a:t>Akteur:innen</a:t>
            </a:r>
            <a:r>
              <a:rPr lang="de-DE" dirty="0">
                <a:effectLst/>
                <a:ea typeface="Times New Roman" panose="02020603050405020304" pitchFamily="18" charset="0"/>
                <a:cs typeface="Times New Roman" panose="02020603050405020304" pitchFamily="18" charset="0"/>
              </a:rPr>
              <a:t> des kommunalen ÖGD in der Zusammenarbeit mit der Bundes- und Landesebene?</a:t>
            </a:r>
          </a:p>
          <a:p>
            <a:pPr lvl="1"/>
            <a:endParaRPr lang="de-DE" dirty="0"/>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Hintergrund</a:t>
            </a:r>
          </a:p>
        </p:txBody>
      </p:sp>
    </p:spTree>
    <p:extLst>
      <p:ext uri="{BB962C8B-B14F-4D97-AF65-F5344CB8AC3E}">
        <p14:creationId xmlns:p14="http://schemas.microsoft.com/office/powerpoint/2010/main" val="117011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5</a:t>
            </a:fld>
            <a:endParaRPr lang="de-DE"/>
          </a:p>
        </p:txBody>
      </p:sp>
      <p:sp>
        <p:nvSpPr>
          <p:cNvPr id="5" name="Inhaltsplatzhalter 4">
            <a:extLst>
              <a:ext uri="{FF2B5EF4-FFF2-40B4-BE49-F238E27FC236}">
                <a16:creationId xmlns:a16="http://schemas.microsoft.com/office/drawing/2014/main" id="{026F6327-F075-4C51-4805-34D3DB66F53A}"/>
              </a:ext>
            </a:extLst>
          </p:cNvPr>
          <p:cNvSpPr>
            <a:spLocks noGrp="1"/>
          </p:cNvSpPr>
          <p:nvPr>
            <p:ph sz="quarter" idx="13"/>
          </p:nvPr>
        </p:nvSpPr>
        <p:spPr>
          <a:xfrm>
            <a:off x="4606442" y="1553497"/>
            <a:ext cx="3943350" cy="4898103"/>
          </a:xfrm>
        </p:spPr>
        <p:txBody>
          <a:bodyPr/>
          <a:lstStyle/>
          <a:p>
            <a:pPr>
              <a:spcAft>
                <a:spcPts val="600"/>
              </a:spcAft>
            </a:pPr>
            <a:r>
              <a:rPr lang="de-DE" sz="2000" b="1" dirty="0"/>
              <a:t>Befragungszeitraum: </a:t>
            </a:r>
            <a:r>
              <a:rPr lang="de-DE" sz="2000" dirty="0"/>
              <a:t>Oktober 2022</a:t>
            </a:r>
          </a:p>
          <a:p>
            <a:pPr>
              <a:spcAft>
                <a:spcPts val="600"/>
              </a:spcAft>
            </a:pPr>
            <a:r>
              <a:rPr lang="de-DE" sz="2000" b="1" dirty="0"/>
              <a:t>Datenschutz/Ethik: </a:t>
            </a:r>
            <a:r>
              <a:rPr lang="de-DE" sz="2000" dirty="0"/>
              <a:t>Befragung ist anonym und hat eine Freigabe durch die Datenschutzbeauftragte des RKI erhalten</a:t>
            </a:r>
          </a:p>
          <a:p>
            <a:pPr>
              <a:spcAft>
                <a:spcPts val="600"/>
              </a:spcAft>
            </a:pPr>
            <a:r>
              <a:rPr lang="de-DE" sz="2000" b="1" dirty="0"/>
              <a:t>Auswertung: </a:t>
            </a:r>
            <a:r>
              <a:rPr lang="de-DE" sz="2000" dirty="0"/>
              <a:t>deskriptive Analyse und graphische Darstellung mit „R“ und Excel + Inhaltsanalyse für qualitative Fragen</a:t>
            </a:r>
          </a:p>
          <a:p>
            <a:pPr marL="0" indent="0">
              <a:buNone/>
            </a:pPr>
            <a:r>
              <a:rPr lang="de-DE" sz="2400" dirty="0"/>
              <a:t> </a:t>
            </a:r>
          </a:p>
          <a:p>
            <a:pPr marL="0" indent="0">
              <a:buNone/>
            </a:pPr>
            <a:endParaRPr lang="de-DE" dirty="0"/>
          </a:p>
        </p:txBody>
      </p:sp>
      <p:sp>
        <p:nvSpPr>
          <p:cNvPr id="6" name="Inhaltsplatzhalter 5">
            <a:extLst>
              <a:ext uri="{FF2B5EF4-FFF2-40B4-BE49-F238E27FC236}">
                <a16:creationId xmlns:a16="http://schemas.microsoft.com/office/drawing/2014/main" id="{9B57432E-DF01-D702-FED1-10FD09EB817E}"/>
              </a:ext>
            </a:extLst>
          </p:cNvPr>
          <p:cNvSpPr>
            <a:spLocks noGrp="1"/>
          </p:cNvSpPr>
          <p:nvPr>
            <p:ph sz="quarter" idx="14"/>
          </p:nvPr>
        </p:nvSpPr>
        <p:spPr>
          <a:xfrm>
            <a:off x="454844" y="1553497"/>
            <a:ext cx="3943350" cy="4898103"/>
          </a:xfrm>
        </p:spPr>
        <p:txBody>
          <a:bodyPr>
            <a:normAutofit/>
          </a:bodyPr>
          <a:lstStyle/>
          <a:p>
            <a:pPr>
              <a:spcAft>
                <a:spcPts val="600"/>
              </a:spcAft>
            </a:pPr>
            <a:r>
              <a:rPr lang="de-DE" sz="2000" b="1" dirty="0"/>
              <a:t>Forschungsmethode: </a:t>
            </a:r>
            <a:r>
              <a:rPr lang="de-DE" sz="2000" dirty="0"/>
              <a:t>Strukturierter Fragebogen</a:t>
            </a:r>
          </a:p>
          <a:p>
            <a:pPr>
              <a:spcAft>
                <a:spcPts val="600"/>
              </a:spcAft>
            </a:pPr>
            <a:r>
              <a:rPr lang="de-DE" sz="2000" b="1" dirty="0"/>
              <a:t>Durchführung: </a:t>
            </a:r>
            <a:r>
              <a:rPr lang="de-DE" sz="2000" dirty="0"/>
              <a:t>Online über Befragungs-Tool „VOXCO“</a:t>
            </a:r>
          </a:p>
          <a:p>
            <a:r>
              <a:rPr lang="de-DE" sz="2000" b="1" dirty="0"/>
              <a:t>Zielgruppe: </a:t>
            </a:r>
            <a:r>
              <a:rPr lang="de-DE" sz="2000" dirty="0"/>
              <a:t>Mitarbeitende der Management-Ebene aller Lokalen Gesundheitsbehörden</a:t>
            </a:r>
          </a:p>
          <a:p>
            <a:pPr>
              <a:spcAft>
                <a:spcPts val="600"/>
              </a:spcAft>
            </a:pPr>
            <a:r>
              <a:rPr lang="de-DE" sz="2000" b="1" dirty="0"/>
              <a:t>Zielgruppen-Sampling: </a:t>
            </a:r>
            <a:r>
              <a:rPr lang="de-DE" sz="2000" dirty="0"/>
              <a:t>Zusendung des Umfrage-Links über die Landesbehörden, Ansprache über den AGI-Verteiler</a:t>
            </a:r>
          </a:p>
          <a:p>
            <a:pPr>
              <a:spcAft>
                <a:spcPts val="600"/>
              </a:spcAft>
            </a:pPr>
            <a:endParaRPr lang="de-DE" sz="2000" dirty="0"/>
          </a:p>
          <a:p>
            <a:pPr>
              <a:spcAft>
                <a:spcPts val="600"/>
              </a:spcAft>
            </a:pPr>
            <a:endParaRPr lang="de-DE" sz="2000" dirty="0"/>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Methodische Herangehensweise</a:t>
            </a:r>
          </a:p>
        </p:txBody>
      </p:sp>
    </p:spTree>
    <p:extLst>
      <p:ext uri="{BB962C8B-B14F-4D97-AF65-F5344CB8AC3E}">
        <p14:creationId xmlns:p14="http://schemas.microsoft.com/office/powerpoint/2010/main" val="3527764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5077AD4-E7ED-4CE9-94AE-B4481DE18ACC}"/>
              </a:ext>
            </a:extLst>
          </p:cNvPr>
          <p:cNvSpPr>
            <a:spLocks noGrp="1"/>
          </p:cNvSpPr>
          <p:nvPr>
            <p:ph type="dt" sz="half" idx="10"/>
          </p:nvPr>
        </p:nvSpPr>
        <p:spPr/>
        <p:txBody>
          <a:bodyPr/>
          <a:lstStyle/>
          <a:p>
            <a:r>
              <a:rPr lang="de-DE" dirty="0"/>
              <a:t>02.02.2023</a:t>
            </a:r>
          </a:p>
        </p:txBody>
      </p:sp>
      <p:sp>
        <p:nvSpPr>
          <p:cNvPr id="4" name="Foliennummernplatzhalter 3">
            <a:extLst>
              <a:ext uri="{FF2B5EF4-FFF2-40B4-BE49-F238E27FC236}">
                <a16:creationId xmlns:a16="http://schemas.microsoft.com/office/drawing/2014/main" id="{326C3023-3CBB-4C57-AEE9-0ACFCABECA45}"/>
              </a:ext>
            </a:extLst>
          </p:cNvPr>
          <p:cNvSpPr>
            <a:spLocks noGrp="1"/>
          </p:cNvSpPr>
          <p:nvPr>
            <p:ph type="sldNum" sz="quarter" idx="12"/>
          </p:nvPr>
        </p:nvSpPr>
        <p:spPr/>
        <p:txBody>
          <a:bodyPr/>
          <a:lstStyle/>
          <a:p>
            <a:fld id="{162A217B-ED1C-D84B-8478-63C77FA79618}" type="slidenum">
              <a:rPr lang="de-DE" smtClean="0"/>
              <a:t>6</a:t>
            </a:fld>
            <a:endParaRPr lang="de-DE"/>
          </a:p>
        </p:txBody>
      </p:sp>
      <p:sp>
        <p:nvSpPr>
          <p:cNvPr id="6" name="Inhaltsplatzhalter 5">
            <a:extLst>
              <a:ext uri="{FF2B5EF4-FFF2-40B4-BE49-F238E27FC236}">
                <a16:creationId xmlns:a16="http://schemas.microsoft.com/office/drawing/2014/main" id="{6696C230-F5F8-F866-5F4E-11A96E1DCFC8}"/>
              </a:ext>
            </a:extLst>
          </p:cNvPr>
          <p:cNvSpPr>
            <a:spLocks noGrp="1"/>
          </p:cNvSpPr>
          <p:nvPr>
            <p:ph sz="quarter" idx="14"/>
          </p:nvPr>
        </p:nvSpPr>
        <p:spPr>
          <a:xfrm>
            <a:off x="564825" y="1524000"/>
            <a:ext cx="7984967" cy="4748980"/>
          </a:xfrm>
        </p:spPr>
        <p:txBody>
          <a:bodyPr>
            <a:noAutofit/>
          </a:bodyPr>
          <a:lstStyle/>
          <a:p>
            <a:pPr marL="0" indent="0">
              <a:buNone/>
            </a:pPr>
            <a:r>
              <a:rPr lang="de-DE" sz="2000" b="1" dirty="0"/>
              <a:t>Limitationen:</a:t>
            </a:r>
          </a:p>
          <a:p>
            <a:pPr marL="0" indent="0">
              <a:buNone/>
            </a:pPr>
            <a:endParaRPr lang="de-DE" sz="2000" dirty="0"/>
          </a:p>
          <a:p>
            <a:pPr>
              <a:spcAft>
                <a:spcPts val="600"/>
              </a:spcAft>
              <a:buFont typeface="Wingdings" panose="05000000000000000000" pitchFamily="2" charset="2"/>
              <a:buChar char="§"/>
            </a:pPr>
            <a:r>
              <a:rPr lang="de-DE" sz="2000" dirty="0"/>
              <a:t>Nicht bekannt, wie viele Gesundheitsbehörden die Einladung zur Befragung durch die Landesbehörden erhalten haben</a:t>
            </a:r>
          </a:p>
          <a:p>
            <a:pPr>
              <a:spcAft>
                <a:spcPts val="600"/>
              </a:spcAft>
              <a:buFont typeface="Wingdings" panose="05000000000000000000" pitchFamily="2" charset="2"/>
              <a:buChar char="§"/>
            </a:pPr>
            <a:r>
              <a:rPr lang="de-DE" sz="2000" dirty="0"/>
              <a:t>Nicht bekannt, ob nur ein Fragebogen pro Behörde ausgefüllt wurde</a:t>
            </a:r>
          </a:p>
          <a:p>
            <a:pPr>
              <a:spcAft>
                <a:spcPts val="600"/>
              </a:spcAft>
              <a:buFont typeface="Wingdings" panose="05000000000000000000" pitchFamily="2" charset="2"/>
              <a:buChar char="§"/>
            </a:pPr>
            <a:r>
              <a:rPr lang="de-DE" sz="2000" dirty="0"/>
              <a:t>Keine Informationen über ausfüllende Person(en): Einsichten in das Krisenmanagement könnten sich stark unterscheiden</a:t>
            </a:r>
          </a:p>
          <a:p>
            <a:pPr>
              <a:spcAft>
                <a:spcPts val="600"/>
              </a:spcAft>
              <a:buFont typeface="Wingdings" panose="05000000000000000000" pitchFamily="2" charset="2"/>
              <a:buChar char="§"/>
            </a:pPr>
            <a:r>
              <a:rPr lang="de-DE" sz="2000" dirty="0"/>
              <a:t>Ergebnisse sind nicht repräsentativ (durch Einflüsse auf Zielgruppen-Sampling keine zufällige Stichprobe)</a:t>
            </a:r>
          </a:p>
        </p:txBody>
      </p:sp>
      <p:sp>
        <p:nvSpPr>
          <p:cNvPr id="9" name="Titel 8">
            <a:extLst>
              <a:ext uri="{FF2B5EF4-FFF2-40B4-BE49-F238E27FC236}">
                <a16:creationId xmlns:a16="http://schemas.microsoft.com/office/drawing/2014/main" id="{7E81010D-8092-E5E3-70ED-2B148F046BA1}"/>
              </a:ext>
            </a:extLst>
          </p:cNvPr>
          <p:cNvSpPr>
            <a:spLocks noGrp="1"/>
          </p:cNvSpPr>
          <p:nvPr>
            <p:ph type="title"/>
          </p:nvPr>
        </p:nvSpPr>
        <p:spPr/>
        <p:txBody>
          <a:bodyPr/>
          <a:lstStyle/>
          <a:p>
            <a:r>
              <a:rPr lang="de-DE" dirty="0"/>
              <a:t>Methodische Herangehensweise</a:t>
            </a:r>
          </a:p>
        </p:txBody>
      </p:sp>
      <p:sp>
        <p:nvSpPr>
          <p:cNvPr id="10" name="Fußzeilenplatzhalter 2">
            <a:extLst>
              <a:ext uri="{FF2B5EF4-FFF2-40B4-BE49-F238E27FC236}">
                <a16:creationId xmlns:a16="http://schemas.microsoft.com/office/drawing/2014/main" id="{9416B1BE-9CE6-94A6-8D81-F3DF5FBA0E1E}"/>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Tree>
    <p:extLst>
      <p:ext uri="{BB962C8B-B14F-4D97-AF65-F5344CB8AC3E}">
        <p14:creationId xmlns:p14="http://schemas.microsoft.com/office/powerpoint/2010/main" val="11600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7</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Methodische Herangehensweise</a:t>
            </a:r>
          </a:p>
        </p:txBody>
      </p:sp>
      <p:sp>
        <p:nvSpPr>
          <p:cNvPr id="9" name="Inhaltsplatzhalter 8">
            <a:extLst>
              <a:ext uri="{FF2B5EF4-FFF2-40B4-BE49-F238E27FC236}">
                <a16:creationId xmlns:a16="http://schemas.microsoft.com/office/drawing/2014/main" id="{0D9BCA9A-7E4C-CAC5-1B4B-A80EA1F5C6F4}"/>
              </a:ext>
            </a:extLst>
          </p:cNvPr>
          <p:cNvSpPr>
            <a:spLocks noGrp="1"/>
          </p:cNvSpPr>
          <p:nvPr>
            <p:ph sz="quarter" idx="13"/>
          </p:nvPr>
        </p:nvSpPr>
        <p:spPr>
          <a:xfrm>
            <a:off x="662230" y="1500536"/>
            <a:ext cx="4075121" cy="4652891"/>
          </a:xfrm>
          <a:ln>
            <a:noFill/>
          </a:ln>
        </p:spPr>
        <p:txBody>
          <a:bodyPr anchor="t">
            <a:normAutofit/>
          </a:bodyPr>
          <a:lstStyle/>
          <a:p>
            <a:pPr marL="0" indent="0">
              <a:spcBef>
                <a:spcPts val="600"/>
              </a:spcBef>
              <a:spcAft>
                <a:spcPts val="600"/>
              </a:spcAft>
              <a:buNone/>
            </a:pPr>
            <a:r>
              <a:rPr lang="de-DE" sz="2000" b="1" dirty="0"/>
              <a:t>Struktur des Fragebogens:</a:t>
            </a:r>
          </a:p>
          <a:p>
            <a:pPr>
              <a:spcBef>
                <a:spcPts val="600"/>
              </a:spcBef>
              <a:buFont typeface="Wingdings" panose="05000000000000000000" pitchFamily="2" charset="2"/>
              <a:buChar char="§"/>
            </a:pPr>
            <a:r>
              <a:rPr lang="de-DE" sz="2000" dirty="0"/>
              <a:t>Krisenplanung vor der COVID-19-Pandemie</a:t>
            </a:r>
          </a:p>
          <a:p>
            <a:pPr>
              <a:spcBef>
                <a:spcPts val="600"/>
              </a:spcBef>
              <a:buFont typeface="Wingdings" panose="05000000000000000000" pitchFamily="2" charset="2"/>
              <a:buChar char="§"/>
            </a:pPr>
            <a:r>
              <a:rPr lang="de-DE" sz="2000" dirty="0"/>
              <a:t>Bewältigung der COVID-19-Pandemie</a:t>
            </a:r>
          </a:p>
          <a:p>
            <a:pPr marL="0" indent="0">
              <a:spcBef>
                <a:spcPts val="600"/>
              </a:spcBef>
              <a:buNone/>
            </a:pPr>
            <a:r>
              <a:rPr lang="de-DE" sz="2000" dirty="0"/>
              <a:t>	</a:t>
            </a:r>
            <a:r>
              <a:rPr lang="de-DE" sz="1800" dirty="0"/>
              <a:t>Aufbauorganisation</a:t>
            </a:r>
          </a:p>
          <a:p>
            <a:pPr marL="0" indent="0">
              <a:spcBef>
                <a:spcPts val="600"/>
              </a:spcBef>
              <a:buNone/>
            </a:pPr>
            <a:r>
              <a:rPr lang="de-DE" sz="1800" dirty="0"/>
              <a:t>	Ablauforganisation</a:t>
            </a:r>
          </a:p>
          <a:p>
            <a:pPr>
              <a:spcBef>
                <a:spcPts val="600"/>
              </a:spcBef>
              <a:buFont typeface="Wingdings" panose="05000000000000000000" pitchFamily="2" charset="2"/>
              <a:buChar char="§"/>
            </a:pPr>
            <a:r>
              <a:rPr lang="de-DE" sz="2000" dirty="0"/>
              <a:t>Personal</a:t>
            </a:r>
          </a:p>
          <a:p>
            <a:pPr>
              <a:spcBef>
                <a:spcPts val="600"/>
              </a:spcBef>
              <a:buFont typeface="Wingdings" panose="05000000000000000000" pitchFamily="2" charset="2"/>
              <a:buChar char="§"/>
            </a:pPr>
            <a:r>
              <a:rPr lang="de-DE" sz="2000" dirty="0"/>
              <a:t>Normalbetrieb</a:t>
            </a:r>
          </a:p>
          <a:p>
            <a:pPr>
              <a:spcBef>
                <a:spcPts val="600"/>
              </a:spcBef>
              <a:buFont typeface="Wingdings" panose="05000000000000000000" pitchFamily="2" charset="2"/>
              <a:buChar char="§"/>
            </a:pPr>
            <a:r>
              <a:rPr lang="de-DE" sz="2000" dirty="0"/>
              <a:t>Externe Krisenkommunikation</a:t>
            </a:r>
          </a:p>
          <a:p>
            <a:pPr>
              <a:spcBef>
                <a:spcPts val="600"/>
              </a:spcBef>
              <a:buFont typeface="Wingdings" panose="05000000000000000000" pitchFamily="2" charset="2"/>
              <a:buChar char="§"/>
            </a:pPr>
            <a:r>
              <a:rPr lang="de-DE" sz="2000" dirty="0"/>
              <a:t>Evaluierung</a:t>
            </a:r>
          </a:p>
          <a:p>
            <a:pPr>
              <a:spcBef>
                <a:spcPts val="600"/>
              </a:spcBef>
              <a:buFont typeface="Wingdings" panose="05000000000000000000" pitchFamily="2" charset="2"/>
              <a:buChar char="§"/>
            </a:pPr>
            <a:r>
              <a:rPr lang="de-DE" sz="2000" dirty="0"/>
              <a:t>Angaben zur Behörde</a:t>
            </a:r>
          </a:p>
        </p:txBody>
      </p:sp>
      <p:sp>
        <p:nvSpPr>
          <p:cNvPr id="12" name="Textfeld 11">
            <a:extLst>
              <a:ext uri="{FF2B5EF4-FFF2-40B4-BE49-F238E27FC236}">
                <a16:creationId xmlns:a16="http://schemas.microsoft.com/office/drawing/2014/main" id="{1679157B-4408-99FC-4B10-3EA187161B24}"/>
              </a:ext>
            </a:extLst>
          </p:cNvPr>
          <p:cNvSpPr txBox="1"/>
          <p:nvPr/>
        </p:nvSpPr>
        <p:spPr>
          <a:xfrm>
            <a:off x="5288412" y="1797784"/>
            <a:ext cx="3012944" cy="1631216"/>
          </a:xfrm>
          <a:prstGeom prst="rect">
            <a:avLst/>
          </a:prstGeom>
          <a:noFill/>
        </p:spPr>
        <p:txBody>
          <a:bodyPr wrap="square" rtlCol="0">
            <a:spAutoFit/>
          </a:bodyPr>
          <a:lstStyle/>
          <a:p>
            <a:pPr marL="342900" indent="-342900">
              <a:buClr>
                <a:srgbClr val="006EC7"/>
              </a:buClr>
              <a:buFont typeface="Wingdings" panose="05000000000000000000" pitchFamily="2" charset="2"/>
              <a:buChar char="§"/>
            </a:pPr>
            <a:r>
              <a:rPr lang="de-DE" sz="2000" dirty="0"/>
              <a:t>31 Fragen, davon 2 qualitativ („Freitext“)</a:t>
            </a:r>
          </a:p>
          <a:p>
            <a:pPr marL="342900" indent="-342900">
              <a:buClr>
                <a:srgbClr val="006EC7"/>
              </a:buClr>
              <a:buFont typeface="Wingdings" panose="05000000000000000000" pitchFamily="2" charset="2"/>
              <a:buChar char="§"/>
            </a:pPr>
            <a:endParaRPr lang="de-DE" sz="2000" dirty="0"/>
          </a:p>
          <a:p>
            <a:pPr marL="342900" indent="-342900">
              <a:buClr>
                <a:srgbClr val="006EC7"/>
              </a:buClr>
              <a:buFont typeface="Wingdings" panose="05000000000000000000" pitchFamily="2" charset="2"/>
              <a:buChar char="§"/>
            </a:pPr>
            <a:r>
              <a:rPr lang="de-DE" sz="2000" dirty="0"/>
              <a:t>15 – 20 Minuten Bearbeitungszeit</a:t>
            </a:r>
          </a:p>
        </p:txBody>
      </p:sp>
    </p:spTree>
    <p:extLst>
      <p:ext uri="{BB962C8B-B14F-4D97-AF65-F5344CB8AC3E}">
        <p14:creationId xmlns:p14="http://schemas.microsoft.com/office/powerpoint/2010/main" val="1986933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a:t>02.02.2023</a:t>
            </a:r>
            <a:endParaRPr lang="de-DE" dirty="0"/>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a:t>Erfahrungen mit dem Krisenmanagement im ÖGD während der COVID-19-Pandemie</a:t>
            </a:r>
            <a:endParaRPr lang="de-DE" dirty="0"/>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8</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8" name="Textfeld 7">
            <a:extLst>
              <a:ext uri="{FF2B5EF4-FFF2-40B4-BE49-F238E27FC236}">
                <a16:creationId xmlns:a16="http://schemas.microsoft.com/office/drawing/2014/main" id="{4B89D828-2D0A-6222-8671-21A94AFA99B5}"/>
              </a:ext>
            </a:extLst>
          </p:cNvPr>
          <p:cNvSpPr txBox="1"/>
          <p:nvPr/>
        </p:nvSpPr>
        <p:spPr>
          <a:xfrm>
            <a:off x="3470786" y="923836"/>
            <a:ext cx="5079005" cy="400110"/>
          </a:xfrm>
          <a:prstGeom prst="rect">
            <a:avLst/>
          </a:prstGeom>
          <a:noFill/>
        </p:spPr>
        <p:txBody>
          <a:bodyPr wrap="square" rtlCol="0">
            <a:spAutoFit/>
          </a:bodyPr>
          <a:lstStyle/>
          <a:p>
            <a:pPr algn="r"/>
            <a:r>
              <a:rPr lang="de-DE" sz="2000" dirty="0"/>
              <a:t>TEILNEHMENDE BEHÖRDEN</a:t>
            </a:r>
          </a:p>
        </p:txBody>
      </p:sp>
      <p:graphicFrame>
        <p:nvGraphicFramePr>
          <p:cNvPr id="10" name="Tabelle 9">
            <a:extLst>
              <a:ext uri="{FF2B5EF4-FFF2-40B4-BE49-F238E27FC236}">
                <a16:creationId xmlns:a16="http://schemas.microsoft.com/office/drawing/2014/main" id="{EDFAF7B0-269D-3C04-74C7-DA87AD047386}"/>
              </a:ext>
            </a:extLst>
          </p:cNvPr>
          <p:cNvGraphicFramePr>
            <a:graphicFrameLocks noGrp="1"/>
          </p:cNvGraphicFramePr>
          <p:nvPr>
            <p:extLst>
              <p:ext uri="{D42A27DB-BD31-4B8C-83A1-F6EECF244321}">
                <p14:modId xmlns:p14="http://schemas.microsoft.com/office/powerpoint/2010/main" val="2836987112"/>
              </p:ext>
            </p:extLst>
          </p:nvPr>
        </p:nvGraphicFramePr>
        <p:xfrm>
          <a:off x="2079625" y="1327119"/>
          <a:ext cx="4984749" cy="5052060"/>
        </p:xfrm>
        <a:graphic>
          <a:graphicData uri="http://schemas.openxmlformats.org/drawingml/2006/table">
            <a:tbl>
              <a:tblPr>
                <a:tableStyleId>{5C22544A-7EE6-4342-B048-85BDC9FD1C3A}</a:tableStyleId>
              </a:tblPr>
              <a:tblGrid>
                <a:gridCol w="370844">
                  <a:extLst>
                    <a:ext uri="{9D8B030D-6E8A-4147-A177-3AD203B41FA5}">
                      <a16:colId xmlns:a16="http://schemas.microsoft.com/office/drawing/2014/main" val="3576238930"/>
                    </a:ext>
                  </a:extLst>
                </a:gridCol>
                <a:gridCol w="3074907">
                  <a:extLst>
                    <a:ext uri="{9D8B030D-6E8A-4147-A177-3AD203B41FA5}">
                      <a16:colId xmlns:a16="http://schemas.microsoft.com/office/drawing/2014/main" val="4286560069"/>
                    </a:ext>
                  </a:extLst>
                </a:gridCol>
                <a:gridCol w="769499">
                  <a:extLst>
                    <a:ext uri="{9D8B030D-6E8A-4147-A177-3AD203B41FA5}">
                      <a16:colId xmlns:a16="http://schemas.microsoft.com/office/drawing/2014/main" val="1275776174"/>
                    </a:ext>
                  </a:extLst>
                </a:gridCol>
                <a:gridCol w="769499">
                  <a:extLst>
                    <a:ext uri="{9D8B030D-6E8A-4147-A177-3AD203B41FA5}">
                      <a16:colId xmlns:a16="http://schemas.microsoft.com/office/drawing/2014/main" val="3618468395"/>
                    </a:ext>
                  </a:extLst>
                </a:gridCol>
              </a:tblGrid>
              <a:tr h="208315">
                <a:tc gridSpan="4">
                  <a:txBody>
                    <a:bodyPr/>
                    <a:lstStyle/>
                    <a:p>
                      <a:pPr algn="ctr" fontAlgn="b"/>
                      <a:r>
                        <a:rPr lang="de-DE" sz="1400" u="none" strike="noStrike" dirty="0">
                          <a:effectLst/>
                        </a:rPr>
                        <a:t>Teilnehmende Behörden</a:t>
                      </a:r>
                      <a:endParaRPr lang="de-DE" sz="1400" b="1" i="0" u="none" strike="noStrike" dirty="0">
                        <a:solidFill>
                          <a:srgbClr val="FFFFFF"/>
                        </a:solidFill>
                        <a:effectLst/>
                        <a:latin typeface="Calibri" panose="020F0502020204030204" pitchFamily="34" charset="0"/>
                      </a:endParaRPr>
                    </a:p>
                  </a:txBody>
                  <a:tcPr marL="7620" marR="7620" marT="7620" marB="0" anchor="b"/>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50276294"/>
                  </a:ext>
                </a:extLst>
              </a:tr>
              <a:tr h="208315">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dirty="0">
                          <a:effectLst/>
                        </a:rPr>
                        <a:t> </a:t>
                      </a:r>
                      <a:endParaRPr lang="de-DE"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de-DE" sz="1400" b="0" i="0" u="none" strike="noStrike" dirty="0">
                          <a:solidFill>
                            <a:srgbClr val="000000"/>
                          </a:solidFill>
                          <a:effectLst/>
                          <a:latin typeface="Calibri" panose="020F0502020204030204" pitchFamily="34" charset="0"/>
                        </a:rPr>
                        <a:t>n</a:t>
                      </a:r>
                    </a:p>
                  </a:txBody>
                  <a:tcPr marL="7620" marR="7620" marT="7620" marB="0" anchor="b"/>
                </a:tc>
                <a:tc>
                  <a:txBody>
                    <a:bodyPr/>
                    <a:lstStyle/>
                    <a:p>
                      <a:pPr algn="l" fontAlgn="b"/>
                      <a:r>
                        <a:rPr lang="de-DE" sz="1400" u="none" strike="noStrike">
                          <a:effectLst/>
                        </a:rPr>
                        <a:t>%</a:t>
                      </a:r>
                      <a:endParaRPr lang="de-DE" sz="1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92136890"/>
                  </a:ext>
                </a:extLst>
              </a:tr>
              <a:tr h="208315">
                <a:tc gridSpan="2">
                  <a:txBody>
                    <a:bodyPr/>
                    <a:lstStyle/>
                    <a:p>
                      <a:pPr algn="l" fontAlgn="b"/>
                      <a:r>
                        <a:rPr lang="de-DE" sz="1400" b="1" u="none" strike="noStrike" dirty="0">
                          <a:effectLst/>
                        </a:rPr>
                        <a:t>gesamt</a:t>
                      </a:r>
                      <a:endParaRPr lang="de-DE" sz="14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de-DE"/>
                    </a:p>
                  </a:txBody>
                  <a:tcPr/>
                </a:tc>
                <a:tc>
                  <a:txBody>
                    <a:bodyPr/>
                    <a:lstStyle/>
                    <a:p>
                      <a:pPr algn="r" fontAlgn="b"/>
                      <a:r>
                        <a:rPr lang="de-DE" sz="1400" u="none" strike="noStrike">
                          <a:effectLst/>
                        </a:rPr>
                        <a:t>92</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dirty="0">
                          <a:effectLst/>
                        </a:rPr>
                        <a:t>100</a:t>
                      </a:r>
                      <a:endParaRPr lang="de-DE" sz="1400" b="0" i="1"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111539169"/>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dirty="0">
                          <a:effectLst/>
                        </a:rPr>
                        <a:t> </a:t>
                      </a:r>
                      <a:endParaRPr lang="de-DE"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de-DE"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de-DE" sz="1400" b="0" i="1"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19542937"/>
                  </a:ext>
                </a:extLst>
              </a:tr>
              <a:tr h="208315">
                <a:tc gridSpan="2">
                  <a:txBody>
                    <a:bodyPr/>
                    <a:lstStyle/>
                    <a:p>
                      <a:pPr algn="l" fontAlgn="b"/>
                      <a:r>
                        <a:rPr lang="de-DE" sz="1400" b="1" u="none" strike="noStrike" dirty="0">
                          <a:effectLst/>
                        </a:rPr>
                        <a:t>Region</a:t>
                      </a:r>
                      <a:endParaRPr lang="de-DE" sz="1400" b="1" i="1"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de-DE"/>
                    </a:p>
                  </a:txBody>
                  <a:tcPr/>
                </a:tc>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2829177"/>
                  </a:ext>
                </a:extLst>
              </a:tr>
              <a:tr h="624944">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Nord (Schleswig-Holstein, Mecklenburg-Vorpommern, Hamburg, Bremen, Niedersachsen)</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35</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38,0</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63774344"/>
                  </a:ext>
                </a:extLst>
              </a:tr>
              <a:tr h="416629">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Ost (Berlin, Brandenburg, Sachsen-Anhalt, Sachsen, Thüringen)</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19</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20,7</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73611601"/>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West (Nordrhein-Westfalen)</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20</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21,7</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361631922"/>
                  </a:ext>
                </a:extLst>
              </a:tr>
              <a:tr h="416629">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Südwest (Hessen, Rheinland-Pfalz, Saarland, Baden-Württemberg)</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18</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19,6</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45555827"/>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Süd (Bayern)</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0</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0,0</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360332629"/>
                  </a:ext>
                </a:extLst>
              </a:tr>
              <a:tr h="208315">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07912725"/>
                  </a:ext>
                </a:extLst>
              </a:tr>
              <a:tr h="208315">
                <a:tc gridSpan="2">
                  <a:txBody>
                    <a:bodyPr/>
                    <a:lstStyle/>
                    <a:p>
                      <a:pPr algn="l" fontAlgn="b"/>
                      <a:r>
                        <a:rPr lang="de-DE" sz="1400" b="1" u="none" strike="noStrike" dirty="0">
                          <a:effectLst/>
                        </a:rPr>
                        <a:t>Größe des Gesundheitsamtes</a:t>
                      </a:r>
                      <a:endParaRPr lang="de-DE" sz="1400" b="1" i="1"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de-DE"/>
                    </a:p>
                  </a:txBody>
                  <a:tcPr/>
                </a:tc>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42490904"/>
                  </a:ext>
                </a:extLst>
              </a:tr>
              <a:tr h="208315">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&lt; 20 Mitarbeitende</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5</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5,4</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39591773"/>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20 – 100 Mitarbeitende</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67</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72,8</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95656719"/>
                  </a:ext>
                </a:extLst>
              </a:tr>
              <a:tr h="208315">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&gt; 100 Mitarbeitende</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20</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21,7</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20457457"/>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140183875"/>
                  </a:ext>
                </a:extLst>
              </a:tr>
              <a:tr h="208315">
                <a:tc gridSpan="2">
                  <a:txBody>
                    <a:bodyPr/>
                    <a:lstStyle/>
                    <a:p>
                      <a:pPr algn="l" fontAlgn="b"/>
                      <a:r>
                        <a:rPr lang="de-DE" sz="1400" b="1" u="none" strike="noStrike" dirty="0" err="1">
                          <a:effectLst/>
                        </a:rPr>
                        <a:t>Kreistyp</a:t>
                      </a:r>
                      <a:endParaRPr lang="de-DE" sz="1400" b="1" i="1"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de-DE"/>
                    </a:p>
                  </a:txBody>
                  <a:tcPr/>
                </a:tc>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 </a:t>
                      </a:r>
                      <a:endParaRPr lang="de-DE" sz="1400" b="0" i="1"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94833729"/>
                  </a:ext>
                </a:extLst>
              </a:tr>
              <a:tr h="208315">
                <a:tc>
                  <a:txBody>
                    <a:bodyPr/>
                    <a:lstStyle/>
                    <a:p>
                      <a:pPr algn="l" fontAlgn="b"/>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dirty="0">
                          <a:effectLst/>
                        </a:rPr>
                        <a:t>(überwiegend) kreisfreie Stadt</a:t>
                      </a:r>
                      <a:endParaRPr lang="de-DE"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dirty="0">
                          <a:effectLst/>
                        </a:rPr>
                        <a:t>26</a:t>
                      </a:r>
                      <a:endParaRPr lang="de-DE"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dirty="0">
                          <a:effectLst/>
                        </a:rPr>
                        <a:t>28,3</a:t>
                      </a:r>
                      <a:endParaRPr lang="de-DE" sz="1400" b="0" i="1"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85820850"/>
                  </a:ext>
                </a:extLst>
              </a:tr>
              <a:tr h="208315">
                <a:tc>
                  <a:txBody>
                    <a:bodyPr/>
                    <a:lstStyle/>
                    <a:p>
                      <a:pPr algn="l" fontAlgn="b"/>
                      <a:r>
                        <a:rPr lang="de-DE" sz="1400" u="none" strike="noStrike">
                          <a:effectLst/>
                        </a:rPr>
                        <a:t> </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de-DE" sz="1400" u="none" strike="noStrike">
                          <a:effectLst/>
                        </a:rPr>
                        <a:t>(überwiegend) Landkreise</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a:effectLst/>
                        </a:rPr>
                        <a:t>66</a:t>
                      </a:r>
                      <a:endParaRPr lang="de-DE" sz="1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de-DE" sz="1400" u="none" strike="noStrike" dirty="0">
                          <a:effectLst/>
                        </a:rPr>
                        <a:t>71,7</a:t>
                      </a:r>
                      <a:endParaRPr lang="de-DE" sz="1400" b="0" i="1"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68782377"/>
                  </a:ext>
                </a:extLst>
              </a:tr>
            </a:tbl>
          </a:graphicData>
        </a:graphic>
      </p:graphicFrame>
    </p:spTree>
    <p:extLst>
      <p:ext uri="{BB962C8B-B14F-4D97-AF65-F5344CB8AC3E}">
        <p14:creationId xmlns:p14="http://schemas.microsoft.com/office/powerpoint/2010/main" val="2143819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BFCDA3F-260C-40D3-C1EB-3FCFADA834E2}"/>
              </a:ext>
            </a:extLst>
          </p:cNvPr>
          <p:cNvSpPr>
            <a:spLocks noGrp="1"/>
          </p:cNvSpPr>
          <p:nvPr>
            <p:ph type="dt" sz="half" idx="10"/>
          </p:nvPr>
        </p:nvSpPr>
        <p:spPr/>
        <p:txBody>
          <a:bodyPr/>
          <a:lstStyle/>
          <a:p>
            <a:r>
              <a:rPr lang="de-DE" dirty="0"/>
              <a:t>02.02.2023</a:t>
            </a:r>
          </a:p>
        </p:txBody>
      </p:sp>
      <p:sp>
        <p:nvSpPr>
          <p:cNvPr id="3" name="Fußzeilenplatzhalter 2">
            <a:extLst>
              <a:ext uri="{FF2B5EF4-FFF2-40B4-BE49-F238E27FC236}">
                <a16:creationId xmlns:a16="http://schemas.microsoft.com/office/drawing/2014/main" id="{30A2F518-6C42-C7A8-C95C-018F9391B5F8}"/>
              </a:ext>
            </a:extLst>
          </p:cNvPr>
          <p:cNvSpPr>
            <a:spLocks noGrp="1"/>
          </p:cNvSpPr>
          <p:nvPr>
            <p:ph type="ftr" sz="quarter" idx="11"/>
          </p:nvPr>
        </p:nvSpPr>
        <p:spPr>
          <a:xfrm>
            <a:off x="2699791" y="6622713"/>
            <a:ext cx="5254506" cy="195750"/>
          </a:xfrm>
        </p:spPr>
        <p:txBody>
          <a:bodyPr/>
          <a:lstStyle/>
          <a:p>
            <a:r>
              <a:rPr lang="de-DE" dirty="0"/>
              <a:t>Erfahrungen mit dem Krisenmanagement im ÖGD während der COVID-19-Pandemie</a:t>
            </a:r>
          </a:p>
        </p:txBody>
      </p:sp>
      <p:sp>
        <p:nvSpPr>
          <p:cNvPr id="4" name="Foliennummernplatzhalter 3">
            <a:extLst>
              <a:ext uri="{FF2B5EF4-FFF2-40B4-BE49-F238E27FC236}">
                <a16:creationId xmlns:a16="http://schemas.microsoft.com/office/drawing/2014/main" id="{0FABD11C-F802-F3A0-7BE8-3C205475709C}"/>
              </a:ext>
            </a:extLst>
          </p:cNvPr>
          <p:cNvSpPr>
            <a:spLocks noGrp="1"/>
          </p:cNvSpPr>
          <p:nvPr>
            <p:ph type="sldNum" sz="quarter" idx="12"/>
          </p:nvPr>
        </p:nvSpPr>
        <p:spPr/>
        <p:txBody>
          <a:bodyPr/>
          <a:lstStyle/>
          <a:p>
            <a:fld id="{162A217B-ED1C-D84B-8478-63C77FA79618}" type="slidenum">
              <a:rPr lang="de-DE" smtClean="0"/>
              <a:t>9</a:t>
            </a:fld>
            <a:endParaRPr lang="de-DE"/>
          </a:p>
        </p:txBody>
      </p:sp>
      <p:sp>
        <p:nvSpPr>
          <p:cNvPr id="7" name="Titel 6">
            <a:extLst>
              <a:ext uri="{FF2B5EF4-FFF2-40B4-BE49-F238E27FC236}">
                <a16:creationId xmlns:a16="http://schemas.microsoft.com/office/drawing/2014/main" id="{6D09F26F-87DF-1576-3694-581F05A8FA24}"/>
              </a:ext>
            </a:extLst>
          </p:cNvPr>
          <p:cNvSpPr>
            <a:spLocks noGrp="1"/>
          </p:cNvSpPr>
          <p:nvPr>
            <p:ph type="title"/>
          </p:nvPr>
        </p:nvSpPr>
        <p:spPr/>
        <p:txBody>
          <a:bodyPr/>
          <a:lstStyle/>
          <a:p>
            <a:r>
              <a:rPr lang="de-DE" dirty="0"/>
              <a:t>Ergebnisse</a:t>
            </a:r>
          </a:p>
        </p:txBody>
      </p:sp>
      <p:sp>
        <p:nvSpPr>
          <p:cNvPr id="5" name="Textfeld 4">
            <a:extLst>
              <a:ext uri="{FF2B5EF4-FFF2-40B4-BE49-F238E27FC236}">
                <a16:creationId xmlns:a16="http://schemas.microsoft.com/office/drawing/2014/main" id="{5677EE90-7212-70E6-5669-13BCC4D6411E}"/>
              </a:ext>
            </a:extLst>
          </p:cNvPr>
          <p:cNvSpPr txBox="1"/>
          <p:nvPr/>
        </p:nvSpPr>
        <p:spPr>
          <a:xfrm>
            <a:off x="3205316" y="923836"/>
            <a:ext cx="5344475" cy="400110"/>
          </a:xfrm>
          <a:prstGeom prst="rect">
            <a:avLst/>
          </a:prstGeom>
          <a:noFill/>
        </p:spPr>
        <p:txBody>
          <a:bodyPr wrap="square" rtlCol="0">
            <a:spAutoFit/>
          </a:bodyPr>
          <a:lstStyle/>
          <a:p>
            <a:pPr algn="r"/>
            <a:r>
              <a:rPr lang="de-DE" sz="2000" dirty="0"/>
              <a:t>KRISENPLANUNG VOR DER COVID-19-PANDEMIE</a:t>
            </a:r>
          </a:p>
        </p:txBody>
      </p:sp>
      <p:graphicFrame>
        <p:nvGraphicFramePr>
          <p:cNvPr id="11" name="Diagramm 10">
            <a:extLst>
              <a:ext uri="{FF2B5EF4-FFF2-40B4-BE49-F238E27FC236}">
                <a16:creationId xmlns:a16="http://schemas.microsoft.com/office/drawing/2014/main" id="{EF7F7679-5557-B856-7772-1141D82BADB2}"/>
              </a:ext>
            </a:extLst>
          </p:cNvPr>
          <p:cNvGraphicFramePr/>
          <p:nvPr>
            <p:extLst>
              <p:ext uri="{D42A27DB-BD31-4B8C-83A1-F6EECF244321}">
                <p14:modId xmlns:p14="http://schemas.microsoft.com/office/powerpoint/2010/main" val="1818712351"/>
              </p:ext>
            </p:extLst>
          </p:nvPr>
        </p:nvGraphicFramePr>
        <p:xfrm>
          <a:off x="1084086" y="1799355"/>
          <a:ext cx="6975826"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feld 11">
            <a:extLst>
              <a:ext uri="{FF2B5EF4-FFF2-40B4-BE49-F238E27FC236}">
                <a16:creationId xmlns:a16="http://schemas.microsoft.com/office/drawing/2014/main" id="{7840302F-6217-C130-6DAF-2BA40D68A70E}"/>
              </a:ext>
            </a:extLst>
          </p:cNvPr>
          <p:cNvSpPr txBox="1"/>
          <p:nvPr/>
        </p:nvSpPr>
        <p:spPr>
          <a:xfrm>
            <a:off x="1012721" y="5842924"/>
            <a:ext cx="6597447" cy="246221"/>
          </a:xfrm>
          <a:prstGeom prst="rect">
            <a:avLst/>
          </a:prstGeom>
          <a:noFill/>
        </p:spPr>
        <p:txBody>
          <a:bodyPr wrap="square" rtlCol="0">
            <a:spAutoFit/>
          </a:bodyPr>
          <a:lstStyle/>
          <a:p>
            <a:r>
              <a:rPr lang="de-DE" sz="1000" dirty="0"/>
              <a:t>Abb. 1: Vorhandensein eines Krisenplanes zu Beginn der Pandemie in den teilnehmenden Behörden</a:t>
            </a:r>
          </a:p>
        </p:txBody>
      </p:sp>
    </p:spTree>
    <p:extLst>
      <p:ext uri="{BB962C8B-B14F-4D97-AF65-F5344CB8AC3E}">
        <p14:creationId xmlns:p14="http://schemas.microsoft.com/office/powerpoint/2010/main" val="3429009810"/>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1177</Words>
  <Application>Microsoft Office PowerPoint</Application>
  <PresentationFormat>Bildschirmpräsentation (4:3)</PresentationFormat>
  <Paragraphs>239</Paragraphs>
  <Slides>20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Arial</vt:lpstr>
      <vt:lpstr>Calibri</vt:lpstr>
      <vt:lpstr>ＭＳ 明朝</vt:lpstr>
      <vt:lpstr>Times New Roman</vt:lpstr>
      <vt:lpstr>Wingdings</vt:lpstr>
      <vt:lpstr>Office-Design</vt:lpstr>
      <vt:lpstr>Masterarbeit: Erfahrungen deutscher Gesundheitsämter mit dem Krisenmanagement während der COVID-19-Pandemie 2020 - 2022</vt:lpstr>
      <vt:lpstr>Gliederung</vt:lpstr>
      <vt:lpstr>Hintergrund</vt:lpstr>
      <vt:lpstr>Hintergrund</vt:lpstr>
      <vt:lpstr>Methodische Herangehensweise</vt:lpstr>
      <vt:lpstr>Methodische Herangehensweise</vt:lpstr>
      <vt:lpstr>Methodische Herangehensweise</vt:lpstr>
      <vt:lpstr>Ergebnisse</vt:lpstr>
      <vt:lpstr>Ergebnisse</vt:lpstr>
      <vt:lpstr>Ergebnisse</vt:lpstr>
      <vt:lpstr>Ergebnisse</vt:lpstr>
      <vt:lpstr>Ergebnisse</vt:lpstr>
      <vt:lpstr>Ergebnisse</vt:lpstr>
      <vt:lpstr>Ergebnisse</vt:lpstr>
      <vt:lpstr>Ergebnisse</vt:lpstr>
      <vt:lpstr>Ergebnisse</vt:lpstr>
      <vt:lpstr>Ergebnisse</vt:lpstr>
      <vt:lpstr>Ergebnisse</vt:lpstr>
      <vt:lpstr>Fazit</vt:lpstr>
      <vt:lpstr>Vielen Dank für eure Aufmerksamkeit!  Gibt es Fragen?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Weber</dc:creator>
  <cp:lastModifiedBy>Rexroth, Ute</cp:lastModifiedBy>
  <cp:revision>106</cp:revision>
  <dcterms:created xsi:type="dcterms:W3CDTF">2015-11-02T12:29:13Z</dcterms:created>
  <dcterms:modified xsi:type="dcterms:W3CDTF">2023-03-29T07:33:34Z</dcterms:modified>
</cp:coreProperties>
</file>