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"/>
  </p:notesMasterIdLst>
  <p:handoutMasterIdLst>
    <p:handoutMasterId r:id="rId6"/>
  </p:handoutMasterIdLst>
  <p:sldIdLst>
    <p:sldId id="872" r:id="rId2"/>
    <p:sldId id="868" r:id="rId3"/>
    <p:sldId id="879" r:id="rId4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5351" autoAdjust="0"/>
  </p:normalViewPr>
  <p:slideViewPr>
    <p:cSldViewPr snapToGrid="0" snapToObjects="1">
      <p:cViewPr varScale="1">
        <p:scale>
          <a:sx n="54" d="100"/>
          <a:sy n="54" d="100"/>
        </p:scale>
        <p:origin x="1260" y="60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covid-19/country-overview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n/activities/tracking-SARS-CoV-2-variant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v-spectrum.org/explore/World/AllSamples/Past6M/variants?nextcladePangoLineage=xbb.1.16&amp;" TargetMode="External"/><Relationship Id="rId4" Type="http://schemas.openxmlformats.org/officeDocument/2006/relationships/hyperlink" Target="https://indianexpress.com/article/india/new-covid-sub-variant-spreads-amid-rise-in-cases-8515466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CAVEAT: Meldeverfahren von Land zu Land unterschiedlich sowie immer weniger Test- und Meldepflichten.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Anstieg der Todesfälle in Ozeanien auf unregelmäßige Meldungen aus Australien. Zurzeit Keine relevanten „echten“ Anstiege </a:t>
            </a:r>
            <a:r>
              <a:rPr lang="de-DE" sz="1200" dirty="0" err="1"/>
              <a:t>ub</a:t>
            </a:r>
            <a:r>
              <a:rPr lang="de-DE" sz="1200" dirty="0"/>
              <a:t> der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globale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Infektionsgeschehen nimmt weiterhin ab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Afrika: 	sinkende Fall- und Todeszahlen.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relevanten Anstiege in einzelnen Ländern.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Amerika: 	sinkende Fall- und Todeszahlen.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Steigende Fallzahlen in Chile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(+13%). 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Asien: 		sinkende Fall- bei steigenden Todeszahlen.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Fallzahlanstiege in Indien (+90%), Pakistan (+64%), Iran (+39%), Saudi-Arabien (+36%), den Vereinigten Arabischen Emiraten (+18%), Indonesien (+16%) und auf den Malediven (+83%).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Prozentuell hoher Anstieg der Todesfälle (+167%) bei niedrigen absoluten Zahlen (+24) in Indien.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Europa: 	sinkende Fall- und Todeszahlen.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relevanten Anstiege in einzelnen Ländern. Mit Stand 12.03.2023 zeigten sich in der EU bzw. im EWR die Anzahl neuer Fälle bei Menschen &gt;65 Jahre sowie die Aufnahmen auf Intensivstationen und die Todesfälle sinkend. Die Anzahl neu hospitalisierter Patienten stieg leicht im Vergleich zur Vorwoche (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https://www.ecdc.europa.eu/en/covid-19/country-overviews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Ozeanien: 	sinkende Fall- und Todeszahlen.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relevanten Anstiege in einzelnen Ländern.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Varianten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Interesse (VOI)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XBB.1.5 und Sublinien: 37%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↑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Varianten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Beobachtung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(VUM)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XBB (außer XBB.1.5): 13%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↑ </a:t>
            </a:r>
            <a:endParaRPr lang="de-DE" dirty="0">
              <a:effectLst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XBF: 5%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↑ </a:t>
            </a:r>
            <a:endParaRPr lang="de-DE" dirty="0">
              <a:effectLst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BQ.1: 9%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↓ </a:t>
            </a:r>
            <a:endParaRPr lang="de-DE" dirty="0">
              <a:effectLst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BA.2.75: 2%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↓</a:t>
            </a:r>
            <a:endParaRPr lang="de-DE" dirty="0">
              <a:effectLst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CH.1.1: 7%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↑ </a:t>
            </a:r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 zugewiesene Sequenzen (vermutlich Omikron-Untervarianten): 26%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Quellen:</a:t>
            </a:r>
          </a:p>
          <a:p>
            <a:pPr algn="just"/>
            <a:r>
              <a:rPr lang="de-DE" u="sng" dirty="0">
                <a:hlinkClick r:id="rId3"/>
              </a:rPr>
              <a:t>https://www.who.int/en/activities/tracking-SARS-CoV-2-variants/</a:t>
            </a:r>
            <a:endParaRPr lang="de-DE" dirty="0"/>
          </a:p>
          <a:p>
            <a:pPr algn="just"/>
            <a:r>
              <a:rPr lang="de-DE" u="sng" dirty="0">
                <a:hlinkClick r:id="rId4"/>
              </a:rPr>
              <a:t>https://indianexpress.com/article/india/new-covid-sub-variant-spreads-amid-rise-in-cases-8515466/</a:t>
            </a:r>
            <a:endParaRPr lang="de-DE" u="sng" dirty="0"/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hlinkClick r:id="rId5"/>
              </a:rPr>
              <a:t>https://cov-spectrum.org/explore/World/AllSamples/Past6M/variants?nextcladePangoLineage=xbb.1.16&amp;</a:t>
            </a:r>
            <a:endParaRPr lang="de-DE" dirty="0"/>
          </a:p>
          <a:p>
            <a:pPr algn="just"/>
            <a:endParaRPr lang="de-DE" u="sng" dirty="0"/>
          </a:p>
          <a:p>
            <a:endParaRPr lang="de-DE" dirty="0">
              <a:effectLst/>
            </a:endParaRPr>
          </a:p>
          <a:p>
            <a:endParaRPr lang="de-DE" dirty="0">
              <a:effectLst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30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03/28/2023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03/28/2023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03/28/2023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03/28/2023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03/28/2023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03/28/2023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03/28/2023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03/28/2023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03/28/2023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03/28/2023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201005"/>
              </p:ext>
            </p:extLst>
          </p:nvPr>
        </p:nvGraphicFramePr>
        <p:xfrm>
          <a:off x="6360160" y="1656301"/>
          <a:ext cx="5369892" cy="2974145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ct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-85,57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189265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-35,98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-21,61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277936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-22,06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-3,03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657841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-26,56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138264" y="6522870"/>
            <a:ext cx="63296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PHI-Auswertungen von </a:t>
            </a:r>
            <a:r>
              <a:rPr lang="de-DE" sz="1200" i="1" dirty="0"/>
              <a:t>WHO-Daten mit </a:t>
            </a:r>
            <a:r>
              <a:rPr lang="de-DE" sz="1200" i="1" dirty="0">
                <a:solidFill>
                  <a:prstClr val="black"/>
                </a:solidFill>
              </a:rPr>
              <a:t>Datenstand 21.03.2023</a:t>
            </a:r>
            <a:endParaRPr lang="de-DE" sz="1200" i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638580" y="5891421"/>
            <a:ext cx="5329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45AA6"/>
                </a:solidFill>
              </a:rPr>
              <a:t>Anzahl Fälle pro KW und Kontinent, 01.11.2021 – 21.03.2023 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F156A93-9494-4E47-90E0-4955F713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45" y="1061252"/>
            <a:ext cx="6214015" cy="473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1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0" y="1037220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385816"/>
            <a:ext cx="96905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200" i="1" dirty="0">
              <a:solidFill>
                <a:prstClr val="black"/>
              </a:solidFill>
            </a:endParaRPr>
          </a:p>
          <a:p>
            <a:r>
              <a:rPr lang="de-DE" sz="1200" i="1" dirty="0">
                <a:solidFill>
                  <a:prstClr val="black"/>
                </a:solidFill>
              </a:rPr>
              <a:t>Quellen: PHI-Auswertungen von WHO-Daten mit Datenstand 21.03.2023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BE5155-1854-453E-9C29-85A2C282FC2C}"/>
              </a:ext>
            </a:extLst>
          </p:cNvPr>
          <p:cNvSpPr txBox="1"/>
          <p:nvPr/>
        </p:nvSpPr>
        <p:spPr>
          <a:xfrm>
            <a:off x="356260" y="1561352"/>
            <a:ext cx="446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Datenstand 16.03.2023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D37B8A6-0D8F-4531-8FC3-BFD768A422AF}"/>
              </a:ext>
            </a:extLst>
          </p:cNvPr>
          <p:cNvSpPr txBox="1"/>
          <p:nvPr/>
        </p:nvSpPr>
        <p:spPr>
          <a:xfrm>
            <a:off x="6096000" y="1561352"/>
            <a:ext cx="446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45AA6"/>
                </a:solidFill>
              </a:rPr>
              <a:t>Datenstand 21.03.2023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C4EA67-3427-4C30-9465-20B935B55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380" y="1207734"/>
            <a:ext cx="5831324" cy="58198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BD369D5-973F-4A5B-BAD0-F136DF3A20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39" b="17065"/>
          <a:stretch/>
        </p:blipFill>
        <p:spPr>
          <a:xfrm>
            <a:off x="133296" y="2041962"/>
            <a:ext cx="5736219" cy="388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6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Rekombinante XBB.1.16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DF636D1C-A55B-4C8D-80E7-3689E2B88748}"/>
              </a:ext>
            </a:extLst>
          </p:cNvPr>
          <p:cNvSpPr txBox="1"/>
          <p:nvPr/>
        </p:nvSpPr>
        <p:spPr>
          <a:xfrm>
            <a:off x="247402" y="1028343"/>
            <a:ext cx="116971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b="1" dirty="0"/>
              <a:t>Am 22.03.2023 wurde XBB.1.16 als Variante unter Beobachtung durch die WHO eingestuft</a:t>
            </a:r>
            <a:r>
              <a:rPr lang="de-DE" dirty="0"/>
              <a:t>. </a:t>
            </a:r>
          </a:p>
          <a:p>
            <a:pPr algn="just"/>
            <a:r>
              <a:rPr lang="de-DE" dirty="0"/>
              <a:t>XBB.1.16 weist drei Mutationen im Spike-Protein → erhöhte </a:t>
            </a:r>
            <a:r>
              <a:rPr lang="de-DE" dirty="0" err="1"/>
              <a:t>Transmissibilität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Wachstumsvorteil</a:t>
            </a:r>
          </a:p>
          <a:p>
            <a:pPr algn="just"/>
            <a:endParaRPr lang="de-DE" dirty="0"/>
          </a:p>
          <a:p>
            <a:pPr algn="just"/>
            <a:r>
              <a:rPr lang="de-DE" b="1" dirty="0"/>
              <a:t>Der aktuelle Fallzahlanstieg in mehreren Bundesstaaten Indiens (Maharashtra, Gujarat, Karnataka, Kerala, Tamil Nadu, </a:t>
            </a:r>
            <a:r>
              <a:rPr lang="de-DE" b="1" dirty="0" err="1"/>
              <a:t>Himachal</a:t>
            </a:r>
            <a:r>
              <a:rPr lang="de-DE" b="1" dirty="0"/>
              <a:t> Pradesh, Rajasthan, Delhi) könnte auf die Ausbreitung von XBB.1.16 im Land zurückzuführen sein</a:t>
            </a:r>
            <a:r>
              <a:rPr lang="de-DE" dirty="0"/>
              <a:t>. </a:t>
            </a:r>
          </a:p>
          <a:p>
            <a:pPr algn="just"/>
            <a:r>
              <a:rPr lang="de-DE" dirty="0"/>
              <a:t>Laut Medienberichte, die nationale Gesundheitsbehörden zitieren, besteht zurzeit kein Hinweis auf eine erhöhte Krankheitsschwere bei XBB.1.16-Infektionen.</a:t>
            </a:r>
          </a:p>
          <a:p>
            <a:pPr algn="just"/>
            <a:endParaRPr lang="de-DE" dirty="0"/>
          </a:p>
          <a:p>
            <a:pPr algn="just"/>
            <a:r>
              <a:rPr lang="de-DE" dirty="0"/>
              <a:t>Bis zum </a:t>
            </a:r>
            <a:r>
              <a:rPr lang="de-DE" b="1" dirty="0"/>
              <a:t>28.03.2023</a:t>
            </a:r>
            <a:r>
              <a:rPr lang="de-DE" dirty="0"/>
              <a:t> wurden insgesamt </a:t>
            </a:r>
            <a:r>
              <a:rPr lang="de-DE" b="1" dirty="0"/>
              <a:t>685 Sequenzen </a:t>
            </a:r>
            <a:r>
              <a:rPr lang="de-DE" dirty="0"/>
              <a:t>aus folgenden Ländern geteilt: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79E0E81-C869-4A25-B046-9B808DA69923}"/>
              </a:ext>
            </a:extLst>
          </p:cNvPr>
          <p:cNvSpPr txBox="1"/>
          <p:nvPr/>
        </p:nvSpPr>
        <p:spPr>
          <a:xfrm>
            <a:off x="1011138" y="3613666"/>
            <a:ext cx="11395471" cy="3151187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Aruba: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Österreich: 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Brunei: 56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Kanada: 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China: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Dänemark: 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Indien: 406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Irland: 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Italien: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Japan: 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Malaysia: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Niederlande: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Neuseeland: 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Singapur: 32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Südkorea: 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Spanien: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Schweden: 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UK: 36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USA: 81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901CC51-64FB-4CC4-81EE-D00D7FC9A387}"/>
              </a:ext>
            </a:extLst>
          </p:cNvPr>
          <p:cNvSpPr txBox="1"/>
          <p:nvPr/>
        </p:nvSpPr>
        <p:spPr>
          <a:xfrm>
            <a:off x="142885" y="5762880"/>
            <a:ext cx="116971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DE" dirty="0"/>
              <a:t>Meeting der </a:t>
            </a:r>
            <a:r>
              <a:rPr lang="de-DE" b="1" dirty="0"/>
              <a:t>WHO Euro </a:t>
            </a:r>
            <a:r>
              <a:rPr lang="de-DE" dirty="0"/>
              <a:t>zu Virusvarianten findet aktuell alle 4 Wochen statt. Verschiedene Mitgliedsstaaten passen die Frequenz ihrer Berichterstattung an.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141F9FD-79D3-4E49-9DD1-8738E510687C}"/>
              </a:ext>
            </a:extLst>
          </p:cNvPr>
          <p:cNvSpPr txBox="1"/>
          <p:nvPr/>
        </p:nvSpPr>
        <p:spPr>
          <a:xfrm>
            <a:off x="0" y="6385816"/>
            <a:ext cx="96905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200" i="1" dirty="0">
              <a:solidFill>
                <a:prstClr val="black"/>
              </a:solidFill>
            </a:endParaRPr>
          </a:p>
          <a:p>
            <a:r>
              <a:rPr lang="de-DE" sz="1200" i="1" dirty="0">
                <a:solidFill>
                  <a:prstClr val="black"/>
                </a:solidFill>
              </a:rPr>
              <a:t>Quellen: siehe Notizfeld</a:t>
            </a:r>
          </a:p>
        </p:txBody>
      </p:sp>
    </p:spTree>
    <p:extLst>
      <p:ext uri="{BB962C8B-B14F-4D97-AF65-F5344CB8AC3E}">
        <p14:creationId xmlns:p14="http://schemas.microsoft.com/office/powerpoint/2010/main" val="16913182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Breitbild</PresentationFormat>
  <Paragraphs>125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ＭＳ 明朝</vt:lpstr>
      <vt:lpstr>Scala Sans OT</vt:lpstr>
      <vt:lpstr>Wingdings</vt:lpstr>
      <vt:lpstr>1_Office-Design</vt:lpstr>
      <vt:lpstr>COVID-19 – Internationale Lage</vt:lpstr>
      <vt:lpstr>COVID-19 – Internationale Lage</vt:lpstr>
      <vt:lpstr>COVID-19 – Rekombinante XBB.1.16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Correa Martinez, Carlos</cp:lastModifiedBy>
  <cp:revision>1373</cp:revision>
  <dcterms:created xsi:type="dcterms:W3CDTF">2015-11-02T12:29:13Z</dcterms:created>
  <dcterms:modified xsi:type="dcterms:W3CDTF">2023-03-28T18:10:42Z</dcterms:modified>
</cp:coreProperties>
</file>