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134804450" r:id="rId3"/>
    <p:sldId id="2134804470" r:id="rId4"/>
    <p:sldId id="2134804471" r:id="rId5"/>
    <p:sldId id="2134804476" r:id="rId6"/>
    <p:sldId id="2134804472" r:id="rId7"/>
    <p:sldId id="2134804475" r:id="rId8"/>
    <p:sldId id="2134804474" r:id="rId9"/>
    <p:sldId id="2134804465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3C1E505-B290-4A74-8B9C-C8BB829CE2BD}">
          <p14:sldIdLst>
            <p14:sldId id="261"/>
            <p14:sldId id="2134804450"/>
            <p14:sldId id="2134804470"/>
            <p14:sldId id="2134804471"/>
            <p14:sldId id="2134804476"/>
            <p14:sldId id="2134804472"/>
            <p14:sldId id="2134804475"/>
            <p14:sldId id="2134804474"/>
            <p14:sldId id="2134804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27">
          <p15:clr>
            <a:srgbClr val="A4A3A4"/>
          </p15:clr>
        </p15:guide>
        <p15:guide id="4" pos="1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ännel, Andrea" initials="MA" lastIdx="3" clrIdx="0"/>
  <p:cmAuthor id="1" name="Degen, Marieke" initials="DM" lastIdx="13" clrIdx="1"/>
  <p:cmAuthor id="2" name="Michaela Diercke" initials="MD" lastIdx="2" clrIdx="2"/>
  <p:cmAuthor id="3" name="an der Heiden, Matthias" initials="adHM" lastIdx="4" clrIdx="3"/>
  <p:cmAuthor id="4" name="Herzog, Christian" initials="CH" lastIdx="6" clrIdx="4"/>
  <p:cmAuthor id="5" name="Mirjam Jenny" initials="MJ" lastIdx="9" clrIdx="5"/>
  <p:cmAuthor id="6" name="Mirjam Jenny" initials="MJ [2]" lastIdx="2" clrIdx="6"/>
  <p:cmAuthor id="7" name="Rexroth, Ute" initials="RU" lastIdx="71" clrIdx="7"/>
  <p:cmAuthor id="8" name="Alpers, Katharina" initials="AK" lastIdx="1" clrIdx="8"/>
  <p:cmAuthor id="9" name="Zimmermann, Ruth" initials="ZR" lastIdx="7" clrIdx="9"/>
  <p:cmAuthor id="10" name="Marieke Degen" initials="MD" lastIdx="1" clrIdx="10"/>
  <p:cmAuthor id="11" name="Degen, Marc -StVL BMG" initials="DM-B" lastIdx="7" clrIdx="11"/>
  <p:cmAuthor id="12" name="Kautz, Hanno -L7 BMG" initials="KH-B" lastIdx="1" clrIdx="12"/>
  <p:cmAuthor id="13" name="Wieler, Lothar" initials="LHW" lastIdx="5" clrIdx="13"/>
  <p:cmAuthor id="14" name="Wichmann, Ole" initials="WO" lastIdx="2" clrIdx="14"/>
  <p:cmAuthor id="15" name="Sievers, Claudia" initials="CSI" lastIdx="3" clrIdx="15"/>
  <p:cmAuthor id="16" name="lothar.wieler@t-online.de" initials="l" lastIdx="1" clrIdx="16"/>
  <p:cmAuthor id="17" name="Haas, Walter" initials="HW" lastIdx="1" clrIdx="17"/>
  <p:cmAuthor id="18" name="LS" initials="LS" lastIdx="1" clrIdx="18"/>
  <p:cmAuthor id="19" name="Fischer, Martina" initials="FM" lastIdx="8" clrIdx="19"/>
  <p:cmAuthor id="20" name="sieversc" initials="CSI" lastIdx="2" clrIdx="20">
    <p:extLst>
      <p:ext uri="{19B8F6BF-5375-455C-9EA6-DF929625EA0E}">
        <p15:presenceInfo xmlns:p15="http://schemas.microsoft.com/office/powerpoint/2012/main" userId="sieversc" providerId="None"/>
      </p:ext>
    </p:extLst>
  </p:cmAuthor>
  <p:cmAuthor id="21" name="Kröger, Stefan" initials="KS" lastIdx="11" clrIdx="21">
    <p:extLst>
      <p:ext uri="{19B8F6BF-5375-455C-9EA6-DF929625EA0E}">
        <p15:presenceInfo xmlns:p15="http://schemas.microsoft.com/office/powerpoint/2012/main" userId="Kröger, Stefan" providerId="None"/>
      </p:ext>
    </p:extLst>
  </p:cmAuthor>
  <p:cmAuthor id="22" name="Hamouda, Osamah" initials="OHa" lastIdx="4" clrIdx="22">
    <p:extLst>
      <p:ext uri="{19B8F6BF-5375-455C-9EA6-DF929625EA0E}">
        <p15:presenceInfo xmlns:p15="http://schemas.microsoft.com/office/powerpoint/2012/main" userId="Hamouda, Osamah" providerId="None"/>
      </p:ext>
    </p:extLst>
  </p:cmAuthor>
  <p:cmAuthor id="23" name="Bödeker, Birte" initials="BB" lastIdx="4" clrIdx="23">
    <p:extLst>
      <p:ext uri="{19B8F6BF-5375-455C-9EA6-DF929625EA0E}">
        <p15:presenceInfo xmlns:p15="http://schemas.microsoft.com/office/powerpoint/2012/main" userId="Bödeker, Birte" providerId="None"/>
      </p:ext>
    </p:extLst>
  </p:cmAuthor>
  <p:cmAuthor id="24" name="Glasmacher, Susanne" initials="SG" lastIdx="1" clrIdx="24">
    <p:extLst>
      <p:ext uri="{19B8F6BF-5375-455C-9EA6-DF929625EA0E}">
        <p15:presenceInfo xmlns:p15="http://schemas.microsoft.com/office/powerpoint/2012/main" userId="Glasmacher, Susanne" providerId="None"/>
      </p:ext>
    </p:extLst>
  </p:cmAuthor>
  <p:cmAuthor id="25" name="Bichel, Yvonne" initials="BY" lastIdx="1" clrIdx="25">
    <p:extLst>
      <p:ext uri="{19B8F6BF-5375-455C-9EA6-DF929625EA0E}">
        <p15:presenceInfo xmlns:p15="http://schemas.microsoft.com/office/powerpoint/2012/main" userId="Bichel, Yvonne" providerId="None"/>
      </p:ext>
    </p:extLst>
  </p:cmAuthor>
  <p:cmAuthor id="26" name="Budas" initials="B" lastIdx="3" clrIdx="26">
    <p:extLst>
      <p:ext uri="{19B8F6BF-5375-455C-9EA6-DF929625EA0E}">
        <p15:presenceInfo xmlns:p15="http://schemas.microsoft.com/office/powerpoint/2012/main" userId="Budas" providerId="None"/>
      </p:ext>
    </p:extLst>
  </p:cmAuthor>
  <p:cmAuthor id="27" name="Fischer-Fels, Jonathan" initials="FJ" lastIdx="9" clrIdx="27">
    <p:extLst>
      <p:ext uri="{19B8F6BF-5375-455C-9EA6-DF929625EA0E}">
        <p15:presenceInfo xmlns:p15="http://schemas.microsoft.com/office/powerpoint/2012/main" userId="Fischer-Fels, Jonat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338BD2"/>
    <a:srgbClr val="006EC7"/>
    <a:srgbClr val="66A8DD"/>
    <a:srgbClr val="80A5DC"/>
    <a:srgbClr val="4F81BD"/>
    <a:srgbClr val="4D8AD2"/>
    <a:srgbClr val="689CCA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 autoAdjust="0"/>
    <p:restoredTop sz="80984" autoAdjust="0"/>
  </p:normalViewPr>
  <p:slideViewPr>
    <p:cSldViewPr snapToGrid="0" snapToObjects="1">
      <p:cViewPr varScale="1">
        <p:scale>
          <a:sx n="93" d="100"/>
          <a:sy n="93" d="100"/>
        </p:scale>
        <p:origin x="2658" y="66"/>
      </p:cViewPr>
      <p:guideLst>
        <p:guide orient="horz" pos="2160"/>
        <p:guide pos="2880"/>
        <p:guide orient="horz" pos="4127"/>
        <p:guide pos="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259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04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2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50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8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50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6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99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9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0" name="Bild 12" descr="RKI-Logo_RGB_P300C.tif">
            <a:extLst>
              <a:ext uri="{FF2B5EF4-FFF2-40B4-BE49-F238E27FC236}">
                <a16:creationId xmlns:a16="http://schemas.microsoft.com/office/drawing/2014/main" id="{F2C2DD98-CE1D-48B2-9766-6F4D21886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2" descr="RKI-Logo_RGB_P300C.tif">
            <a:extLst>
              <a:ext uri="{FF2B5EF4-FFF2-40B4-BE49-F238E27FC236}">
                <a16:creationId xmlns:a16="http://schemas.microsoft.com/office/drawing/2014/main" id="{B783DEE5-7274-489F-965B-E82F2984A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2" descr="RKI-Logo_RGB_P300C.tif">
            <a:extLst>
              <a:ext uri="{FF2B5EF4-FFF2-40B4-BE49-F238E27FC236}">
                <a16:creationId xmlns:a16="http://schemas.microsoft.com/office/drawing/2014/main" id="{DBDA181B-D7F9-470D-A7A1-27AC8DCBEC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COVID-19 Impfungen</a:t>
            </a:r>
            <a:br>
              <a:rPr lang="de-DE" dirty="0"/>
            </a:br>
            <a:br>
              <a:rPr lang="de-DE" sz="1600" dirty="0"/>
            </a:br>
            <a:r>
              <a:rPr lang="de-DE" sz="1600" dirty="0"/>
              <a:t>Neues aus der STIKO</a:t>
            </a:r>
            <a:br>
              <a:rPr lang="de-DE" sz="1600" dirty="0"/>
            </a:br>
            <a:r>
              <a:rPr lang="de-DE" sz="1600" dirty="0"/>
              <a:t>Impfen Monatsbericht vom 2.3.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Lage AG – FG33</a:t>
            </a:r>
          </a:p>
          <a:p>
            <a:r>
              <a:rPr lang="de-DE" dirty="0"/>
              <a:t>29.03.2023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FACD7-8F51-4E8C-8EA6-094F6D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FB5A5-3D3E-4F46-AE4C-1283885847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Covid</a:t>
            </a:r>
            <a:r>
              <a:rPr lang="de-DE" dirty="0"/>
              <a:t> Impfungen ins Regelsystem</a:t>
            </a:r>
          </a:p>
          <a:p>
            <a:pPr lvl="1"/>
            <a:r>
              <a:rPr lang="de-DE" dirty="0"/>
              <a:t>Aktuelle Impf-Verordnung (</a:t>
            </a:r>
            <a:r>
              <a:rPr lang="de-DE" dirty="0" err="1"/>
              <a:t>ImpfV</a:t>
            </a:r>
            <a:r>
              <a:rPr lang="de-DE" dirty="0"/>
              <a:t>) läuft am 7.4. aus</a:t>
            </a:r>
          </a:p>
          <a:p>
            <a:pPr lvl="1"/>
            <a:r>
              <a:rPr lang="de-DE" dirty="0"/>
              <a:t>Referentenentwurf der neuen „Verord­nung zum Anspruch auf zusätzliche Schutzimpfung und auf Präexpositionsprophylaxe gegen COVID-19 (COVID-19-VorsorgeV)“ im </a:t>
            </a:r>
            <a:r>
              <a:rPr lang="de-DE" dirty="0" err="1"/>
              <a:t>Stellungnahmeverfahren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Frage aus FG33: Stellungnahme des RKI?</a:t>
            </a:r>
          </a:p>
          <a:p>
            <a:pPr lvl="1"/>
            <a:r>
              <a:rPr lang="de-DE" dirty="0"/>
              <a:t>DIM-Team erhält fast täglich tel. Anfragen aus dem BMG zu Fragen, die von Ministerien, Institutionen und Verbänden im Rahmen des SN-Verfahrens beim BMG eingebracht werden</a:t>
            </a:r>
          </a:p>
          <a:p>
            <a:pPr lvl="1"/>
            <a:endParaRPr lang="de-DE" dirty="0"/>
          </a:p>
          <a:p>
            <a:r>
              <a:rPr lang="de-DE" dirty="0"/>
              <a:t>STIKO Empfehlung für </a:t>
            </a:r>
            <a:r>
              <a:rPr lang="de-DE" dirty="0" err="1"/>
              <a:t>Covid</a:t>
            </a:r>
            <a:r>
              <a:rPr lang="de-DE" dirty="0"/>
              <a:t> Impfungen</a:t>
            </a:r>
          </a:p>
          <a:p>
            <a:pPr lvl="1"/>
            <a:r>
              <a:rPr lang="de-DE" dirty="0"/>
              <a:t>Voraussichtlich weiterhin Impfempfehlung für Risikogruppen</a:t>
            </a:r>
          </a:p>
          <a:p>
            <a:pPr lvl="1"/>
            <a:r>
              <a:rPr lang="de-DE" dirty="0"/>
              <a:t>Voraussichtlich jährliche Auffrischung für Risikogruppen</a:t>
            </a:r>
          </a:p>
          <a:p>
            <a:pPr lvl="1"/>
            <a:r>
              <a:rPr lang="de-DE" dirty="0"/>
              <a:t>Zeitplan: voraussichtlich 2. Quartal 2023</a:t>
            </a:r>
          </a:p>
          <a:p>
            <a:pPr lvl="1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0E9059-EA29-4AA1-BC3F-087606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338554"/>
          </a:xfrm>
        </p:spPr>
        <p:txBody>
          <a:bodyPr/>
          <a:lstStyle/>
          <a:p>
            <a:r>
              <a:rPr lang="de-DE" dirty="0"/>
              <a:t>Neues aus der STIKO</a:t>
            </a:r>
          </a:p>
        </p:txBody>
      </p:sp>
    </p:spTree>
    <p:extLst>
      <p:ext uri="{BB962C8B-B14F-4D97-AF65-F5344CB8AC3E}">
        <p14:creationId xmlns:p14="http://schemas.microsoft.com/office/powerpoint/2010/main" val="251728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(02.03.)</a:t>
            </a:r>
            <a:br>
              <a:rPr lang="de-DE" dirty="0"/>
            </a:br>
            <a:r>
              <a:rPr lang="de-DE" dirty="0"/>
              <a:t>Impfquoten im Verlauf, Alter 18+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D27D5A1-7B15-4D8F-A69D-DAA252C666D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4208" y="1224394"/>
            <a:ext cx="8092592" cy="5220086"/>
          </a:xfrm>
        </p:spPr>
      </p:pic>
    </p:spTree>
    <p:extLst>
      <p:ext uri="{BB962C8B-B14F-4D97-AF65-F5344CB8AC3E}">
        <p14:creationId xmlns:p14="http://schemas.microsoft.com/office/powerpoint/2010/main" val="225603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(02.03.)</a:t>
            </a:r>
            <a:br>
              <a:rPr lang="de-DE" dirty="0"/>
            </a:br>
            <a:r>
              <a:rPr lang="de-DE" dirty="0"/>
              <a:t>Impfstellen im Verlauf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69481AB-78AE-4EB5-AE7F-DB46EF7F5AF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61370" y="1214165"/>
            <a:ext cx="8325430" cy="4954684"/>
          </a:xfrm>
        </p:spPr>
      </p:pic>
    </p:spTree>
    <p:extLst>
      <p:ext uri="{BB962C8B-B14F-4D97-AF65-F5344CB8AC3E}">
        <p14:creationId xmlns:p14="http://schemas.microsoft.com/office/powerpoint/2010/main" val="42037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(02.03.)</a:t>
            </a:r>
            <a:br>
              <a:rPr lang="de-DE" dirty="0"/>
            </a:br>
            <a:r>
              <a:rPr lang="de-DE" dirty="0"/>
              <a:t>Impfstoffe nach Jahr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944666B-49E5-49D1-A135-B392870B056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59648" y="1233508"/>
            <a:ext cx="8369888" cy="4867466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9DEBF44-BA3C-4655-819B-834F6733C329}"/>
              </a:ext>
            </a:extLst>
          </p:cNvPr>
          <p:cNvSpPr/>
          <p:nvPr/>
        </p:nvSpPr>
        <p:spPr>
          <a:xfrm>
            <a:off x="6421348" y="1479478"/>
            <a:ext cx="1089061" cy="42329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Ergebnisse der COVIK Studie (1)</a:t>
            </a:r>
            <a:br>
              <a:rPr lang="de-DE" dirty="0"/>
            </a:br>
            <a:r>
              <a:rPr lang="de-DE" dirty="0"/>
              <a:t>Impfeffektivität nach Anzahl und Dauer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468843B-163C-4AC5-852E-53981B1E5B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00848" y="1371008"/>
            <a:ext cx="3283119" cy="3473629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D7EFF28-57D7-4AE6-B029-3D286023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625" y="1371008"/>
            <a:ext cx="4381725" cy="302910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41B78A-06E7-4FE9-B38B-E575287DEFB2}"/>
              </a:ext>
            </a:extLst>
          </p:cNvPr>
          <p:cNvSpPr txBox="1"/>
          <p:nvPr/>
        </p:nvSpPr>
        <p:spPr>
          <a:xfrm>
            <a:off x="587829" y="4844637"/>
            <a:ext cx="3509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VE gegen COVID-19 bedingte Hospitalisierung </a:t>
            </a:r>
            <a:r>
              <a:rPr lang="de-DE" b="1" dirty="0">
                <a:solidFill>
                  <a:schemeClr val="accent1"/>
                </a:solidFill>
              </a:rPr>
              <a:t>nach Anzahl der verabreichten Impfstoffdosen</a:t>
            </a:r>
            <a:r>
              <a:rPr lang="de-DE" dirty="0">
                <a:solidFill>
                  <a:schemeClr val="accent1"/>
                </a:solidFill>
              </a:rPr>
              <a:t>,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Dezember 2021-September 2022, </a:t>
            </a:r>
            <a:r>
              <a:rPr lang="de-DE" dirty="0" err="1">
                <a:solidFill>
                  <a:schemeClr val="accent1"/>
                </a:solidFill>
              </a:rPr>
              <a:t>COViK</a:t>
            </a:r>
            <a:r>
              <a:rPr lang="de-DE" dirty="0">
                <a:solidFill>
                  <a:schemeClr val="accent1"/>
                </a:solidFill>
              </a:rPr>
              <a:t>-Studie.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6C9754-E4FE-4E0A-86FF-3999DE21A5EB}"/>
              </a:ext>
            </a:extLst>
          </p:cNvPr>
          <p:cNvSpPr txBox="1"/>
          <p:nvPr/>
        </p:nvSpPr>
        <p:spPr>
          <a:xfrm>
            <a:off x="4726379" y="4844637"/>
            <a:ext cx="382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VE gegen COVID-19 bedingte Hospitalisierung </a:t>
            </a:r>
            <a:r>
              <a:rPr lang="de-DE" b="1" dirty="0">
                <a:solidFill>
                  <a:schemeClr val="accent1"/>
                </a:solidFill>
              </a:rPr>
              <a:t>nach Abstand zur letzten Impfstoffdosis</a:t>
            </a:r>
            <a:r>
              <a:rPr lang="de-DE" dirty="0">
                <a:solidFill>
                  <a:schemeClr val="accent1"/>
                </a:solidFill>
              </a:rPr>
              <a:t>, Dezember 2021-September 2022, </a:t>
            </a:r>
            <a:r>
              <a:rPr lang="de-DE" dirty="0" err="1">
                <a:solidFill>
                  <a:schemeClr val="accent1"/>
                </a:solidFill>
              </a:rPr>
              <a:t>COViK</a:t>
            </a:r>
            <a:r>
              <a:rPr lang="de-DE" dirty="0">
                <a:solidFill>
                  <a:schemeClr val="accent1"/>
                </a:solidFill>
              </a:rPr>
              <a:t>-Studie.</a:t>
            </a:r>
          </a:p>
        </p:txBody>
      </p:sp>
    </p:spTree>
    <p:extLst>
      <p:ext uri="{BB962C8B-B14F-4D97-AF65-F5344CB8AC3E}">
        <p14:creationId xmlns:p14="http://schemas.microsoft.com/office/powerpoint/2010/main" val="327961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Ergebnisse der COVIK Studie (2)</a:t>
            </a:r>
            <a:br>
              <a:rPr lang="de-DE" dirty="0"/>
            </a:br>
            <a:r>
              <a:rPr lang="de-DE" dirty="0"/>
              <a:t>Impfeffektivität nach Alter und Vorerkrankung</a:t>
            </a:r>
          </a:p>
        </p:txBody>
      </p:sp>
      <p:pic>
        <p:nvPicPr>
          <p:cNvPr id="12" name="Inhaltsplatzhalter 14">
            <a:extLst>
              <a:ext uri="{FF2B5EF4-FFF2-40B4-BE49-F238E27FC236}">
                <a16:creationId xmlns:a16="http://schemas.microsoft.com/office/drawing/2014/main" id="{4372E483-55FA-4960-9849-5A547F4B5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0" y="1743885"/>
            <a:ext cx="5179202" cy="22184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36FF533-AC51-43E5-9BD1-1535B466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616" y="3429000"/>
            <a:ext cx="4874275" cy="31312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6A9266-7A44-47D0-AB1C-CBD997EF1020}"/>
              </a:ext>
            </a:extLst>
          </p:cNvPr>
          <p:cNvSpPr txBox="1"/>
          <p:nvPr/>
        </p:nvSpPr>
        <p:spPr>
          <a:xfrm>
            <a:off x="339030" y="1374553"/>
            <a:ext cx="238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accent1"/>
                </a:solidFill>
              </a:rPr>
              <a:t>VE nach Altersgruppen: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D7047D-0193-404F-8A9C-EA4E000B9B4B}"/>
              </a:ext>
            </a:extLst>
          </p:cNvPr>
          <p:cNvSpPr txBox="1"/>
          <p:nvPr/>
        </p:nvSpPr>
        <p:spPr>
          <a:xfrm>
            <a:off x="6215370" y="3059668"/>
            <a:ext cx="26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accent1"/>
                </a:solidFill>
              </a:rPr>
              <a:t>VE nach Vorerkrankungen:</a:t>
            </a:r>
          </a:p>
        </p:txBody>
      </p:sp>
    </p:spTree>
    <p:extLst>
      <p:ext uri="{BB962C8B-B14F-4D97-AF65-F5344CB8AC3E}">
        <p14:creationId xmlns:p14="http://schemas.microsoft.com/office/powerpoint/2010/main" val="38749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Impfeffektivität nach dominanter Virus-Variante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98D477-654D-4EED-A830-B79C8549D5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00BC1B-C749-4486-930F-14D23B9D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55700"/>
            <a:ext cx="8229602" cy="52150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0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Impfdurchbrüche mit Hospitalisierung, MW 01-51/ 2022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593DA94F-9393-4B6C-A7D0-8094A66D15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75202" y="1460666"/>
            <a:ext cx="7993595" cy="4843304"/>
          </a:xfrm>
        </p:spPr>
      </p:pic>
    </p:spTree>
    <p:extLst>
      <p:ext uri="{BB962C8B-B14F-4D97-AF65-F5344CB8AC3E}">
        <p14:creationId xmlns:p14="http://schemas.microsoft.com/office/powerpoint/2010/main" val="130478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</Words>
  <Application>Microsoft Office PowerPoint</Application>
  <PresentationFormat>Bildschirmpräsentation (4:3)</PresentationFormat>
  <Paragraphs>43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COVID-19 Impfungen  Neues aus der STIKO Impfen Monatsbericht vom 2.3.</vt:lpstr>
      <vt:lpstr>Neues aus der STIKO</vt:lpstr>
      <vt:lpstr>Monatsbericht Impfen (02.03.) Impfquoten im Verlauf, Alter 18+ </vt:lpstr>
      <vt:lpstr>Monatsbericht Impfen (02.03.) Impfstellen im Verlauf </vt:lpstr>
      <vt:lpstr>Monatsbericht Impfen (02.03.) Impfstoffe nach Jahr </vt:lpstr>
      <vt:lpstr>Ergebnisse der COVIK Studie (1) Impfeffektivität nach Anzahl und Dauer</vt:lpstr>
      <vt:lpstr>Ergebnisse der COVIK Studie (2) Impfeffektivität nach Alter und Vorerkrankung</vt:lpstr>
      <vt:lpstr>Monatsbericht Impfen (02.02.) Impfeffektivität nach dominanter Virus-Variante</vt:lpstr>
      <vt:lpstr>Monatsbericht Impfen (02.02.) Impfdurchbrüche mit Hospitalisierung, MW 01-51/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Fischer-Fels, Jonathan</cp:lastModifiedBy>
  <cp:revision>5195</cp:revision>
  <cp:lastPrinted>2022-06-16T09:06:07Z</cp:lastPrinted>
  <dcterms:created xsi:type="dcterms:W3CDTF">2015-11-02T12:29:13Z</dcterms:created>
  <dcterms:modified xsi:type="dcterms:W3CDTF">2023-03-29T07:56:26Z</dcterms:modified>
</cp:coreProperties>
</file>