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61" r:id="rId2"/>
    <p:sldId id="788" r:id="rId3"/>
    <p:sldId id="756" r:id="rId4"/>
    <p:sldId id="791" r:id="rId5"/>
    <p:sldId id="790" r:id="rId6"/>
    <p:sldId id="757" r:id="rId7"/>
    <p:sldId id="777" r:id="rId8"/>
    <p:sldId id="783" r:id="rId9"/>
    <p:sldId id="784" r:id="rId10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7034" autoAdjust="0"/>
  </p:normalViewPr>
  <p:slideViewPr>
    <p:cSldViewPr snapToGrid="0" snapToObjects="1">
      <p:cViewPr varScale="1">
        <p:scale>
          <a:sx n="95" d="100"/>
          <a:sy n="95" d="100"/>
        </p:scale>
        <p:origin x="206" y="53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29.03.2023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29.03.2023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382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Automatisierung), Tabelle erste Seite (Datum Impfen vom aktuellen Tag!)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6296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im Automatisierungsordner 7TageInz_BL_Meldedatum_LB.png oder Lagebericht (aktuelle Automatisierung) , egal ob mit oder ohne DIM(Impfen)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Ordner </a:t>
            </a:r>
            <a:r>
              <a:rPr lang="de-DE" dirty="0" err="1"/>
              <a:t>heatmaps</a:t>
            </a:r>
            <a:r>
              <a:rPr lang="de-DE" dirty="0"/>
              <a:t>, g, Deutschland_inzidenz_heatmap.tiff (oder </a:t>
            </a:r>
            <a:r>
              <a:rPr lang="de-DE" dirty="0" err="1"/>
              <a:t>pdf</a:t>
            </a:r>
            <a:r>
              <a:rPr lang="de-DE" dirty="0"/>
              <a:t>, ist egal)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177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Wochenbericht_auto</a:t>
            </a:r>
            <a:r>
              <a:rPr lang="en-GB" dirty="0"/>
              <a:t> </a:t>
            </a:r>
            <a:r>
              <a:rPr lang="en-GB" dirty="0" err="1"/>
              <a:t>Datei</a:t>
            </a:r>
            <a:r>
              <a:rPr lang="en-GB" dirty="0"/>
              <a:t> </a:t>
            </a:r>
            <a:r>
              <a:rPr lang="en-GB" dirty="0" err="1"/>
              <a:t>unter</a:t>
            </a:r>
            <a:r>
              <a:rPr lang="en-GB" dirty="0"/>
              <a:t> </a:t>
            </a:r>
            <a:r>
              <a:rPr lang="en-GB" dirty="0" err="1"/>
              <a:t>Todesfälle</a:t>
            </a:r>
            <a:r>
              <a:rPr lang="en-GB" dirty="0"/>
              <a:t>, </a:t>
            </a:r>
            <a:r>
              <a:rPr lang="en-GB" dirty="0" err="1"/>
              <a:t>Graphik</a:t>
            </a:r>
            <a:r>
              <a:rPr lang="en-GB" dirty="0"/>
              <a:t> (</a:t>
            </a:r>
            <a:r>
              <a:rPr lang="en-GB" dirty="0" err="1"/>
              <a:t>wie</a:t>
            </a:r>
            <a:r>
              <a:rPr lang="en-GB" dirty="0"/>
              <a:t> </a:t>
            </a:r>
            <a:r>
              <a:rPr lang="en-GB" dirty="0" err="1"/>
              <a:t>im</a:t>
            </a:r>
            <a:r>
              <a:rPr lang="en-GB" dirty="0"/>
              <a:t> </a:t>
            </a:r>
            <a:r>
              <a:rPr lang="en-GB" dirty="0" err="1"/>
              <a:t>Bericht</a:t>
            </a:r>
            <a:r>
              <a:rPr lang="en-GB" dirty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683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https://www.destatis.de/DE/Themen/Querschnitt/Corona/Gesellschaft/bevoelkerung-sterbefaelle.html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3108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15.03.2023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15.03.2023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15.03.2023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15.03.2023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15.03.2023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15.03.2023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15.03.2023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15.03.2023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15.03.2023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15.03.2023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29. März 2023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29.03.2023</a:t>
            </a:r>
          </a:p>
        </p:txBody>
      </p: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4A69447C-8F5C-460E-BE4F-C4112783FE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138"/>
              </p:ext>
            </p:extLst>
          </p:nvPr>
        </p:nvGraphicFramePr>
        <p:xfrm>
          <a:off x="931005" y="649305"/>
          <a:ext cx="7071360" cy="4338151"/>
        </p:xfrm>
        <a:graphic>
          <a:graphicData uri="http://schemas.openxmlformats.org/drawingml/2006/table">
            <a:tbl>
              <a:tblPr firstRow="1" firstCol="1" bandRow="1"/>
              <a:tblGrid>
                <a:gridCol w="881881">
                  <a:extLst>
                    <a:ext uri="{9D8B030D-6E8A-4147-A177-3AD203B41FA5}">
                      <a16:colId xmlns:a16="http://schemas.microsoft.com/office/drawing/2014/main" val="980147121"/>
                    </a:ext>
                  </a:extLst>
                </a:gridCol>
                <a:gridCol w="881881">
                  <a:extLst>
                    <a:ext uri="{9D8B030D-6E8A-4147-A177-3AD203B41FA5}">
                      <a16:colId xmlns:a16="http://schemas.microsoft.com/office/drawing/2014/main" val="2201775615"/>
                    </a:ext>
                  </a:extLst>
                </a:gridCol>
                <a:gridCol w="98142">
                  <a:extLst>
                    <a:ext uri="{9D8B030D-6E8A-4147-A177-3AD203B41FA5}">
                      <a16:colId xmlns:a16="http://schemas.microsoft.com/office/drawing/2014/main" val="3644193649"/>
                    </a:ext>
                  </a:extLst>
                </a:gridCol>
                <a:gridCol w="881191">
                  <a:extLst>
                    <a:ext uri="{9D8B030D-6E8A-4147-A177-3AD203B41FA5}">
                      <a16:colId xmlns:a16="http://schemas.microsoft.com/office/drawing/2014/main" val="2173437645"/>
                    </a:ext>
                  </a:extLst>
                </a:gridCol>
                <a:gridCol w="1078162">
                  <a:extLst>
                    <a:ext uri="{9D8B030D-6E8A-4147-A177-3AD203B41FA5}">
                      <a16:colId xmlns:a16="http://schemas.microsoft.com/office/drawing/2014/main" val="3615788349"/>
                    </a:ext>
                  </a:extLst>
                </a:gridCol>
                <a:gridCol w="97451">
                  <a:extLst>
                    <a:ext uri="{9D8B030D-6E8A-4147-A177-3AD203B41FA5}">
                      <a16:colId xmlns:a16="http://schemas.microsoft.com/office/drawing/2014/main" val="2958530142"/>
                    </a:ext>
                  </a:extLst>
                </a:gridCol>
                <a:gridCol w="1470033">
                  <a:extLst>
                    <a:ext uri="{9D8B030D-6E8A-4147-A177-3AD203B41FA5}">
                      <a16:colId xmlns:a16="http://schemas.microsoft.com/office/drawing/2014/main" val="3240795720"/>
                    </a:ext>
                  </a:extLst>
                </a:gridCol>
                <a:gridCol w="75742">
                  <a:extLst>
                    <a:ext uri="{9D8B030D-6E8A-4147-A177-3AD203B41FA5}">
                      <a16:colId xmlns:a16="http://schemas.microsoft.com/office/drawing/2014/main" val="762129172"/>
                    </a:ext>
                  </a:extLst>
                </a:gridCol>
                <a:gridCol w="1606877">
                  <a:extLst>
                    <a:ext uri="{9D8B030D-6E8A-4147-A177-3AD203B41FA5}">
                      <a16:colId xmlns:a16="http://schemas.microsoft.com/office/drawing/2014/main" val="2951210237"/>
                    </a:ext>
                  </a:extLst>
                </a:gridCol>
              </a:tblGrid>
              <a:tr h="42608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DIVI-</a:t>
                      </a:r>
                      <a:r>
                        <a:rPr lang="de-DE" sz="1100" b="1" dirty="0" err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Intensivregister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28.03. 12:15 Uhr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 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 err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29.03. 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5327879"/>
                  </a:ext>
                </a:extLst>
              </a:tr>
              <a:tr h="5025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50/100.000 EW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Veränderung der Fälle zum Vortag </a:t>
                      </a:r>
                      <a:b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</a:b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172921"/>
                  </a:ext>
                </a:extLst>
              </a:tr>
              <a:tr h="3177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+5.174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-7.400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31,6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-18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-49</a:t>
                      </a:r>
                      <a:endParaRPr lang="de-DE" sz="11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endParaRPr lang="de-DE" sz="1100">
                        <a:effectLst/>
                        <a:latin typeface="Cambria" panose="020405030504060302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+3.367</a:t>
                      </a:r>
                      <a:endParaRPr lang="de-DE" sz="11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9" marR="1331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8165200"/>
                  </a:ext>
                </a:extLst>
              </a:tr>
              <a:tr h="3547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(38.343.472)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[ca. 108.700]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 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[35/411]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[1.123]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702318"/>
                  </a:ext>
                </a:extLst>
              </a:tr>
              <a:tr h="6873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</a:t>
                      </a:r>
                      <a:r>
                        <a:rPr lang="de-DE" sz="105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105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 gesamt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500/100.000 EW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Anteil COVID-19-Belegung an Gesamtzahl der betreibbaren ITS-Betten</a:t>
                      </a:r>
                      <a:r>
                        <a:rPr lang="de-DE" sz="9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4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Geimpfter insgesamt mit mindestens einer/mit vollständiger/ mit Auffrischimpfung</a:t>
                      </a:r>
                      <a:r>
                        <a:rPr lang="de-DE" sz="9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5, 6, 7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536284"/>
                  </a:ext>
                </a:extLst>
              </a:tr>
              <a:tr h="1719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+1.604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+12.500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5,7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5,4 %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64.875.263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5673484"/>
                  </a:ext>
                </a:extLst>
              </a:tr>
              <a:tr h="3547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(930.740)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(ca. 38.064.200)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[0/411]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63.561.685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7599922"/>
                  </a:ext>
                </a:extLst>
              </a:tr>
              <a:tr h="1719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52.136.655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8957231"/>
                  </a:ext>
                </a:extLst>
              </a:tr>
              <a:tr h="72012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11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</a:t>
                      </a:r>
                      <a:b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</a:b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ab 60 Jahre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1000/100.000 EW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Erstaufnahmen 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Anteil Geimpfter insgesamt mit mindestens einer/mit vollständiger/ mit Auffrischimpfung </a:t>
                      </a:r>
                      <a:r>
                        <a:rPr lang="de-DE" sz="9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5, 6, 7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003476"/>
                  </a:ext>
                </a:extLst>
              </a:tr>
              <a:tr h="15635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+134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16,0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+131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77,9 %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0723713"/>
                  </a:ext>
                </a:extLst>
              </a:tr>
              <a:tr h="15635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(170.627)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[0/411]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76,4 %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2123482"/>
                  </a:ext>
                </a:extLst>
              </a:tr>
              <a:tr h="17584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62,6 %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062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5097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29.03.2023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103901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F7C1BE3-0355-4240-8FEB-F266049AF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354" y="701964"/>
            <a:ext cx="7281876" cy="398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D1D5861-B93F-4402-B6CA-ECAB8E1E82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823D258-BB4C-4BB7-BD57-522EB2920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29.03.2023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579A507-BCCD-4693-9142-DBE87D869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Meldungen von SARS-CoV-2-Nachweisen über DEMIS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EC6AD27-93A0-46C4-87C5-6B5A5DB32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32" y="1330010"/>
            <a:ext cx="7836568" cy="338607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C4E5298-0CD9-4204-8DFD-6C4C4E41501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299285" y="1828800"/>
            <a:ext cx="3793958" cy="267629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28C4A12-D7B5-4909-B375-87959E9E960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57200" y="1860866"/>
            <a:ext cx="3320716" cy="264422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37745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6EF656F-A5DC-42A3-8DC5-8185682F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29.03.2023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A393DBB-E47E-4437-A0B2-571AB273F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Verlauf der Hospitalisierungs-Inzidenz der Bundesländer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A0FDF78-516A-424C-A625-D1DE7E2B0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992" y="1183024"/>
            <a:ext cx="6647972" cy="363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83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29.03.2023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DEA3A31-B9DB-41CB-94C8-B930FE793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509" y="804853"/>
            <a:ext cx="5737067" cy="405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F7E0A3-DF28-49C8-BBA1-40795962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29.03.2023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B4CE365-3CA8-4F32-A419-A2C5F6DA4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26" y="632112"/>
            <a:ext cx="8046029" cy="402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36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75A4F9-C065-469F-B032-9E5879AC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29.03.2023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70804A0-4DFD-4711-A832-ED3DB7A7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532"/>
            <a:ext cx="7983646" cy="714291"/>
          </a:xfrm>
        </p:spPr>
        <p:txBody>
          <a:bodyPr/>
          <a:lstStyle/>
          <a:p>
            <a:r>
              <a:rPr lang="de-DE" dirty="0"/>
              <a:t>COVID-19-Fälle nach Altersgruppe und Sterbedatum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AF396F5-3E42-4AD8-B3FF-CB8BD1636522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155" y="748145"/>
            <a:ext cx="7868190" cy="40191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41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DF19E802-A822-4816-AA25-08E2A492E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29.03.2023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D9F8899-0A00-41B4-9CB4-2C6709605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99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406</Words>
  <Application>Microsoft Office PowerPoint</Application>
  <PresentationFormat>Bildschirmpräsentation (16:9)</PresentationFormat>
  <Paragraphs>139</Paragraphs>
  <Slides>9</Slides>
  <Notes>7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7" baseType="lpstr">
      <vt:lpstr>Arial</vt:lpstr>
      <vt:lpstr>Calibri</vt:lpstr>
      <vt:lpstr>Cambria</vt:lpstr>
      <vt:lpstr>MS Mincho</vt:lpstr>
      <vt:lpstr>MS Mincho</vt:lpstr>
      <vt:lpstr>ScalaSans</vt:lpstr>
      <vt:lpstr>Wingdings</vt:lpstr>
      <vt:lpstr>Office-Design</vt:lpstr>
      <vt:lpstr>Lage national </vt:lpstr>
      <vt:lpstr>Überblick Kennzahlen </vt:lpstr>
      <vt:lpstr>Verlauf der 7-Tage-Inzidenz der Bundesländer</vt:lpstr>
      <vt:lpstr>Meldungen von SARS-CoV-2-Nachweisen über DEMIS</vt:lpstr>
      <vt:lpstr>Verlauf der Hospitalisierungs-Inzidenz der Bundesländer</vt:lpstr>
      <vt:lpstr>Geografische Verteilung 7-Tage-Inzidenz nach Landkreis</vt:lpstr>
      <vt:lpstr>PowerPoint-Präsentation</vt:lpstr>
      <vt:lpstr>COVID-19-Fälle nach Altersgruppe und Sterbedatum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Claudia Sievers</cp:lastModifiedBy>
  <cp:revision>818</cp:revision>
  <dcterms:created xsi:type="dcterms:W3CDTF">2015-11-02T12:29:13Z</dcterms:created>
  <dcterms:modified xsi:type="dcterms:W3CDTF">2023-03-29T08:32:11Z</dcterms:modified>
</cp:coreProperties>
</file>