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4" r:id="rId1"/>
  </p:sldMasterIdLst>
  <p:notesMasterIdLst>
    <p:notesMasterId r:id="rId12"/>
  </p:notesMasterIdLst>
  <p:sldIdLst>
    <p:sldId id="289" r:id="rId2"/>
    <p:sldId id="803" r:id="rId3"/>
    <p:sldId id="809" r:id="rId4"/>
    <p:sldId id="811" r:id="rId5"/>
    <p:sldId id="317" r:id="rId6"/>
    <p:sldId id="313" r:id="rId7"/>
    <p:sldId id="315" r:id="rId8"/>
    <p:sldId id="303" r:id="rId9"/>
    <p:sldId id="804" r:id="rId10"/>
    <p:sldId id="81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5AA6"/>
    <a:srgbClr val="E0E7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2924" autoAdjust="0"/>
  </p:normalViewPr>
  <p:slideViewPr>
    <p:cSldViewPr snapToGrid="0">
      <p:cViewPr varScale="1">
        <p:scale>
          <a:sx n="56" d="100"/>
          <a:sy n="56" d="100"/>
        </p:scale>
        <p:origin x="1068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425B86-A4CE-44D5-BA22-0294DA6C2F74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70770F-2550-456F-970C-ED24D2B7E7D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1947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eaLnBrk="1" latinLnBrk="0" hangingPunct="1"/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Hausärztinnen und Hausärzte sehen sich selber als erste Ansprechpartnerin und Ansprechpartner (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Stengel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al., 2022)</a:t>
            </a:r>
            <a:endParaRPr lang="de-DE" dirty="0">
              <a:effectLst/>
            </a:endParaRPr>
          </a:p>
          <a:p>
            <a:pPr rtl="0" eaLnBrk="1" latinLnBrk="0" hangingPunct="1"/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Aber:</a:t>
            </a:r>
            <a:endParaRPr lang="de-DE" dirty="0">
              <a:effectLst/>
            </a:endParaRPr>
          </a:p>
          <a:p>
            <a:pPr rtl="0" eaLnBrk="1" latinLnBrk="0" hangingPunct="1"/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Informationslage zum Teil immer noch unübersichtlich</a:t>
            </a:r>
            <a:endParaRPr lang="de-DE" dirty="0">
              <a:effectLst/>
            </a:endParaRPr>
          </a:p>
          <a:p>
            <a:pPr rtl="0" eaLnBrk="1" latinLnBrk="0" hangingPunct="1"/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Zufriedenheit über eigenen Wissensstand, Koordinierung der Versorgung und regionales Versorgungsangebot ausbaufähig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Ziel: Beitrag zur</a:t>
            </a:r>
            <a:r>
              <a:rPr lang="de-D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Verbesserung des Information- und Unterstützungsangebots für die Ärzteschaft bei ihrem Auftrag zur Versorgung von Patientinnen und Patienten mit Long COVID</a:t>
            </a:r>
            <a:endParaRPr lang="de-DE" dirty="0">
              <a:effectLst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70770F-2550-456F-970C-ED24D2B7E7D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8365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Ärztliche Selbstverwaltung, Med. Fachgesellschaften, Fachverbänden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70770F-2550-456F-970C-ED24D2B7E7D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4838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Response in </a:t>
            </a:r>
            <a:r>
              <a:rPr lang="en-US" dirty="0" err="1"/>
              <a:t>Welle</a:t>
            </a:r>
            <a:r>
              <a:rPr lang="en-US" dirty="0"/>
              <a:t> 2 </a:t>
            </a:r>
            <a:r>
              <a:rPr lang="en-US" dirty="0" err="1"/>
              <a:t>wird</a:t>
            </a:r>
            <a:r>
              <a:rPr lang="en-US" dirty="0"/>
              <a:t> </a:t>
            </a:r>
            <a:r>
              <a:rPr lang="en-US" dirty="0" err="1"/>
              <a:t>verbessert</a:t>
            </a:r>
            <a:r>
              <a:rPr lang="en-US" dirty="0"/>
              <a:t> </a:t>
            </a:r>
            <a:r>
              <a:rPr lang="en-US" dirty="0" err="1"/>
              <a:t>durch</a:t>
            </a:r>
            <a:r>
              <a:rPr lang="en-US" dirty="0"/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Hausärzteverband</a:t>
            </a:r>
            <a:r>
              <a:rPr lang="en-US" dirty="0"/>
              <a:t> an </a:t>
            </a:r>
            <a:r>
              <a:rPr lang="en-US" dirty="0" err="1"/>
              <a:t>Bord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Nehmen</a:t>
            </a:r>
            <a:r>
              <a:rPr lang="en-US" dirty="0"/>
              <a:t> </a:t>
            </a:r>
            <a:r>
              <a:rPr lang="en-US" dirty="0" err="1"/>
              <a:t>Angebot</a:t>
            </a:r>
            <a:r>
              <a:rPr lang="en-US" dirty="0"/>
              <a:t> der </a:t>
            </a:r>
            <a:r>
              <a:rPr lang="en-US" dirty="0" err="1"/>
              <a:t>Berufsverbände</a:t>
            </a:r>
            <a:r>
              <a:rPr lang="en-US" dirty="0"/>
              <a:t> war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KVen</a:t>
            </a:r>
            <a:r>
              <a:rPr lang="en-US" dirty="0"/>
              <a:t> </a:t>
            </a:r>
            <a:r>
              <a:rPr lang="en-US" dirty="0" err="1"/>
              <a:t>borab</a:t>
            </a:r>
            <a:r>
              <a:rPr lang="en-US" dirty="0"/>
              <a:t> </a:t>
            </a:r>
            <a:r>
              <a:rPr lang="en-US" dirty="0" err="1"/>
              <a:t>besser</a:t>
            </a:r>
            <a:r>
              <a:rPr lang="en-US" dirty="0"/>
              <a:t> </a:t>
            </a:r>
            <a:r>
              <a:rPr lang="en-US" dirty="0" err="1"/>
              <a:t>einbinden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Jüngere</a:t>
            </a:r>
            <a:r>
              <a:rPr lang="en-US" dirty="0"/>
              <a:t> AG </a:t>
            </a:r>
            <a:r>
              <a:rPr lang="en-US" dirty="0" err="1"/>
              <a:t>unter</a:t>
            </a:r>
            <a:r>
              <a:rPr lang="en-US" dirty="0"/>
              <a:t>-, </a:t>
            </a:r>
            <a:r>
              <a:rPr lang="en-US" dirty="0" err="1"/>
              <a:t>ältere</a:t>
            </a:r>
            <a:r>
              <a:rPr lang="en-US" dirty="0"/>
              <a:t> AG </a:t>
            </a:r>
            <a:r>
              <a:rPr lang="en-US" dirty="0" err="1"/>
              <a:t>überrepräsentiert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Kaum</a:t>
            </a:r>
            <a:r>
              <a:rPr lang="en-US" dirty="0"/>
              <a:t> </a:t>
            </a:r>
            <a:r>
              <a:rPr lang="en-US" dirty="0" err="1"/>
              <a:t>Anpassungsbedarf</a:t>
            </a:r>
            <a:r>
              <a:rPr lang="en-US" dirty="0"/>
              <a:t> </a:t>
            </a:r>
            <a:r>
              <a:rPr lang="en-US" dirty="0" err="1"/>
              <a:t>bei</a:t>
            </a:r>
            <a:r>
              <a:rPr lang="en-US" dirty="0"/>
              <a:t> </a:t>
            </a:r>
            <a:r>
              <a:rPr lang="en-US" dirty="0" err="1"/>
              <a:t>Geschlecht</a:t>
            </a:r>
            <a:endParaRPr lang="en-US" dirty="0"/>
          </a:p>
          <a:p>
            <a:endParaRPr lang="en-US" dirty="0"/>
          </a:p>
          <a:p>
            <a:r>
              <a:rPr lang="en-US" dirty="0"/>
              <a:t>BW stark </a:t>
            </a:r>
            <a:r>
              <a:rPr lang="en-US" dirty="0" err="1"/>
              <a:t>überrepräsentiert</a:t>
            </a:r>
            <a:endParaRPr lang="en-US" dirty="0"/>
          </a:p>
          <a:p>
            <a:r>
              <a:rPr lang="en-US" dirty="0"/>
              <a:t>BY und Region </a:t>
            </a:r>
            <a:r>
              <a:rPr lang="en-US" dirty="0" err="1"/>
              <a:t>Zentral</a:t>
            </a:r>
            <a:r>
              <a:rPr lang="en-US" dirty="0"/>
              <a:t>-West (</a:t>
            </a:r>
            <a:r>
              <a:rPr lang="en-US" sz="1200" dirty="0"/>
              <a:t>Nordrhein-Westfalen, Hessen, </a:t>
            </a:r>
            <a:r>
              <a:rPr lang="en-US" sz="1200" dirty="0" err="1"/>
              <a:t>Rheinland</a:t>
            </a:r>
            <a:r>
              <a:rPr lang="en-US" sz="1200" dirty="0"/>
              <a:t>-Pfalz, Saarland) stark </a:t>
            </a:r>
            <a:r>
              <a:rPr lang="en-US" sz="1200" dirty="0" err="1"/>
              <a:t>unterrepräsentiert</a:t>
            </a:r>
            <a:endParaRPr lang="en-US" sz="1200" dirty="0"/>
          </a:p>
          <a:p>
            <a:endParaRPr lang="en-US" sz="1200" dirty="0"/>
          </a:p>
          <a:p>
            <a:r>
              <a:rPr lang="en-US" sz="1200" dirty="0" err="1"/>
              <a:t>Gewichtung</a:t>
            </a:r>
            <a:r>
              <a:rPr lang="en-US" sz="1200" dirty="0"/>
              <a:t> </a:t>
            </a:r>
            <a:r>
              <a:rPr lang="en-US" sz="1200" dirty="0" err="1"/>
              <a:t>bei</a:t>
            </a:r>
            <a:r>
              <a:rPr lang="en-US" sz="1200" dirty="0"/>
              <a:t> HÄ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70770F-2550-456F-970C-ED24D2B7E7D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9644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dirty="0"/>
              <a:t>Häufigste verordnete Maßnahmen sind nicht-medikamentöse Therapien, Verlaufsbeobachtungen, Langzeitkrankschreibungen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70770F-2550-456F-970C-ED24D2B7E7D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9846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70770F-2550-456F-970C-ED24D2B7E7D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788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384875"/>
            <a:ext cx="11669813" cy="4355539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 sz="2400"/>
          </a:p>
        </p:txBody>
      </p:sp>
      <p:sp>
        <p:nvSpPr>
          <p:cNvPr id="9" name="Textfeld 8"/>
          <p:cNvSpPr txBox="1"/>
          <p:nvPr userDrawn="1"/>
        </p:nvSpPr>
        <p:spPr>
          <a:xfrm>
            <a:off x="4832470" y="2264791"/>
            <a:ext cx="6832149" cy="2678579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864000" tIns="312000" rIns="912000" bIns="60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600"/>
              </a:lnSpc>
              <a:spcAft>
                <a:spcPts val="800"/>
              </a:spcAft>
            </a:pPr>
            <a:endParaRPr lang="de-DE" sz="3733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5246520" y="2267306"/>
            <a:ext cx="6006459" cy="1687127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933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12.04.23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5246520" y="2015660"/>
            <a:ext cx="0" cy="316041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11252979" y="2009670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11664621" y="2267304"/>
            <a:ext cx="527383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 sz="2400"/>
          </a:p>
        </p:txBody>
      </p:sp>
      <p:sp>
        <p:nvSpPr>
          <p:cNvPr id="13" name="Rechteck 12"/>
          <p:cNvSpPr/>
          <p:nvPr userDrawn="1"/>
        </p:nvSpPr>
        <p:spPr>
          <a:xfrm>
            <a:off x="3294135" y="6176545"/>
            <a:ext cx="1677635" cy="68145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1" y="1384301"/>
            <a:ext cx="4425951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20" name="Rechteck 19"/>
          <p:cNvSpPr/>
          <p:nvPr userDrawn="1"/>
        </p:nvSpPr>
        <p:spPr>
          <a:xfrm>
            <a:off x="119530" y="6290235"/>
            <a:ext cx="11545089" cy="5677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sp>
        <p:nvSpPr>
          <p:cNvPr id="2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5247218" y="3954433"/>
            <a:ext cx="6004983" cy="988936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933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609585" indent="0">
              <a:buNone/>
              <a:defRPr>
                <a:solidFill>
                  <a:srgbClr val="FFFFFF"/>
                </a:solidFill>
              </a:defRPr>
            </a:lvl2pPr>
            <a:lvl3pPr marL="1219170" indent="0">
              <a:buNone/>
              <a:defRPr>
                <a:solidFill>
                  <a:srgbClr val="FFFFFF"/>
                </a:solidFill>
              </a:defRPr>
            </a:lvl3pPr>
            <a:lvl4pPr marL="1828754" indent="0">
              <a:buNone/>
              <a:defRPr>
                <a:solidFill>
                  <a:srgbClr val="FFFFFF"/>
                </a:solidFill>
              </a:defRPr>
            </a:lvl4pPr>
            <a:lvl5pPr marL="2438339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722926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11" descr="PPT_Background_16zu9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2175"/>
            <a:ext cx="11663680" cy="4356608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4832470" y="2264791"/>
            <a:ext cx="6832149" cy="2678579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336000" tIns="312000" rIns="336000" bIns="60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600"/>
              </a:lnSpc>
              <a:spcAft>
                <a:spcPts val="800"/>
              </a:spcAft>
            </a:pPr>
            <a:endParaRPr lang="de-DE" sz="3733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5246520" y="2015660"/>
            <a:ext cx="0" cy="316041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11252979" y="2009670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11664621" y="2267304"/>
            <a:ext cx="527383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 sz="240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12.04.23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Rechteck 14"/>
          <p:cNvSpPr/>
          <p:nvPr userDrawn="1"/>
        </p:nvSpPr>
        <p:spPr>
          <a:xfrm>
            <a:off x="3294135" y="6176545"/>
            <a:ext cx="1677635" cy="68145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sp>
        <p:nvSpPr>
          <p:cNvPr id="11" name="Rechteck 10"/>
          <p:cNvSpPr/>
          <p:nvPr userDrawn="1"/>
        </p:nvSpPr>
        <p:spPr>
          <a:xfrm>
            <a:off x="119530" y="6290235"/>
            <a:ext cx="11545089" cy="5677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>
          <a:xfrm>
            <a:off x="5246520" y="2267306"/>
            <a:ext cx="6006459" cy="1687127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933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14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5247218" y="3954433"/>
            <a:ext cx="6004983" cy="988936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933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609585" indent="0">
              <a:buNone/>
              <a:defRPr>
                <a:solidFill>
                  <a:srgbClr val="FFFFFF"/>
                </a:solidFill>
              </a:defRPr>
            </a:lvl2pPr>
            <a:lvl3pPr marL="1219170" indent="0">
              <a:buNone/>
              <a:defRPr>
                <a:solidFill>
                  <a:srgbClr val="FFFFFF"/>
                </a:solidFill>
              </a:defRPr>
            </a:lvl3pPr>
            <a:lvl4pPr marL="1828754" indent="0">
              <a:buNone/>
              <a:defRPr>
                <a:solidFill>
                  <a:srgbClr val="FFFFFF"/>
                </a:solidFill>
              </a:defRPr>
            </a:lvl4pPr>
            <a:lvl5pPr marL="2438339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809190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609600" y="1901759"/>
            <a:ext cx="10644861" cy="432618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12.04.23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Informationsbedarfe und Erfahrungen in der Long COVID-Versorgung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609600" y="851206"/>
            <a:ext cx="10644861" cy="95238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45166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12.04.23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Informationsbedarfe und Erfahrungen in der Long COVID-Versorgung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quarter" idx="13"/>
          </p:nvPr>
        </p:nvSpPr>
        <p:spPr>
          <a:xfrm>
            <a:off x="609600" y="1902509"/>
            <a:ext cx="5177227" cy="4315971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sz="quarter" idx="14"/>
          </p:nvPr>
        </p:nvSpPr>
        <p:spPr>
          <a:xfrm>
            <a:off x="6106834" y="1902509"/>
            <a:ext cx="5147628" cy="4315971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609600" y="851206"/>
            <a:ext cx="10644861" cy="95238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87623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12.04.23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Informationsbedarfe und Erfahrungen in der Long COVID-Versorgung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609600" y="851206"/>
            <a:ext cx="10644861" cy="95238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446645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12.04.23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Informationsbedarfe und Erfahrungen in der Long COVID-Versorgung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86974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12.04.23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Informationsbedarfe und Erfahrungen in der Long COVID-Versorgung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0854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12.04.23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Informationsbedarfe und Erfahrungen in der Long COVID-Versorgung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2913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12.04.23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Informationsbedarfe und Erfahrungen in der Long COVID-Versorgung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00785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ti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09600" y="851206"/>
            <a:ext cx="10644861" cy="95238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902509"/>
            <a:ext cx="10644861" cy="431597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753102" y="6356351"/>
            <a:ext cx="2480561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600">
                <a:solidFill>
                  <a:srgbClr val="045AA6"/>
                </a:solidFill>
              </a:defRPr>
            </a:lvl1pPr>
          </a:lstStyle>
          <a:p>
            <a:r>
              <a:rPr lang="de-DE"/>
              <a:t>12.04.23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599723" y="6356351"/>
            <a:ext cx="3860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600">
                <a:solidFill>
                  <a:srgbClr val="045AA6"/>
                </a:solidFill>
              </a:defRPr>
            </a:lvl1pPr>
          </a:lstStyle>
          <a:p>
            <a:r>
              <a:rPr lang="de-DE"/>
              <a:t>Informationsbedarfe und Erfahrungen in der Long COVID-Versorgung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590483" y="6356351"/>
            <a:ext cx="662496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600">
                <a:solidFill>
                  <a:srgbClr val="045AA6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1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9051" y="326666"/>
            <a:ext cx="2041215" cy="595685"/>
          </a:xfrm>
          <a:prstGeom prst="rect">
            <a:avLst/>
          </a:prstGeom>
          <a:extLst>
            <a:ext uri="{FAA26D3D-D897-4be2-8F04-BA451C77F1D7}">
              <ma14:placeholderFlag xmlns="" xmlns:ma14="http://schemas.microsoft.com/office/mac/drawingml/2011/main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609602" y="6458251"/>
            <a:ext cx="10662508" cy="424727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36898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</p:sldLayoutIdLst>
  <p:hf hdr="0"/>
  <p:txStyles>
    <p:titleStyle>
      <a:lvl1pPr algn="l" defTabSz="609585" rtl="0" eaLnBrk="1" latinLnBrk="0" hangingPunct="1">
        <a:lnSpc>
          <a:spcPct val="100000"/>
        </a:lnSpc>
        <a:spcBef>
          <a:spcPct val="0"/>
        </a:spcBef>
        <a:buNone/>
        <a:defRPr sz="2933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ts val="576"/>
        </a:spcBef>
        <a:buClr>
          <a:srgbClr val="045AA6"/>
        </a:buClr>
        <a:buFont typeface="Wingdings" charset="2"/>
        <a:buChar char="§"/>
        <a:defRPr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ts val="576"/>
        </a:spcBef>
        <a:buClr>
          <a:srgbClr val="045AA6"/>
        </a:buClr>
        <a:buFont typeface="Wingdings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ts val="576"/>
        </a:spcBef>
        <a:buClr>
          <a:srgbClr val="045AA6"/>
        </a:buClr>
        <a:buFont typeface="Wingdings" charset="2"/>
        <a:buChar char="§"/>
        <a:defRPr sz="2133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ts val="576"/>
        </a:spcBef>
        <a:buClr>
          <a:srgbClr val="045AA6"/>
        </a:buClr>
        <a:buFont typeface="Wingdings" charset="2"/>
        <a:buChar char="§"/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ts val="576"/>
        </a:spcBef>
        <a:buClr>
          <a:srgbClr val="045AA6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hyperlink" Target="http://www.rki.de/long-covid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mailto:Long-Covid@rki.de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Ergebnisse Welle 1:</a:t>
            </a:r>
            <a:br>
              <a:rPr lang="de-DE" dirty="0"/>
            </a:br>
            <a:r>
              <a:rPr lang="de-DE" dirty="0"/>
              <a:t>Informationsbedarfe und Erfahrungen von Hausärztinnen und Hausärzten in Deutschland zur Long COVID-Versorgung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>
          <a:xfrm>
            <a:off x="5247218" y="4114235"/>
            <a:ext cx="6004983" cy="988936"/>
          </a:xfrm>
        </p:spPr>
        <p:txBody>
          <a:bodyPr/>
          <a:lstStyle/>
          <a:p>
            <a:r>
              <a:rPr lang="de-DE" dirty="0"/>
              <a:t>12.04.2023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1E49E8D1-8AC0-469B-8719-A0B9776BB440}"/>
              </a:ext>
            </a:extLst>
          </p:cNvPr>
          <p:cNvSpPr txBox="1"/>
          <p:nvPr/>
        </p:nvSpPr>
        <p:spPr>
          <a:xfrm>
            <a:off x="1101363" y="5932049"/>
            <a:ext cx="49946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Teil des BMG geförderten Projekts „Post-COVID-19“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CA51F7A8-126C-4A8B-A0BE-1E667E79E139}"/>
              </a:ext>
            </a:extLst>
          </p:cNvPr>
          <p:cNvSpPr txBox="1"/>
          <p:nvPr/>
        </p:nvSpPr>
        <p:spPr>
          <a:xfrm>
            <a:off x="9053413" y="5932049"/>
            <a:ext cx="20372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John Gubernath, P1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7B55EE1E-5543-405E-941D-21AE97178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12.04.23</a:t>
            </a: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27C8F0A1-DDB3-4014-90B4-A07B99BEA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831955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F2D6E52C-381D-48CA-A91C-DC47A93F46C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" y="4521758"/>
            <a:ext cx="10644861" cy="170617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de-DE" sz="2000" b="1" dirty="0"/>
              <a:t>Kooperationspartner</a:t>
            </a:r>
          </a:p>
          <a:p>
            <a:r>
              <a:rPr lang="de-DE" sz="2000" dirty="0"/>
              <a:t>Institut für Allgemeinmedizin der Charité Universitätsmedizin – Berlin: </a:t>
            </a:r>
          </a:p>
          <a:p>
            <a:pPr lvl="1"/>
            <a:r>
              <a:rPr lang="de-DE" sz="1900" dirty="0"/>
              <a:t>Lorena Dini, Salma Mekkes</a:t>
            </a:r>
          </a:p>
          <a:p>
            <a:r>
              <a:rPr lang="de-DE" sz="2000" dirty="0"/>
              <a:t>Poliklinik für Kinder- und Jugendmedizin des Uniklinikum Dresden:</a:t>
            </a:r>
          </a:p>
          <a:p>
            <a:pPr lvl="1"/>
            <a:r>
              <a:rPr lang="de-DE" sz="1900" dirty="0"/>
              <a:t>Nicole </a:t>
            </a:r>
            <a:r>
              <a:rPr lang="de-DE" sz="1900" dirty="0" err="1"/>
              <a:t>Töpfner</a:t>
            </a:r>
            <a:r>
              <a:rPr lang="de-DE" sz="1900" dirty="0"/>
              <a:t>, Reinhard Berner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3A51698-A5A2-4175-9C55-D91EA054F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12.04.23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5727034-F8D3-4E43-BFE5-36B9D18E1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99722" y="6356351"/>
            <a:ext cx="6106985" cy="365125"/>
          </a:xfrm>
        </p:spPr>
        <p:txBody>
          <a:bodyPr/>
          <a:lstStyle/>
          <a:p>
            <a:r>
              <a:rPr lang="de-DE" dirty="0"/>
              <a:t>Informationsbedarfe und Erfahrungen in der Long COVID-Versorgung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029CF52-2373-4B6C-87BA-72FFD25E1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10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17199D38-9B95-4B2B-9BD2-02B995352B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Long COVID am RKI</a:t>
            </a:r>
          </a:p>
        </p:txBody>
      </p:sp>
      <p:pic>
        <p:nvPicPr>
          <p:cNvPr id="7" name="Grafik 2">
            <a:extLst>
              <a:ext uri="{FF2B5EF4-FFF2-40B4-BE49-F238E27FC236}">
                <a16:creationId xmlns:a16="http://schemas.microsoft.com/office/drawing/2014/main" id="{B85236AD-553A-452E-9345-240F402D0B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2538" y="1797654"/>
            <a:ext cx="3960817" cy="2441848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C713CFE1-731F-48C3-806F-80965789B398}"/>
              </a:ext>
            </a:extLst>
          </p:cNvPr>
          <p:cNvSpPr/>
          <p:nvPr/>
        </p:nvSpPr>
        <p:spPr>
          <a:xfrm>
            <a:off x="8862074" y="4285269"/>
            <a:ext cx="23183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hlinkClick r:id="rId4"/>
              </a:rPr>
              <a:t>www.rki.de/long-covid</a:t>
            </a:r>
            <a:endParaRPr lang="de-DE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08605F55-AA53-44F4-83A7-01B1F9A8DB7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102" y="1800699"/>
            <a:ext cx="4186362" cy="2432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942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609600" y="851206"/>
            <a:ext cx="10644861" cy="952388"/>
          </a:xfrm>
        </p:spPr>
        <p:txBody>
          <a:bodyPr/>
          <a:lstStyle/>
          <a:p>
            <a:r>
              <a:rPr lang="de-DE" dirty="0"/>
              <a:t>Hintergrund und Ziel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>
                <a:ln>
                  <a:noFill/>
                </a:ln>
                <a:solidFill>
                  <a:srgbClr val="045AA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12.04.23</a:t>
            </a: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srgbClr val="045AA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599722" y="6356351"/>
            <a:ext cx="6046696" cy="365125"/>
          </a:xfrm>
        </p:spPr>
        <p:txBody>
          <a:bodyPr/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45AA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Informationsbedarfe und Erfahrungen in der Long COVID-Versorgung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2A217B-ED1C-D84B-8478-63C77FA79618}" type="slidenum">
              <a:rPr kumimoji="0" lang="de-DE" sz="1600" b="0" i="0" u="none" strike="noStrike" kern="1200" cap="none" spc="0" normalizeH="0" baseline="0" noProof="0">
                <a:ln>
                  <a:noFill/>
                </a:ln>
                <a:solidFill>
                  <a:srgbClr val="045AA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de-DE" sz="1600" b="0" i="0" u="none" strike="noStrike" kern="1200" cap="none" spc="0" normalizeH="0" baseline="0" noProof="0">
              <a:ln>
                <a:noFill/>
              </a:ln>
              <a:solidFill>
                <a:srgbClr val="045AA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Inhaltsplatzhalter 5"/>
          <p:cNvSpPr>
            <a:spLocks noGrp="1"/>
          </p:cNvSpPr>
          <p:nvPr>
            <p:ph sz="quarter" idx="13"/>
          </p:nvPr>
        </p:nvSpPr>
        <p:spPr>
          <a:xfrm>
            <a:off x="609599" y="1902509"/>
            <a:ext cx="10487488" cy="4315971"/>
          </a:xfrm>
        </p:spPr>
        <p:txBody>
          <a:bodyPr>
            <a:normAutofit lnSpcReduction="10000"/>
          </a:bodyPr>
          <a:lstStyle/>
          <a:p>
            <a:r>
              <a:rPr lang="en-DE" sz="2200" dirty="0"/>
              <a:t>Hausärztinnen und Hausärzte </a:t>
            </a:r>
            <a:r>
              <a:rPr lang="de-DE" sz="2200" dirty="0"/>
              <a:t>bilden </a:t>
            </a:r>
            <a:r>
              <a:rPr lang="en-DE" sz="2200" dirty="0"/>
              <a:t>primäre Anlaufstelle</a:t>
            </a:r>
            <a:r>
              <a:rPr lang="de-DE" sz="2200" dirty="0"/>
              <a:t> in der Long COVID Versorgung</a:t>
            </a:r>
          </a:p>
          <a:p>
            <a:r>
              <a:rPr lang="de-DE" sz="2200" dirty="0"/>
              <a:t>Kinderärztinnen und Kinderärzte sind Pendant für Kinder und Jugendliche</a:t>
            </a:r>
          </a:p>
          <a:p>
            <a:endParaRPr lang="de-DE" sz="2200" dirty="0"/>
          </a:p>
          <a:p>
            <a:r>
              <a:rPr lang="de-DE" sz="2200" dirty="0"/>
              <a:t>Ziel: Beitrag zur</a:t>
            </a:r>
            <a:r>
              <a:rPr lang="de-DE" sz="2200" b="1" dirty="0"/>
              <a:t> </a:t>
            </a:r>
            <a:r>
              <a:rPr lang="de-DE" sz="2200" dirty="0"/>
              <a:t>Verbesserung des Informations- </a:t>
            </a:r>
            <a:br>
              <a:rPr lang="de-DE" sz="2200" dirty="0"/>
            </a:br>
            <a:r>
              <a:rPr lang="de-DE" sz="2200" dirty="0"/>
              <a:t>und Unterstützungsangebots</a:t>
            </a:r>
          </a:p>
          <a:p>
            <a:r>
              <a:rPr lang="de-DE" sz="2200" dirty="0">
                <a:solidFill>
                  <a:srgbClr val="333333"/>
                </a:solidFill>
                <a:cs typeface="Arial" panose="020B0604020202020204" pitchFamily="34" charset="0"/>
              </a:rPr>
              <a:t>Untersucht werden: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de-DE" sz="1800" dirty="0">
                <a:solidFill>
                  <a:srgbClr val="333333"/>
                </a:solidFill>
                <a:cs typeface="Arial" panose="020B0604020202020204" pitchFamily="34" charset="0"/>
              </a:rPr>
              <a:t>Grundcharakteristika (z. B. Alter, Geschlecht, Praxisgröße, Region)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de-DE" sz="1800" dirty="0">
                <a:solidFill>
                  <a:srgbClr val="333333"/>
                </a:solidFill>
                <a:cs typeface="Arial" panose="020B0604020202020204" pitchFamily="34" charset="0"/>
              </a:rPr>
              <a:t>Häufigkeit und typische Beschwerden von Pat. mit Long COVID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de-DE" sz="1800" dirty="0">
                <a:solidFill>
                  <a:srgbClr val="333333"/>
                </a:solidFill>
                <a:cs typeface="Arial" panose="020B0604020202020204" pitchFamily="34" charset="0"/>
              </a:rPr>
              <a:t>Erfahrungen mit der Versorgung von Long-/Post-COVID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de-DE" sz="1800" dirty="0">
                <a:solidFill>
                  <a:srgbClr val="333333"/>
                </a:solidFill>
                <a:cs typeface="Arial" panose="020B0604020202020204" pitchFamily="34" charset="0"/>
              </a:rPr>
              <a:t>Herausforderungen in der </a:t>
            </a:r>
            <a:r>
              <a:rPr lang="de-DE" sz="1800" dirty="0" err="1">
                <a:solidFill>
                  <a:srgbClr val="333333"/>
                </a:solidFill>
                <a:cs typeface="Arial" panose="020B0604020202020204" pitchFamily="34" charset="0"/>
              </a:rPr>
              <a:t>diagn</a:t>
            </a:r>
            <a:r>
              <a:rPr lang="de-DE" sz="1800" dirty="0">
                <a:solidFill>
                  <a:srgbClr val="333333"/>
                </a:solidFill>
                <a:cs typeface="Arial" panose="020B0604020202020204" pitchFamily="34" charset="0"/>
              </a:rPr>
              <a:t>. Abklärung, Behandlung,</a:t>
            </a:r>
            <a:br>
              <a:rPr lang="de-DE" sz="1800" dirty="0">
                <a:solidFill>
                  <a:srgbClr val="333333"/>
                </a:solidFill>
                <a:cs typeface="Arial" panose="020B0604020202020204" pitchFamily="34" charset="0"/>
              </a:rPr>
            </a:br>
            <a:r>
              <a:rPr lang="de-DE" sz="1800" dirty="0">
                <a:solidFill>
                  <a:srgbClr val="333333"/>
                </a:solidFill>
                <a:cs typeface="Arial" panose="020B0604020202020204" pitchFamily="34" charset="0"/>
              </a:rPr>
              <a:t>Versorgungskoordination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de-DE" sz="1800" dirty="0">
                <a:solidFill>
                  <a:srgbClr val="333333"/>
                </a:solidFill>
                <a:cs typeface="Arial" panose="020B0604020202020204" pitchFamily="34" charset="0"/>
              </a:rPr>
              <a:t>Informationsquellen und -bedarfe</a:t>
            </a:r>
          </a:p>
        </p:txBody>
      </p:sp>
      <p:pic>
        <p:nvPicPr>
          <p:cNvPr id="14" name="Grafik 2">
            <a:extLst>
              <a:ext uri="{FF2B5EF4-FFF2-40B4-BE49-F238E27FC236}">
                <a16:creationId xmlns:a16="http://schemas.microsoft.com/office/drawing/2014/main" id="{8B662F86-ABE9-4CE0-9516-43C1A90964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1263" y="2860605"/>
            <a:ext cx="3321138" cy="2047485"/>
          </a:xfrm>
          <a:prstGeom prst="rect">
            <a:avLst/>
          </a:prstGeom>
        </p:spPr>
      </p:pic>
      <p:pic>
        <p:nvPicPr>
          <p:cNvPr id="15" name="Grafik 4">
            <a:extLst>
              <a:ext uri="{FF2B5EF4-FFF2-40B4-BE49-F238E27FC236}">
                <a16:creationId xmlns:a16="http://schemas.microsoft.com/office/drawing/2014/main" id="{D3DB83AB-9D34-41C3-BC16-2F09F3D8BA3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7400"/>
          <a:stretch/>
        </p:blipFill>
        <p:spPr>
          <a:xfrm>
            <a:off x="7911387" y="3938978"/>
            <a:ext cx="3341592" cy="2279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2363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609600" y="851206"/>
            <a:ext cx="10644861" cy="952388"/>
          </a:xfrm>
        </p:spPr>
        <p:txBody>
          <a:bodyPr/>
          <a:lstStyle/>
          <a:p>
            <a:r>
              <a:rPr lang="de-DE" dirty="0"/>
              <a:t>Umsetzung und Methoden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>
                <a:ln>
                  <a:noFill/>
                </a:ln>
                <a:solidFill>
                  <a:srgbClr val="045AA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12.04.23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599723" y="6356351"/>
            <a:ext cx="6086888" cy="365125"/>
          </a:xfrm>
        </p:spPr>
        <p:txBody>
          <a:bodyPr/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45AA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Informationsbedarfe und Erfahrungen in der Long COVID-Versorgung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2A217B-ED1C-D84B-8478-63C77FA79618}" type="slidenum">
              <a:rPr kumimoji="0" lang="de-DE" sz="1600" b="0" i="0" u="none" strike="noStrike" kern="1200" cap="none" spc="0" normalizeH="0" baseline="0" noProof="0">
                <a:ln>
                  <a:noFill/>
                </a:ln>
                <a:solidFill>
                  <a:srgbClr val="045AA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de-DE" sz="1600" b="0" i="0" u="none" strike="noStrike" kern="1200" cap="none" spc="0" normalizeH="0" baseline="0" noProof="0">
              <a:ln>
                <a:noFill/>
              </a:ln>
              <a:solidFill>
                <a:srgbClr val="045AA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Inhaltsplatzhalter 5"/>
          <p:cNvSpPr>
            <a:spLocks noGrp="1"/>
          </p:cNvSpPr>
          <p:nvPr>
            <p:ph sz="quarter" idx="13"/>
          </p:nvPr>
        </p:nvSpPr>
        <p:spPr>
          <a:xfrm>
            <a:off x="609599" y="1902509"/>
            <a:ext cx="10643380" cy="431597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de-DE" sz="2400" b="1" dirty="0"/>
              <a:t>Kooperation</a:t>
            </a:r>
          </a:p>
          <a:p>
            <a:r>
              <a:rPr lang="de-DE" sz="2400" dirty="0"/>
              <a:t>Zusammenarbeit mit dem Institut für Allgemeinmedizin der Charité und der Poliklinik für Kinder- und Jugendmedizin des Uniklinikums Dresden</a:t>
            </a:r>
            <a:endParaRPr lang="de-DE" sz="2400" dirty="0">
              <a:highlight>
                <a:srgbClr val="FFFF00"/>
              </a:highlight>
            </a:endParaRPr>
          </a:p>
          <a:p>
            <a:r>
              <a:rPr lang="de-DE" sz="2400" dirty="0"/>
              <a:t>Unterstützt u.a. von der KBV, DEGAM, DGKJ, DGPI, Deutscher Hausärzteverband, BVKJ</a:t>
            </a:r>
          </a:p>
          <a:p>
            <a:endParaRPr lang="de-DE" sz="2400" dirty="0"/>
          </a:p>
          <a:p>
            <a:r>
              <a:rPr lang="de-DE" sz="2400" dirty="0"/>
              <a:t>Anonyme online Befragung</a:t>
            </a:r>
          </a:p>
          <a:p>
            <a:r>
              <a:rPr lang="de-DE" sz="2400" dirty="0"/>
              <a:t>Bundesweite Vollerhebung (alle 17 KV Gebiete)</a:t>
            </a:r>
          </a:p>
          <a:p>
            <a:r>
              <a:rPr lang="de-DE" sz="2400" dirty="0"/>
              <a:t>Verbreitung über KBV </a:t>
            </a:r>
            <a:r>
              <a:rPr lang="de-DE" sz="2400" dirty="0">
                <a:sym typeface="Wingdings" pitchFamily="2" charset="2"/>
              </a:rPr>
              <a:t> </a:t>
            </a:r>
            <a:r>
              <a:rPr lang="de-DE" sz="2400" dirty="0"/>
              <a:t>regionale KVen </a:t>
            </a:r>
            <a:r>
              <a:rPr lang="de-DE" sz="2400" dirty="0">
                <a:sym typeface="Wingdings" pitchFamily="2" charset="2"/>
              </a:rPr>
              <a:t> Praxen</a:t>
            </a:r>
            <a:endParaRPr lang="de-DE" sz="2400" dirty="0"/>
          </a:p>
          <a:p>
            <a:r>
              <a:rPr lang="de-DE" sz="2400" dirty="0"/>
              <a:t>Erhebungszeiträume</a:t>
            </a:r>
          </a:p>
          <a:p>
            <a:pPr lvl="1"/>
            <a:r>
              <a:rPr lang="de-DE" sz="2133" dirty="0"/>
              <a:t>Welle 1: 	September 2022</a:t>
            </a:r>
          </a:p>
          <a:p>
            <a:pPr lvl="1"/>
            <a:r>
              <a:rPr lang="de-DE" sz="2133" dirty="0"/>
              <a:t>Welle 2: 	Mai 2023</a:t>
            </a:r>
            <a:br>
              <a:rPr lang="de-DE" sz="2133" dirty="0"/>
            </a:br>
            <a:endParaRPr lang="de-DE" sz="2133" dirty="0"/>
          </a:p>
          <a:p>
            <a:r>
              <a:rPr lang="de-DE" sz="2400" dirty="0"/>
              <a:t>Aktuell laufen Vorbereitungen für Welle 2</a:t>
            </a:r>
          </a:p>
        </p:txBody>
      </p:sp>
      <p:pic>
        <p:nvPicPr>
          <p:cNvPr id="9" name="Picture 18">
            <a:extLst>
              <a:ext uri="{FF2B5EF4-FFF2-40B4-BE49-F238E27FC236}">
                <a16:creationId xmlns:a16="http://schemas.microsoft.com/office/drawing/2014/main" id="{018EA2C1-4F9C-46A2-9241-E52EB5B3943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0911"/>
          <a:stretch/>
        </p:blipFill>
        <p:spPr>
          <a:xfrm>
            <a:off x="7460523" y="4102019"/>
            <a:ext cx="4227703" cy="952388"/>
          </a:xfrm>
          <a:prstGeom prst="rect">
            <a:avLst/>
          </a:prstGeom>
        </p:spPr>
      </p:pic>
      <p:pic>
        <p:nvPicPr>
          <p:cNvPr id="10" name="Picture 19">
            <a:extLst>
              <a:ext uri="{FF2B5EF4-FFF2-40B4-BE49-F238E27FC236}">
                <a16:creationId xmlns:a16="http://schemas.microsoft.com/office/drawing/2014/main" id="{7B77B731-47AF-4CFF-9F46-BAE1CF7DA9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1526" y="5192278"/>
            <a:ext cx="4350205" cy="648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3601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A24BF832-A917-4E47-A8B5-2278CC4CD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12.04.23</a:t>
            </a:r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C7AAC37-6D56-4F44-ADE6-E139265CB9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99723" y="6356351"/>
            <a:ext cx="6157226" cy="365125"/>
          </a:xfrm>
        </p:spPr>
        <p:txBody>
          <a:bodyPr/>
          <a:lstStyle/>
          <a:p>
            <a:r>
              <a:rPr lang="de-DE"/>
              <a:t>Informationsbedarfe und Erfahrungen in der Long COVID-Versorgung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C45A971-B556-4015-9126-70867F4D7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8F83359-6390-4959-A082-B552FD09F7D4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6E8046D1-EA04-4F17-8396-1C1AA6B94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98624"/>
            <a:ext cx="13467977" cy="1204970"/>
          </a:xfrm>
        </p:spPr>
        <p:txBody>
          <a:bodyPr/>
          <a:lstStyle/>
          <a:p>
            <a:r>
              <a:rPr lang="de-DE" dirty="0"/>
              <a:t>Anschreiben</a:t>
            </a:r>
          </a:p>
        </p:txBody>
      </p:sp>
      <p:pic>
        <p:nvPicPr>
          <p:cNvPr id="13" name="Inhaltsplatzhalter 12">
            <a:extLst>
              <a:ext uri="{FF2B5EF4-FFF2-40B4-BE49-F238E27FC236}">
                <a16:creationId xmlns:a16="http://schemas.microsoft.com/office/drawing/2014/main" id="{18AA2DCB-F75D-43D0-94F5-4DA9AB88B4D7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234" y="275910"/>
            <a:ext cx="4249866" cy="6011506"/>
          </a:xfrm>
        </p:spPr>
      </p:pic>
    </p:spTree>
    <p:extLst>
      <p:ext uri="{BB962C8B-B14F-4D97-AF65-F5344CB8AC3E}">
        <p14:creationId xmlns:p14="http://schemas.microsoft.com/office/powerpoint/2010/main" val="22911161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609600" y="851206"/>
            <a:ext cx="10644861" cy="952388"/>
          </a:xfrm>
        </p:spPr>
        <p:txBody>
          <a:bodyPr/>
          <a:lstStyle/>
          <a:p>
            <a:r>
              <a:rPr lang="de-DE" dirty="0"/>
              <a:t>Teilnahme Welle 1 – September 2022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>
                <a:ln>
                  <a:noFill/>
                </a:ln>
                <a:solidFill>
                  <a:srgbClr val="045AA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12.04.23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599722" y="6356351"/>
            <a:ext cx="5946211" cy="365125"/>
          </a:xfrm>
        </p:spPr>
        <p:txBody>
          <a:bodyPr/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45AA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Informationsbedarfe und Erfahrungen in der Long COVID-Versorgung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2A217B-ED1C-D84B-8478-63C77FA79618}" type="slidenum">
              <a:rPr kumimoji="0" lang="de-DE" sz="1600" b="0" i="0" u="none" strike="noStrike" kern="1200" cap="none" spc="0" normalizeH="0" baseline="0" noProof="0">
                <a:ln>
                  <a:noFill/>
                </a:ln>
                <a:solidFill>
                  <a:srgbClr val="045AA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de-DE" sz="1600" b="0" i="0" u="none" strike="noStrike" kern="1200" cap="none" spc="0" normalizeH="0" baseline="0" noProof="0">
              <a:ln>
                <a:noFill/>
              </a:ln>
              <a:solidFill>
                <a:srgbClr val="045AA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Inhaltsplatzhalter 5"/>
          <p:cNvSpPr>
            <a:spLocks noGrp="1"/>
          </p:cNvSpPr>
          <p:nvPr>
            <p:ph sz="quarter" idx="13"/>
          </p:nvPr>
        </p:nvSpPr>
        <p:spPr>
          <a:xfrm>
            <a:off x="609599" y="1902509"/>
            <a:ext cx="5826711" cy="4315971"/>
          </a:xfrm>
        </p:spPr>
        <p:txBody>
          <a:bodyPr>
            <a:normAutofit/>
          </a:bodyPr>
          <a:lstStyle/>
          <a:p>
            <a:r>
              <a:rPr lang="de-DE" sz="2600" dirty="0"/>
              <a:t>Insgesamt 1280 Teilnehmende</a:t>
            </a:r>
          </a:p>
          <a:p>
            <a:r>
              <a:rPr lang="de-DE" sz="2600" dirty="0"/>
              <a:t>1039 (gültige) Teilnahmen:</a:t>
            </a:r>
            <a:br>
              <a:rPr lang="de-DE" sz="2600" dirty="0"/>
            </a:br>
            <a:endParaRPr lang="de-DE" sz="1100" dirty="0"/>
          </a:p>
          <a:p>
            <a:pPr lvl="1"/>
            <a:r>
              <a:rPr lang="de-DE" sz="2333" dirty="0"/>
              <a:t>HÄ: 899 (ca. 90 % mit LC Pat.)</a:t>
            </a:r>
          </a:p>
          <a:p>
            <a:pPr lvl="1"/>
            <a:r>
              <a:rPr lang="de-DE" sz="2333" dirty="0"/>
              <a:t>KÄ: 140 (ca. 67 % mit LC Pat.)</a:t>
            </a:r>
            <a:endParaRPr lang="de-DE" sz="2600" dirty="0"/>
          </a:p>
          <a:p>
            <a:r>
              <a:rPr lang="de-DE" sz="2600" dirty="0"/>
              <a:t>Response (bundesweite Vollerhebung):</a:t>
            </a:r>
          </a:p>
          <a:p>
            <a:pPr lvl="1"/>
            <a:r>
              <a:rPr lang="de-DE" sz="2333" dirty="0"/>
              <a:t>2,5 % der HÄ</a:t>
            </a:r>
          </a:p>
          <a:p>
            <a:pPr lvl="1"/>
            <a:r>
              <a:rPr lang="de-DE" sz="2333" dirty="0"/>
              <a:t>2,9 % der KÄ</a:t>
            </a:r>
            <a:br>
              <a:rPr lang="de-DE" sz="2333" dirty="0"/>
            </a:br>
            <a:endParaRPr lang="de-DE" sz="1100" dirty="0"/>
          </a:p>
          <a:p>
            <a:r>
              <a:rPr lang="de-DE" sz="2600" dirty="0"/>
              <a:t>Gewichtung: Region, Alter, Geschlecht</a:t>
            </a:r>
          </a:p>
          <a:p>
            <a:pPr marL="0" indent="0">
              <a:buNone/>
            </a:pPr>
            <a:endParaRPr lang="de-DE" sz="2600" dirty="0"/>
          </a:p>
          <a:p>
            <a:pPr marL="0" indent="0">
              <a:buNone/>
            </a:pPr>
            <a:endParaRPr lang="de-DE" sz="2600" dirty="0"/>
          </a:p>
          <a:p>
            <a:pPr marL="0" indent="0">
              <a:buNone/>
            </a:pPr>
            <a:endParaRPr lang="de-DE" sz="2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EDA14B4-9599-3CD6-1D8A-C0ADB121CEB7}"/>
              </a:ext>
            </a:extLst>
          </p:cNvPr>
          <p:cNvSpPr txBox="1"/>
          <p:nvPr/>
        </p:nvSpPr>
        <p:spPr>
          <a:xfrm>
            <a:off x="7857712" y="5837868"/>
            <a:ext cx="357341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err="1"/>
              <a:t>Teilnahmen</a:t>
            </a:r>
            <a:r>
              <a:rPr lang="en-US" sz="1000" dirty="0"/>
              <a:t> und </a:t>
            </a:r>
            <a:r>
              <a:rPr lang="en-US" sz="1000" dirty="0" err="1"/>
              <a:t>Responseraten</a:t>
            </a:r>
            <a:r>
              <a:rPr lang="en-US" sz="1000" dirty="0"/>
              <a:t> </a:t>
            </a:r>
            <a:r>
              <a:rPr lang="en-US" sz="1000" dirty="0" err="1"/>
              <a:t>nach</a:t>
            </a:r>
            <a:r>
              <a:rPr lang="en-US" sz="1000" dirty="0"/>
              <a:t> BL </a:t>
            </a:r>
            <a:r>
              <a:rPr lang="en-US" sz="1000" dirty="0" err="1"/>
              <a:t>erhalten</a:t>
            </a:r>
            <a:r>
              <a:rPr lang="en-US" sz="1000" dirty="0"/>
              <a:t> von der </a:t>
            </a:r>
            <a:r>
              <a:rPr lang="en-US" sz="1000" dirty="0" err="1"/>
              <a:t>Charité</a:t>
            </a:r>
            <a:r>
              <a:rPr lang="en-US" sz="1000" dirty="0"/>
              <a:t> 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6D884F8C-F675-95E9-6397-644D10DFDE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7391514"/>
              </p:ext>
            </p:extLst>
          </p:nvPr>
        </p:nvGraphicFramePr>
        <p:xfrm>
          <a:off x="7313600" y="2314249"/>
          <a:ext cx="4011405" cy="34975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54161">
                  <a:extLst>
                    <a:ext uri="{9D8B030D-6E8A-4147-A177-3AD203B41FA5}">
                      <a16:colId xmlns:a16="http://schemas.microsoft.com/office/drawing/2014/main" val="2667425020"/>
                    </a:ext>
                  </a:extLst>
                </a:gridCol>
                <a:gridCol w="636926">
                  <a:extLst>
                    <a:ext uri="{9D8B030D-6E8A-4147-A177-3AD203B41FA5}">
                      <a16:colId xmlns:a16="http://schemas.microsoft.com/office/drawing/2014/main" val="3560641056"/>
                    </a:ext>
                  </a:extLst>
                </a:gridCol>
                <a:gridCol w="636926">
                  <a:extLst>
                    <a:ext uri="{9D8B030D-6E8A-4147-A177-3AD203B41FA5}">
                      <a16:colId xmlns:a16="http://schemas.microsoft.com/office/drawing/2014/main" val="3433928244"/>
                    </a:ext>
                  </a:extLst>
                </a:gridCol>
                <a:gridCol w="636926">
                  <a:extLst>
                    <a:ext uri="{9D8B030D-6E8A-4147-A177-3AD203B41FA5}">
                      <a16:colId xmlns:a16="http://schemas.microsoft.com/office/drawing/2014/main" val="2916320484"/>
                    </a:ext>
                  </a:extLst>
                </a:gridCol>
                <a:gridCol w="636926">
                  <a:extLst>
                    <a:ext uri="{9D8B030D-6E8A-4147-A177-3AD203B41FA5}">
                      <a16:colId xmlns:a16="http://schemas.microsoft.com/office/drawing/2014/main" val="1801930557"/>
                    </a:ext>
                  </a:extLst>
                </a:gridCol>
                <a:gridCol w="509540">
                  <a:extLst>
                    <a:ext uri="{9D8B030D-6E8A-4147-A177-3AD203B41FA5}">
                      <a16:colId xmlns:a16="http://schemas.microsoft.com/office/drawing/2014/main" val="3745549873"/>
                    </a:ext>
                  </a:extLst>
                </a:gridCol>
              </a:tblGrid>
              <a:tr h="20574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1" u="none" strike="noStrike" dirty="0">
                          <a:solidFill>
                            <a:srgbClr val="045AA6"/>
                          </a:solidFill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045AA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E0E7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1" u="none" strike="noStrike">
                          <a:solidFill>
                            <a:srgbClr val="045AA6"/>
                          </a:solidFill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45AA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E0E7FA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 dirty="0">
                          <a:solidFill>
                            <a:srgbClr val="045AA6"/>
                          </a:solidFill>
                          <a:effectLst/>
                        </a:rPr>
                        <a:t>HÄ</a:t>
                      </a:r>
                      <a:endParaRPr lang="en-US" sz="1200" b="1" i="0" u="none" strike="noStrike" dirty="0">
                        <a:solidFill>
                          <a:srgbClr val="045AA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E0E7F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 dirty="0">
                          <a:solidFill>
                            <a:srgbClr val="045AA6"/>
                          </a:solidFill>
                          <a:effectLst/>
                        </a:rPr>
                        <a:t>KÄ</a:t>
                      </a:r>
                      <a:endParaRPr lang="en-US" sz="1200" b="1" i="0" u="none" strike="noStrike" dirty="0">
                        <a:solidFill>
                          <a:srgbClr val="045AA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E0E7F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2204119"/>
                  </a:ext>
                </a:extLst>
              </a:tr>
              <a:tr h="205740">
                <a:tc rowSpan="16">
                  <a:txBody>
                    <a:bodyPr/>
                    <a:lstStyle/>
                    <a:p>
                      <a:pPr algn="l" rtl="0" fontAlgn="t"/>
                      <a:r>
                        <a:rPr lang="en-US" sz="1200" b="1" i="0" u="none" strike="noStrike" kern="1200" dirty="0" err="1">
                          <a:solidFill>
                            <a:srgbClr val="045AA6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Bundesland</a:t>
                      </a:r>
                      <a:endParaRPr lang="en-US" sz="1200" b="1" i="0" u="none" strike="noStrike" kern="1200" dirty="0">
                        <a:solidFill>
                          <a:srgbClr val="045AA6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>
                    <a:solidFill>
                      <a:srgbClr val="E0E7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200" b="1" u="none" strike="noStrike">
                          <a:solidFill>
                            <a:srgbClr val="045AA6"/>
                          </a:solidFill>
                          <a:effectLst/>
                        </a:rPr>
                        <a:t>BW</a:t>
                      </a:r>
                      <a:endParaRPr lang="en-US" sz="1200" b="1" i="0" u="none" strike="noStrike">
                        <a:solidFill>
                          <a:srgbClr val="045AA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solidFill>
                      <a:srgbClr val="E0E7F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200" u="none" strike="noStrike" dirty="0">
                          <a:solidFill>
                            <a:srgbClr val="045AA6"/>
                          </a:solidFill>
                          <a:effectLst/>
                        </a:rPr>
                        <a:t>404</a:t>
                      </a:r>
                      <a:endParaRPr lang="en-US" sz="1200" b="0" i="0" u="none" strike="noStrike" dirty="0">
                        <a:solidFill>
                          <a:srgbClr val="045AA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solidFill>
                      <a:srgbClr val="E0E7F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solidFill>
                            <a:srgbClr val="045AA6"/>
                          </a:solidFill>
                          <a:effectLst/>
                        </a:rPr>
                        <a:t>7.3%</a:t>
                      </a:r>
                      <a:endParaRPr lang="en-US" sz="1100" b="0" i="0" u="none" strike="noStrike" dirty="0">
                        <a:solidFill>
                          <a:srgbClr val="045AA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E0E7F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200" u="none" strike="noStrike">
                          <a:solidFill>
                            <a:srgbClr val="045AA6"/>
                          </a:solidFill>
                          <a:effectLst/>
                        </a:rPr>
                        <a:t>49</a:t>
                      </a:r>
                      <a:endParaRPr lang="en-US" sz="1200" b="0" i="0" u="none" strike="noStrike">
                        <a:solidFill>
                          <a:srgbClr val="045AA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solidFill>
                      <a:srgbClr val="E0E7F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solidFill>
                            <a:srgbClr val="045AA6"/>
                          </a:solidFill>
                          <a:effectLst/>
                        </a:rPr>
                        <a:t>6.5%</a:t>
                      </a:r>
                      <a:endParaRPr lang="en-US" sz="1100" b="0" i="0" u="none" strike="noStrike" dirty="0">
                        <a:solidFill>
                          <a:srgbClr val="045AA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E0E7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1062097"/>
                  </a:ext>
                </a:extLst>
              </a:tr>
              <a:tr h="2057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200" b="1" u="none" strike="noStrike">
                          <a:solidFill>
                            <a:srgbClr val="045AA6"/>
                          </a:solidFill>
                          <a:effectLst/>
                        </a:rPr>
                        <a:t>BY</a:t>
                      </a:r>
                      <a:endParaRPr lang="en-US" sz="1200" b="1" i="0" u="none" strike="noStrike">
                        <a:solidFill>
                          <a:srgbClr val="045AA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solidFill>
                      <a:srgbClr val="E0E7F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200" u="none" strike="noStrike">
                          <a:solidFill>
                            <a:srgbClr val="045AA6"/>
                          </a:solidFill>
                          <a:effectLst/>
                        </a:rPr>
                        <a:t>56</a:t>
                      </a:r>
                      <a:endParaRPr lang="en-US" sz="1200" b="0" i="0" u="none" strike="noStrike">
                        <a:solidFill>
                          <a:srgbClr val="045AA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solidFill>
                      <a:srgbClr val="E0E7F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solidFill>
                            <a:srgbClr val="045AA6"/>
                          </a:solidFill>
                          <a:effectLst/>
                        </a:rPr>
                        <a:t>0.8%</a:t>
                      </a:r>
                      <a:endParaRPr lang="en-US" sz="1100" b="0" i="0" u="none" strike="noStrike" dirty="0">
                        <a:solidFill>
                          <a:srgbClr val="045AA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E0E7F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200" u="none" strike="noStrike">
                          <a:solidFill>
                            <a:srgbClr val="045AA6"/>
                          </a:solidFill>
                          <a:effectLst/>
                        </a:rPr>
                        <a:t>16</a:t>
                      </a:r>
                      <a:endParaRPr lang="en-US" sz="1200" b="0" i="0" u="none" strike="noStrike">
                        <a:solidFill>
                          <a:srgbClr val="045AA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solidFill>
                      <a:srgbClr val="E0E7F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solidFill>
                            <a:srgbClr val="045AA6"/>
                          </a:solidFill>
                          <a:effectLst/>
                        </a:rPr>
                        <a:t>1.9%</a:t>
                      </a:r>
                      <a:endParaRPr lang="en-US" sz="1100" b="0" i="0" u="none" strike="noStrike">
                        <a:solidFill>
                          <a:srgbClr val="045AA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E0E7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2897963"/>
                  </a:ext>
                </a:extLst>
              </a:tr>
              <a:tr h="2057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200" b="1" u="none" strike="noStrike" dirty="0">
                          <a:solidFill>
                            <a:srgbClr val="045AA6"/>
                          </a:solidFill>
                          <a:effectLst/>
                        </a:rPr>
                        <a:t>BE</a:t>
                      </a:r>
                      <a:endParaRPr lang="en-US" sz="1200" b="1" i="0" u="none" strike="noStrike" dirty="0">
                        <a:solidFill>
                          <a:srgbClr val="045AA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solidFill>
                      <a:srgbClr val="E0E7F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200" u="none" strike="noStrike">
                          <a:solidFill>
                            <a:srgbClr val="045AA6"/>
                          </a:solidFill>
                          <a:effectLst/>
                        </a:rPr>
                        <a:t>30</a:t>
                      </a:r>
                      <a:endParaRPr lang="en-US" sz="1200" b="0" i="0" u="none" strike="noStrike">
                        <a:solidFill>
                          <a:srgbClr val="045AA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solidFill>
                      <a:srgbClr val="E0E7F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solidFill>
                            <a:srgbClr val="045AA6"/>
                          </a:solidFill>
                          <a:effectLst/>
                        </a:rPr>
                        <a:t>1.7%</a:t>
                      </a:r>
                      <a:endParaRPr lang="en-US" sz="1100" b="0" i="0" u="none" strike="noStrike">
                        <a:solidFill>
                          <a:srgbClr val="045AA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E0E7F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200" u="none" strike="noStrike">
                          <a:solidFill>
                            <a:srgbClr val="045AA6"/>
                          </a:solidFill>
                          <a:effectLst/>
                        </a:rPr>
                        <a:t>6</a:t>
                      </a:r>
                      <a:endParaRPr lang="en-US" sz="1200" b="0" i="0" u="none" strike="noStrike">
                        <a:solidFill>
                          <a:srgbClr val="045AA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solidFill>
                      <a:srgbClr val="E0E7F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solidFill>
                            <a:srgbClr val="045AA6"/>
                          </a:solidFill>
                          <a:effectLst/>
                        </a:rPr>
                        <a:t>2.4%</a:t>
                      </a:r>
                      <a:endParaRPr lang="en-US" sz="1100" b="0" i="0" u="none" strike="noStrike" dirty="0">
                        <a:solidFill>
                          <a:srgbClr val="045AA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E0E7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4144633"/>
                  </a:ext>
                </a:extLst>
              </a:tr>
              <a:tr h="2057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200" b="1" u="none" strike="noStrike">
                          <a:solidFill>
                            <a:srgbClr val="045AA6"/>
                          </a:solidFill>
                          <a:effectLst/>
                        </a:rPr>
                        <a:t>BB</a:t>
                      </a:r>
                      <a:endParaRPr lang="en-US" sz="1200" b="1" i="0" u="none" strike="noStrike">
                        <a:solidFill>
                          <a:srgbClr val="045AA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solidFill>
                      <a:srgbClr val="E0E7F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200" u="none" strike="noStrike">
                          <a:solidFill>
                            <a:srgbClr val="045AA6"/>
                          </a:solidFill>
                          <a:effectLst/>
                        </a:rPr>
                        <a:t>137</a:t>
                      </a:r>
                      <a:endParaRPr lang="en-US" sz="1200" b="0" i="0" u="none" strike="noStrike">
                        <a:solidFill>
                          <a:srgbClr val="045AA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solidFill>
                      <a:srgbClr val="E0E7F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solidFill>
                            <a:srgbClr val="045AA6"/>
                          </a:solidFill>
                          <a:effectLst/>
                        </a:rPr>
                        <a:t>11.0%</a:t>
                      </a:r>
                      <a:endParaRPr lang="en-US" sz="1100" b="0" i="0" u="none" strike="noStrike" dirty="0">
                        <a:solidFill>
                          <a:srgbClr val="045AA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E0E7F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200" u="none" strike="noStrike">
                          <a:solidFill>
                            <a:srgbClr val="045AA6"/>
                          </a:solidFill>
                          <a:effectLst/>
                        </a:rPr>
                        <a:t>16</a:t>
                      </a:r>
                      <a:endParaRPr lang="en-US" sz="1200" b="0" i="0" u="none" strike="noStrike">
                        <a:solidFill>
                          <a:srgbClr val="045AA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solidFill>
                      <a:srgbClr val="E0E7F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solidFill>
                            <a:srgbClr val="045AA6"/>
                          </a:solidFill>
                          <a:effectLst/>
                        </a:rPr>
                        <a:t>10.8%</a:t>
                      </a:r>
                      <a:endParaRPr lang="en-US" sz="1100" b="0" i="0" u="none" strike="noStrike">
                        <a:solidFill>
                          <a:srgbClr val="045AA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E0E7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4373996"/>
                  </a:ext>
                </a:extLst>
              </a:tr>
              <a:tr h="2057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200" b="1" u="none" strike="noStrike">
                          <a:solidFill>
                            <a:srgbClr val="045AA6"/>
                          </a:solidFill>
                          <a:effectLst/>
                        </a:rPr>
                        <a:t>HB</a:t>
                      </a:r>
                      <a:endParaRPr lang="en-US" sz="1200" b="1" i="0" u="none" strike="noStrike">
                        <a:solidFill>
                          <a:srgbClr val="045AA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solidFill>
                      <a:srgbClr val="E0E7F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200" u="none" strike="noStrike">
                          <a:solidFill>
                            <a:srgbClr val="045AA6"/>
                          </a:solidFill>
                          <a:effectLst/>
                        </a:rPr>
                        <a:t>7</a:t>
                      </a:r>
                      <a:endParaRPr lang="en-US" sz="1200" b="0" i="0" u="none" strike="noStrike">
                        <a:solidFill>
                          <a:srgbClr val="045AA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solidFill>
                      <a:srgbClr val="E0E7F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solidFill>
                            <a:srgbClr val="045AA6"/>
                          </a:solidFill>
                          <a:effectLst/>
                        </a:rPr>
                        <a:t>2.0%</a:t>
                      </a:r>
                      <a:endParaRPr lang="en-US" sz="1100" b="0" i="0" u="none" strike="noStrike">
                        <a:solidFill>
                          <a:srgbClr val="045AA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E0E7F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200" u="none" strike="noStrike">
                          <a:solidFill>
                            <a:srgbClr val="045AA6"/>
                          </a:solidFill>
                          <a:effectLst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45AA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solidFill>
                      <a:srgbClr val="E0E7F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solidFill>
                            <a:srgbClr val="045AA6"/>
                          </a:solidFill>
                          <a:effectLst/>
                        </a:rPr>
                        <a:t>0.0%</a:t>
                      </a:r>
                      <a:endParaRPr lang="en-US" sz="1100" b="0" i="0" u="none" strike="noStrike" dirty="0">
                        <a:solidFill>
                          <a:srgbClr val="045AA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E0E7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6443069"/>
                  </a:ext>
                </a:extLst>
              </a:tr>
              <a:tr h="2057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200" b="1" u="none" strike="noStrike" dirty="0">
                          <a:solidFill>
                            <a:srgbClr val="045AA6"/>
                          </a:solidFill>
                          <a:effectLst/>
                        </a:rPr>
                        <a:t>HH</a:t>
                      </a:r>
                      <a:endParaRPr lang="en-US" sz="1200" b="1" i="0" u="none" strike="noStrike" dirty="0">
                        <a:solidFill>
                          <a:srgbClr val="045AA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solidFill>
                      <a:srgbClr val="E0E7F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200" u="none" strike="noStrike">
                          <a:solidFill>
                            <a:srgbClr val="045AA6"/>
                          </a:solidFill>
                          <a:effectLst/>
                        </a:rPr>
                        <a:t>17</a:t>
                      </a:r>
                      <a:endParaRPr lang="en-US" sz="1200" b="0" i="0" u="none" strike="noStrike">
                        <a:solidFill>
                          <a:srgbClr val="045AA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solidFill>
                      <a:srgbClr val="E0E7F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solidFill>
                            <a:srgbClr val="045AA6"/>
                          </a:solidFill>
                          <a:effectLst/>
                        </a:rPr>
                        <a:t>1.9%</a:t>
                      </a:r>
                      <a:endParaRPr lang="en-US" sz="1100" b="0" i="0" u="none" strike="noStrike" dirty="0">
                        <a:solidFill>
                          <a:srgbClr val="045AA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E0E7F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200" u="none" strike="noStrike">
                          <a:solidFill>
                            <a:srgbClr val="045AA6"/>
                          </a:solidFill>
                          <a:effectLst/>
                        </a:rPr>
                        <a:t>8</a:t>
                      </a:r>
                      <a:endParaRPr lang="en-US" sz="1200" b="0" i="0" u="none" strike="noStrike">
                        <a:solidFill>
                          <a:srgbClr val="045AA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solidFill>
                      <a:srgbClr val="E0E7F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solidFill>
                            <a:srgbClr val="045AA6"/>
                          </a:solidFill>
                          <a:effectLst/>
                        </a:rPr>
                        <a:t>6.1%</a:t>
                      </a:r>
                      <a:endParaRPr lang="en-US" sz="1100" b="0" i="0" u="none" strike="noStrike">
                        <a:solidFill>
                          <a:srgbClr val="045AA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E0E7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7681907"/>
                  </a:ext>
                </a:extLst>
              </a:tr>
              <a:tr h="2057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200" b="1" u="none" strike="noStrike">
                          <a:solidFill>
                            <a:srgbClr val="045AA6"/>
                          </a:solidFill>
                          <a:effectLst/>
                        </a:rPr>
                        <a:t>HE</a:t>
                      </a:r>
                      <a:endParaRPr lang="en-US" sz="1200" b="1" i="0" u="none" strike="noStrike">
                        <a:solidFill>
                          <a:srgbClr val="045AA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solidFill>
                      <a:srgbClr val="E0E7F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200" u="none" strike="noStrike">
                          <a:solidFill>
                            <a:srgbClr val="045AA6"/>
                          </a:solidFill>
                          <a:effectLst/>
                        </a:rPr>
                        <a:t>38</a:t>
                      </a:r>
                      <a:endParaRPr lang="en-US" sz="1200" b="0" i="0" u="none" strike="noStrike">
                        <a:solidFill>
                          <a:srgbClr val="045AA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solidFill>
                      <a:srgbClr val="E0E7F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solidFill>
                            <a:srgbClr val="045AA6"/>
                          </a:solidFill>
                          <a:effectLst/>
                        </a:rPr>
                        <a:t>1.2%</a:t>
                      </a:r>
                      <a:endParaRPr lang="en-US" sz="1100" b="0" i="0" u="none" strike="noStrike">
                        <a:solidFill>
                          <a:srgbClr val="045AA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E0E7F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200" u="none" strike="noStrike">
                          <a:solidFill>
                            <a:srgbClr val="045AA6"/>
                          </a:solidFill>
                          <a:effectLst/>
                        </a:rPr>
                        <a:t>3</a:t>
                      </a:r>
                      <a:endParaRPr lang="en-US" sz="1200" b="0" i="0" u="none" strike="noStrike">
                        <a:solidFill>
                          <a:srgbClr val="045AA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solidFill>
                      <a:srgbClr val="E0E7F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solidFill>
                            <a:srgbClr val="045AA6"/>
                          </a:solidFill>
                          <a:effectLst/>
                        </a:rPr>
                        <a:t>0.8%</a:t>
                      </a:r>
                      <a:endParaRPr lang="en-US" sz="1100" b="0" i="0" u="none" strike="noStrike">
                        <a:solidFill>
                          <a:srgbClr val="045AA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E0E7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8270783"/>
                  </a:ext>
                </a:extLst>
              </a:tr>
              <a:tr h="2057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200" b="1" u="none" strike="noStrike">
                          <a:solidFill>
                            <a:srgbClr val="045AA6"/>
                          </a:solidFill>
                          <a:effectLst/>
                        </a:rPr>
                        <a:t>MV</a:t>
                      </a:r>
                      <a:endParaRPr lang="en-US" sz="1200" b="1" i="0" u="none" strike="noStrike">
                        <a:solidFill>
                          <a:srgbClr val="045AA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solidFill>
                      <a:srgbClr val="E0E7F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200" u="none" strike="noStrike">
                          <a:solidFill>
                            <a:srgbClr val="045AA6"/>
                          </a:solidFill>
                          <a:effectLst/>
                        </a:rPr>
                        <a:t>14</a:t>
                      </a:r>
                      <a:endParaRPr lang="en-US" sz="1200" b="0" i="0" u="none" strike="noStrike">
                        <a:solidFill>
                          <a:srgbClr val="045AA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solidFill>
                      <a:srgbClr val="E0E7F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solidFill>
                            <a:srgbClr val="045AA6"/>
                          </a:solidFill>
                          <a:effectLst/>
                        </a:rPr>
                        <a:t>1.5%</a:t>
                      </a:r>
                      <a:endParaRPr lang="en-US" sz="1100" b="0" i="0" u="none" strike="noStrike" dirty="0">
                        <a:solidFill>
                          <a:srgbClr val="045AA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E0E7F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200" u="none" strike="noStrike">
                          <a:solidFill>
                            <a:srgbClr val="045AA6"/>
                          </a:solidFill>
                          <a:effectLst/>
                        </a:rPr>
                        <a:t>3</a:t>
                      </a:r>
                      <a:endParaRPr lang="en-US" sz="1200" b="0" i="0" u="none" strike="noStrike">
                        <a:solidFill>
                          <a:srgbClr val="045AA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solidFill>
                      <a:srgbClr val="E0E7F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solidFill>
                            <a:srgbClr val="045AA6"/>
                          </a:solidFill>
                          <a:effectLst/>
                        </a:rPr>
                        <a:t>3.2%</a:t>
                      </a:r>
                      <a:endParaRPr lang="en-US" sz="1100" b="0" i="0" u="none" strike="noStrike" dirty="0">
                        <a:solidFill>
                          <a:srgbClr val="045AA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E0E7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7579153"/>
                  </a:ext>
                </a:extLst>
              </a:tr>
              <a:tr h="2057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200" b="1" u="none" strike="noStrike" dirty="0">
                          <a:solidFill>
                            <a:srgbClr val="045AA6"/>
                          </a:solidFill>
                          <a:effectLst/>
                        </a:rPr>
                        <a:t>NI</a:t>
                      </a:r>
                      <a:endParaRPr lang="en-US" sz="1200" b="1" i="0" u="none" strike="noStrike" dirty="0">
                        <a:solidFill>
                          <a:srgbClr val="045AA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solidFill>
                      <a:srgbClr val="E0E7F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200" u="none" strike="noStrike">
                          <a:solidFill>
                            <a:srgbClr val="045AA6"/>
                          </a:solidFill>
                          <a:effectLst/>
                        </a:rPr>
                        <a:t>51</a:t>
                      </a:r>
                      <a:endParaRPr lang="en-US" sz="1200" b="0" i="0" u="none" strike="noStrike">
                        <a:solidFill>
                          <a:srgbClr val="045AA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solidFill>
                      <a:srgbClr val="E0E7F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solidFill>
                            <a:srgbClr val="045AA6"/>
                          </a:solidFill>
                          <a:effectLst/>
                        </a:rPr>
                        <a:t>1.3%</a:t>
                      </a:r>
                      <a:endParaRPr lang="en-US" sz="1100" b="0" i="0" u="none" strike="noStrike">
                        <a:solidFill>
                          <a:srgbClr val="045AA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E0E7F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200" u="none" strike="noStrike">
                          <a:solidFill>
                            <a:srgbClr val="045AA6"/>
                          </a:solidFill>
                          <a:effectLst/>
                        </a:rPr>
                        <a:t>3</a:t>
                      </a:r>
                      <a:endParaRPr lang="en-US" sz="1200" b="0" i="0" u="none" strike="noStrike">
                        <a:solidFill>
                          <a:srgbClr val="045AA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solidFill>
                      <a:srgbClr val="E0E7F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solidFill>
                            <a:srgbClr val="045AA6"/>
                          </a:solidFill>
                          <a:effectLst/>
                        </a:rPr>
                        <a:t>0.6%</a:t>
                      </a:r>
                      <a:endParaRPr lang="en-US" sz="1100" b="0" i="0" u="none" strike="noStrike" dirty="0">
                        <a:solidFill>
                          <a:srgbClr val="045AA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E0E7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1979598"/>
                  </a:ext>
                </a:extLst>
              </a:tr>
              <a:tr h="2057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200" b="1" u="none" strike="noStrike">
                          <a:solidFill>
                            <a:srgbClr val="045AA6"/>
                          </a:solidFill>
                          <a:effectLst/>
                        </a:rPr>
                        <a:t>NW</a:t>
                      </a:r>
                      <a:endParaRPr lang="en-US" sz="1200" b="1" i="0" u="none" strike="noStrike">
                        <a:solidFill>
                          <a:srgbClr val="045AA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solidFill>
                      <a:srgbClr val="E0E7F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200" u="none" strike="noStrike">
                          <a:solidFill>
                            <a:srgbClr val="045AA6"/>
                          </a:solidFill>
                          <a:effectLst/>
                        </a:rPr>
                        <a:t>114</a:t>
                      </a:r>
                      <a:endParaRPr lang="en-US" sz="1200" b="0" i="0" u="none" strike="noStrike">
                        <a:solidFill>
                          <a:srgbClr val="045AA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solidFill>
                      <a:srgbClr val="E0E7F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solidFill>
                            <a:srgbClr val="045AA6"/>
                          </a:solidFill>
                          <a:effectLst/>
                        </a:rPr>
                        <a:t>1.3%</a:t>
                      </a:r>
                      <a:endParaRPr lang="en-US" sz="1100" b="0" i="0" u="none" strike="noStrike" dirty="0">
                        <a:solidFill>
                          <a:srgbClr val="045AA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E0E7F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200" u="none" strike="noStrike" dirty="0">
                          <a:solidFill>
                            <a:srgbClr val="045AA6"/>
                          </a:solidFill>
                          <a:effectLst/>
                        </a:rPr>
                        <a:t>18</a:t>
                      </a:r>
                      <a:endParaRPr lang="en-US" sz="1200" b="0" i="0" u="none" strike="noStrike" dirty="0">
                        <a:solidFill>
                          <a:srgbClr val="045AA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solidFill>
                      <a:srgbClr val="E0E7F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solidFill>
                            <a:srgbClr val="045AA6"/>
                          </a:solidFill>
                          <a:effectLst/>
                        </a:rPr>
                        <a:t>1.5%</a:t>
                      </a:r>
                      <a:endParaRPr lang="en-US" sz="1100" b="0" i="0" u="none" strike="noStrike">
                        <a:solidFill>
                          <a:srgbClr val="045AA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E0E7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1168336"/>
                  </a:ext>
                </a:extLst>
              </a:tr>
              <a:tr h="2057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200" b="1" u="none" strike="noStrike">
                          <a:solidFill>
                            <a:srgbClr val="045AA6"/>
                          </a:solidFill>
                          <a:effectLst/>
                        </a:rPr>
                        <a:t>RP</a:t>
                      </a:r>
                      <a:endParaRPr lang="en-US" sz="1200" b="1" i="0" u="none" strike="noStrike">
                        <a:solidFill>
                          <a:srgbClr val="045AA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solidFill>
                      <a:srgbClr val="E0E7F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200" u="none" strike="noStrike">
                          <a:solidFill>
                            <a:srgbClr val="045AA6"/>
                          </a:solidFill>
                          <a:effectLst/>
                        </a:rPr>
                        <a:t>34</a:t>
                      </a:r>
                      <a:endParaRPr lang="en-US" sz="1200" b="0" i="0" u="none" strike="noStrike">
                        <a:solidFill>
                          <a:srgbClr val="045AA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solidFill>
                      <a:srgbClr val="E0E7F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solidFill>
                            <a:srgbClr val="045AA6"/>
                          </a:solidFill>
                          <a:effectLst/>
                        </a:rPr>
                        <a:t>1.7%</a:t>
                      </a:r>
                      <a:endParaRPr lang="en-US" sz="1100" b="0" i="0" u="none" strike="noStrike" dirty="0">
                        <a:solidFill>
                          <a:srgbClr val="045AA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E0E7F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200" u="none" strike="noStrike" dirty="0">
                          <a:solidFill>
                            <a:srgbClr val="045AA6"/>
                          </a:solidFill>
                          <a:effectLst/>
                        </a:rPr>
                        <a:t>9</a:t>
                      </a:r>
                      <a:endParaRPr lang="en-US" sz="1200" b="0" i="0" u="none" strike="noStrike" dirty="0">
                        <a:solidFill>
                          <a:srgbClr val="045AA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solidFill>
                      <a:srgbClr val="E0E7F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solidFill>
                            <a:srgbClr val="045AA6"/>
                          </a:solidFill>
                          <a:effectLst/>
                        </a:rPr>
                        <a:t>3.6%</a:t>
                      </a:r>
                      <a:endParaRPr lang="en-US" sz="1100" b="0" i="0" u="none" strike="noStrike" dirty="0">
                        <a:solidFill>
                          <a:srgbClr val="045AA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E0E7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3631595"/>
                  </a:ext>
                </a:extLst>
              </a:tr>
              <a:tr h="2057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200" b="1" u="none" strike="noStrike">
                          <a:solidFill>
                            <a:srgbClr val="045AA6"/>
                          </a:solidFill>
                          <a:effectLst/>
                        </a:rPr>
                        <a:t>SL</a:t>
                      </a:r>
                      <a:endParaRPr lang="en-US" sz="1200" b="1" i="0" u="none" strike="noStrike">
                        <a:solidFill>
                          <a:srgbClr val="045AA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solidFill>
                      <a:srgbClr val="E0E7F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200" u="none" strike="noStrike">
                          <a:solidFill>
                            <a:srgbClr val="045AA6"/>
                          </a:solidFill>
                          <a:effectLst/>
                        </a:rPr>
                        <a:t>4</a:t>
                      </a:r>
                      <a:endParaRPr lang="en-US" sz="1200" b="0" i="0" u="none" strike="noStrike">
                        <a:solidFill>
                          <a:srgbClr val="045AA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solidFill>
                      <a:srgbClr val="E0E7F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solidFill>
                            <a:srgbClr val="045AA6"/>
                          </a:solidFill>
                          <a:effectLst/>
                        </a:rPr>
                        <a:t>0.8%</a:t>
                      </a:r>
                      <a:endParaRPr lang="en-US" sz="1100" b="0" i="0" u="none" strike="noStrike" dirty="0">
                        <a:solidFill>
                          <a:srgbClr val="045AA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E0E7F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200" u="none" strike="noStrike" dirty="0">
                          <a:solidFill>
                            <a:srgbClr val="045AA6"/>
                          </a:solidFill>
                          <a:effectLst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45AA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solidFill>
                      <a:srgbClr val="E0E7F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solidFill>
                            <a:srgbClr val="045AA6"/>
                          </a:solidFill>
                          <a:effectLst/>
                        </a:rPr>
                        <a:t>0.0%</a:t>
                      </a:r>
                      <a:endParaRPr lang="en-US" sz="1100" b="0" i="0" u="none" strike="noStrike" dirty="0">
                        <a:solidFill>
                          <a:srgbClr val="045AA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E0E7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9599986"/>
                  </a:ext>
                </a:extLst>
              </a:tr>
              <a:tr h="2057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200" b="1" u="none" strike="noStrike">
                          <a:solidFill>
                            <a:srgbClr val="045AA6"/>
                          </a:solidFill>
                          <a:effectLst/>
                        </a:rPr>
                        <a:t>SN</a:t>
                      </a:r>
                      <a:endParaRPr lang="en-US" sz="1200" b="1" i="0" u="none" strike="noStrike">
                        <a:solidFill>
                          <a:srgbClr val="045AA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solidFill>
                      <a:srgbClr val="E0E7F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200" u="none" strike="noStrike">
                          <a:solidFill>
                            <a:srgbClr val="045AA6"/>
                          </a:solidFill>
                          <a:effectLst/>
                        </a:rPr>
                        <a:t>33</a:t>
                      </a:r>
                      <a:endParaRPr lang="en-US" sz="1200" b="0" i="0" u="none" strike="noStrike">
                        <a:solidFill>
                          <a:srgbClr val="045AA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solidFill>
                      <a:srgbClr val="E0E7F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solidFill>
                            <a:srgbClr val="045AA6"/>
                          </a:solidFill>
                          <a:effectLst/>
                        </a:rPr>
                        <a:t>1.6%</a:t>
                      </a:r>
                      <a:endParaRPr lang="en-US" sz="1100" b="0" i="0" u="none" strike="noStrike" dirty="0">
                        <a:solidFill>
                          <a:srgbClr val="045AA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E0E7F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200" u="none" strike="noStrike">
                          <a:solidFill>
                            <a:srgbClr val="045AA6"/>
                          </a:solidFill>
                          <a:effectLst/>
                        </a:rPr>
                        <a:t>5</a:t>
                      </a:r>
                      <a:endParaRPr lang="en-US" sz="1200" b="0" i="0" u="none" strike="noStrike">
                        <a:solidFill>
                          <a:srgbClr val="045AA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solidFill>
                      <a:srgbClr val="E0E7F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solidFill>
                            <a:srgbClr val="045AA6"/>
                          </a:solidFill>
                          <a:effectLst/>
                        </a:rPr>
                        <a:t>1.9%</a:t>
                      </a:r>
                      <a:endParaRPr lang="en-US" sz="1100" b="0" i="0" u="none" strike="noStrike" dirty="0">
                        <a:solidFill>
                          <a:srgbClr val="045AA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E0E7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9593710"/>
                  </a:ext>
                </a:extLst>
              </a:tr>
              <a:tr h="2057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200" b="1" u="none" strike="noStrike">
                          <a:solidFill>
                            <a:srgbClr val="045AA6"/>
                          </a:solidFill>
                          <a:effectLst/>
                        </a:rPr>
                        <a:t>ST</a:t>
                      </a:r>
                      <a:endParaRPr lang="en-US" sz="1200" b="1" i="0" u="none" strike="noStrike">
                        <a:solidFill>
                          <a:srgbClr val="045AA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solidFill>
                      <a:srgbClr val="E0E7F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200" u="none" strike="noStrike">
                          <a:solidFill>
                            <a:srgbClr val="045AA6"/>
                          </a:solidFill>
                          <a:effectLst/>
                        </a:rPr>
                        <a:t>9</a:t>
                      </a:r>
                      <a:endParaRPr lang="en-US" sz="1200" b="0" i="0" u="none" strike="noStrike">
                        <a:solidFill>
                          <a:srgbClr val="045AA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solidFill>
                      <a:srgbClr val="E0E7F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solidFill>
                            <a:srgbClr val="045AA6"/>
                          </a:solidFill>
                          <a:effectLst/>
                        </a:rPr>
                        <a:t>0.8%</a:t>
                      </a:r>
                      <a:endParaRPr lang="en-US" sz="1100" b="0" i="0" u="none" strike="noStrike" dirty="0">
                        <a:solidFill>
                          <a:srgbClr val="045AA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E0E7F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200" u="none" strike="noStrike" dirty="0">
                          <a:solidFill>
                            <a:srgbClr val="045AA6"/>
                          </a:solidFill>
                          <a:effectLst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45AA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solidFill>
                      <a:srgbClr val="E0E7F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solidFill>
                            <a:srgbClr val="045AA6"/>
                          </a:solidFill>
                          <a:effectLst/>
                        </a:rPr>
                        <a:t>0.0%</a:t>
                      </a:r>
                      <a:endParaRPr lang="en-US" sz="1100" b="0" i="0" u="none" strike="noStrike" dirty="0">
                        <a:solidFill>
                          <a:srgbClr val="045AA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E0E7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2024839"/>
                  </a:ext>
                </a:extLst>
              </a:tr>
              <a:tr h="2057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200" b="1" u="none" strike="noStrike">
                          <a:solidFill>
                            <a:srgbClr val="045AA6"/>
                          </a:solidFill>
                          <a:effectLst/>
                        </a:rPr>
                        <a:t>SH</a:t>
                      </a:r>
                      <a:endParaRPr lang="en-US" sz="1200" b="1" i="0" u="none" strike="noStrike">
                        <a:solidFill>
                          <a:srgbClr val="045AA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solidFill>
                      <a:srgbClr val="E0E7F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200" u="none" strike="noStrike">
                          <a:solidFill>
                            <a:srgbClr val="045AA6"/>
                          </a:solidFill>
                          <a:effectLst/>
                        </a:rPr>
                        <a:t>55</a:t>
                      </a:r>
                      <a:endParaRPr lang="en-US" sz="1200" b="0" i="0" u="none" strike="noStrike">
                        <a:solidFill>
                          <a:srgbClr val="045AA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solidFill>
                      <a:srgbClr val="E0E7F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solidFill>
                            <a:srgbClr val="045AA6"/>
                          </a:solidFill>
                          <a:effectLst/>
                        </a:rPr>
                        <a:t>3.6%</a:t>
                      </a:r>
                      <a:endParaRPr lang="en-US" sz="1100" b="0" i="0" u="none" strike="noStrike" dirty="0">
                        <a:solidFill>
                          <a:srgbClr val="045AA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E0E7F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200" u="none" strike="noStrike" dirty="0">
                          <a:solidFill>
                            <a:srgbClr val="045AA6"/>
                          </a:solidFill>
                          <a:effectLst/>
                        </a:rPr>
                        <a:t>11</a:t>
                      </a:r>
                      <a:endParaRPr lang="en-US" sz="1200" b="0" i="0" u="none" strike="noStrike" dirty="0">
                        <a:solidFill>
                          <a:srgbClr val="045AA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solidFill>
                      <a:srgbClr val="E0E7F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solidFill>
                            <a:srgbClr val="045AA6"/>
                          </a:solidFill>
                          <a:effectLst/>
                        </a:rPr>
                        <a:t>5.7%</a:t>
                      </a:r>
                      <a:endParaRPr lang="en-US" sz="1100" b="0" i="0" u="none" strike="noStrike" dirty="0">
                        <a:solidFill>
                          <a:srgbClr val="045AA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E0E7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7285492"/>
                  </a:ext>
                </a:extLst>
              </a:tr>
              <a:tr h="2057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200" b="1" u="none" strike="noStrike" dirty="0">
                          <a:solidFill>
                            <a:srgbClr val="045AA6"/>
                          </a:solidFill>
                          <a:effectLst/>
                        </a:rPr>
                        <a:t>TH</a:t>
                      </a:r>
                      <a:endParaRPr lang="en-US" sz="1200" b="1" i="0" u="none" strike="noStrike" dirty="0">
                        <a:solidFill>
                          <a:srgbClr val="045AA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solidFill>
                      <a:srgbClr val="E0E7F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200" u="none" strike="noStrike">
                          <a:solidFill>
                            <a:srgbClr val="045AA6"/>
                          </a:solidFill>
                          <a:effectLst/>
                        </a:rPr>
                        <a:t>33</a:t>
                      </a:r>
                      <a:endParaRPr lang="en-US" sz="1200" b="0" i="0" u="none" strike="noStrike">
                        <a:solidFill>
                          <a:srgbClr val="045AA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solidFill>
                      <a:srgbClr val="E0E7F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solidFill>
                            <a:srgbClr val="045AA6"/>
                          </a:solidFill>
                          <a:effectLst/>
                        </a:rPr>
                        <a:t>3.0%</a:t>
                      </a:r>
                      <a:endParaRPr lang="en-US" sz="1100" b="0" i="0" u="none" strike="noStrike" dirty="0">
                        <a:solidFill>
                          <a:srgbClr val="045AA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E0E7F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200" u="none" strike="noStrike" dirty="0">
                          <a:solidFill>
                            <a:srgbClr val="045AA6"/>
                          </a:solidFill>
                          <a:effectLst/>
                        </a:rPr>
                        <a:t>5</a:t>
                      </a:r>
                      <a:endParaRPr lang="en-US" sz="1200" b="0" i="0" u="none" strike="noStrike" dirty="0">
                        <a:solidFill>
                          <a:srgbClr val="045AA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solidFill>
                      <a:srgbClr val="E0E7F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solidFill>
                            <a:srgbClr val="045AA6"/>
                          </a:solidFill>
                          <a:effectLst/>
                        </a:rPr>
                        <a:t>4.0%</a:t>
                      </a:r>
                      <a:endParaRPr lang="en-US" sz="1100" b="0" i="0" u="none" strike="noStrike" dirty="0">
                        <a:solidFill>
                          <a:srgbClr val="045AA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E0E7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31358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33058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609600" y="851206"/>
            <a:ext cx="10644861" cy="952388"/>
          </a:xfrm>
        </p:spPr>
        <p:txBody>
          <a:bodyPr/>
          <a:lstStyle/>
          <a:p>
            <a:r>
              <a:rPr lang="de-DE" dirty="0"/>
              <a:t>Wo suchen HÄ nach Informationen zu Long COVID?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585"/>
            <a:r>
              <a:rPr lang="de-DE">
                <a:latin typeface="Calibri"/>
              </a:rPr>
              <a:t>12.04.23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599723" y="6356351"/>
            <a:ext cx="6157226" cy="365125"/>
          </a:xfrm>
        </p:spPr>
        <p:txBody>
          <a:bodyPr/>
          <a:lstStyle/>
          <a:p>
            <a:pPr defTabSz="609585"/>
            <a:r>
              <a:rPr lang="de-DE" dirty="0">
                <a:latin typeface="Calibri"/>
              </a:rPr>
              <a:t>Informationsbedarfe und Erfahrungen in der Long COVID-Versorgung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585"/>
            <a:fld id="{162A217B-ED1C-D84B-8478-63C77FA79618}" type="slidenum">
              <a:rPr lang="de-DE">
                <a:latin typeface="Calibri"/>
              </a:rPr>
              <a:pPr defTabSz="609585"/>
              <a:t>6</a:t>
            </a:fld>
            <a:endParaRPr lang="de-DE">
              <a:latin typeface="Calibri"/>
            </a:endParaRPr>
          </a:p>
        </p:txBody>
      </p:sp>
      <p:sp>
        <p:nvSpPr>
          <p:cNvPr id="6" name="Inhaltsplatzhalter 5"/>
          <p:cNvSpPr>
            <a:spLocks noGrp="1"/>
          </p:cNvSpPr>
          <p:nvPr>
            <p:ph sz="quarter" idx="13"/>
          </p:nvPr>
        </p:nvSpPr>
        <p:spPr>
          <a:xfrm>
            <a:off x="609600" y="1902509"/>
            <a:ext cx="4388989" cy="4315971"/>
          </a:xfrm>
        </p:spPr>
        <p:txBody>
          <a:bodyPr/>
          <a:lstStyle/>
          <a:p>
            <a:r>
              <a:rPr lang="de-DE" dirty="0"/>
              <a:t>99% der HÄ gaben an, bereits nach Informationen zu Long COVID gesucht zu haben</a:t>
            </a:r>
          </a:p>
          <a:p>
            <a:r>
              <a:rPr lang="de-DE" dirty="0"/>
              <a:t>Am häufigsten genannt:</a:t>
            </a:r>
            <a:br>
              <a:rPr lang="de-DE" dirty="0"/>
            </a:br>
            <a:r>
              <a:rPr lang="de-DE" dirty="0"/>
              <a:t>Fachzeitschriften, Kolleginnen und Kollegen,</a:t>
            </a:r>
            <a:br>
              <a:rPr lang="de-DE" dirty="0"/>
            </a:br>
            <a:r>
              <a:rPr lang="de-DE" dirty="0"/>
              <a:t>RKI (ca. 60%)</a:t>
            </a:r>
          </a:p>
          <a:p>
            <a:endParaRPr lang="de-DE" dirty="0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79D11631-6CAC-1531-B4C6-B9C726A37837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647081E0-CC90-65B2-0027-FFA329C1A9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0148" y="1799963"/>
            <a:ext cx="6255873" cy="4468481"/>
          </a:xfrm>
          <a:prstGeom prst="rect">
            <a:avLst/>
          </a:prstGeom>
        </p:spPr>
      </p:pic>
      <p:sp>
        <p:nvSpPr>
          <p:cNvPr id="9" name="Rectangle 19">
            <a:extLst>
              <a:ext uri="{FF2B5EF4-FFF2-40B4-BE49-F238E27FC236}">
                <a16:creationId xmlns:a16="http://schemas.microsoft.com/office/drawing/2014/main" id="{59E98165-3DAE-4499-8E8B-E282679F05D8}"/>
              </a:ext>
            </a:extLst>
          </p:cNvPr>
          <p:cNvSpPr/>
          <p:nvPr/>
        </p:nvSpPr>
        <p:spPr>
          <a:xfrm>
            <a:off x="5945275" y="2198675"/>
            <a:ext cx="4645208" cy="25768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6337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609600" y="851206"/>
            <a:ext cx="10644861" cy="952388"/>
          </a:xfrm>
        </p:spPr>
        <p:txBody>
          <a:bodyPr/>
          <a:lstStyle/>
          <a:p>
            <a:r>
              <a:rPr lang="de-DE" dirty="0"/>
              <a:t>Welche Informationsbedarfe haben HÄ?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585"/>
            <a:r>
              <a:rPr lang="de-DE">
                <a:latin typeface="Calibri"/>
              </a:rPr>
              <a:t>12.04.23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599723" y="6356351"/>
            <a:ext cx="6820418" cy="365125"/>
          </a:xfrm>
        </p:spPr>
        <p:txBody>
          <a:bodyPr/>
          <a:lstStyle/>
          <a:p>
            <a:pPr defTabSz="609585"/>
            <a:r>
              <a:rPr lang="de-DE" dirty="0">
                <a:latin typeface="Calibri"/>
              </a:rPr>
              <a:t>Informationsbedarfe und Erfahrungen in der Long COVID-Versorgung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585"/>
            <a:fld id="{162A217B-ED1C-D84B-8478-63C77FA79618}" type="slidenum">
              <a:rPr lang="de-DE">
                <a:latin typeface="Calibri"/>
              </a:rPr>
              <a:pPr defTabSz="609585"/>
              <a:t>7</a:t>
            </a:fld>
            <a:endParaRPr lang="de-DE">
              <a:latin typeface="Calibri"/>
            </a:endParaRPr>
          </a:p>
        </p:txBody>
      </p:sp>
      <p:sp>
        <p:nvSpPr>
          <p:cNvPr id="6" name="Inhaltsplatzhalter 5"/>
          <p:cNvSpPr>
            <a:spLocks noGrp="1"/>
          </p:cNvSpPr>
          <p:nvPr>
            <p:ph sz="quarter" idx="13"/>
          </p:nvPr>
        </p:nvSpPr>
        <p:spPr>
          <a:xfrm>
            <a:off x="609600" y="1902509"/>
            <a:ext cx="4388989" cy="4315971"/>
          </a:xfrm>
        </p:spPr>
        <p:txBody>
          <a:bodyPr/>
          <a:lstStyle/>
          <a:p>
            <a:r>
              <a:rPr lang="de-DE" dirty="0"/>
              <a:t>Größter Bedarf bei Informationen zur Therapie (84%)</a:t>
            </a:r>
          </a:p>
          <a:p>
            <a:r>
              <a:rPr lang="de-DE" dirty="0"/>
              <a:t>Ebenfalls große Bedarfe bei Informationen zu: Patophysiologie, Reha, Krankheitsverlauf/-dauer, Impfung und Long COVID, Angeboten von Spezialambulanzen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79D11631-6CAC-1531-B4C6-B9C726A37837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EB4948D-D2C7-1F50-8F55-370C1D68739F}"/>
              </a:ext>
            </a:extLst>
          </p:cNvPr>
          <p:cNvSpPr txBox="1"/>
          <p:nvPr/>
        </p:nvSpPr>
        <p:spPr>
          <a:xfrm>
            <a:off x="10231953" y="2709619"/>
            <a:ext cx="843232" cy="502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609585" rtl="0" eaLnBrk="1" fontAlgn="auto" latinLnBrk="0" hangingPunct="1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rgbClr val="045AA6"/>
              </a:buClr>
              <a:buSzTx/>
              <a:tabLst/>
              <a:defRPr/>
            </a:pPr>
            <a:r>
              <a:rPr kumimoji="0" lang="de-DE" sz="26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45%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BD14AC1-6950-E6E5-D576-65F81195B5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6409" y="1871347"/>
            <a:ext cx="6129612" cy="4378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0726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10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sz="2200" dirty="0"/>
              <a:t>Diagnose einfacher empfunden als Auswahl der Maßnahmen</a:t>
            </a:r>
          </a:p>
          <a:p>
            <a:r>
              <a:rPr lang="de-DE" sz="2200" dirty="0"/>
              <a:t>Lange Wartezeiten bei Fachärzten, Ambulanzen und Reha </a:t>
            </a:r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585"/>
            <a:r>
              <a:rPr lang="de-DE">
                <a:latin typeface="Calibri"/>
              </a:rPr>
              <a:t>12.04.23</a:t>
            </a:r>
            <a:endParaRPr lang="de-DE" dirty="0">
              <a:latin typeface="Calibri"/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599722" y="6356351"/>
            <a:ext cx="6217517" cy="365125"/>
          </a:xfrm>
        </p:spPr>
        <p:txBody>
          <a:bodyPr/>
          <a:lstStyle/>
          <a:p>
            <a:pPr defTabSz="609585"/>
            <a:r>
              <a:rPr lang="de-DE" dirty="0">
                <a:latin typeface="Calibri"/>
              </a:rPr>
              <a:t>Informationsbedarfe und Erfahrungen in der Long COVID-Versorgung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585"/>
            <a:fld id="{162A217B-ED1C-D84B-8478-63C77FA79618}" type="slidenum">
              <a:rPr lang="de-DE">
                <a:latin typeface="Calibri"/>
              </a:rPr>
              <a:pPr defTabSz="609585"/>
              <a:t>8</a:t>
            </a:fld>
            <a:endParaRPr lang="de-DE">
              <a:latin typeface="Calibri"/>
            </a:endParaRP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Hürden in allen Bereichen der Versorgung</a:t>
            </a:r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5EF1E373-E82B-41A5-B980-353231B52E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3310703"/>
            <a:ext cx="9724117" cy="2917236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FCB5CDD1-B9D0-4DA1-A03A-D68F0CC4A2D4}"/>
              </a:ext>
            </a:extLst>
          </p:cNvPr>
          <p:cNvSpPr/>
          <p:nvPr/>
        </p:nvSpPr>
        <p:spPr>
          <a:xfrm>
            <a:off x="846061" y="2938720"/>
            <a:ext cx="1049987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b="1" dirty="0"/>
              <a:t>Sind Sie bei der ambulanten Versorgung von Long-/Post-COVID Patientinnen und Patienten in den letzten 6 Monaten auf Hürden gestoßen?</a:t>
            </a:r>
          </a:p>
        </p:txBody>
      </p:sp>
    </p:spTree>
    <p:extLst>
      <p:ext uri="{BB962C8B-B14F-4D97-AF65-F5344CB8AC3E}">
        <p14:creationId xmlns:p14="http://schemas.microsoft.com/office/powerpoint/2010/main" val="41805925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10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de-DE" sz="2200" dirty="0"/>
              <a:t>Long COVID wird als ernstzunehmende Krankheit gesehen</a:t>
            </a:r>
          </a:p>
          <a:p>
            <a:r>
              <a:rPr lang="de-DE" sz="2200" dirty="0"/>
              <a:t>Weniger Hürden in der Diagnose, mehr in allen anderen Teilen der Versorgung</a:t>
            </a:r>
          </a:p>
          <a:p>
            <a:r>
              <a:rPr lang="de-DE" sz="2200" dirty="0"/>
              <a:t>Problem: Kapazitätsmangel (FÄ, Reha, Ambulanzen)</a:t>
            </a:r>
          </a:p>
          <a:p>
            <a:r>
              <a:rPr lang="de-DE" sz="2200" dirty="0"/>
              <a:t>Wichtigste Informationsquellen: Fachzeitschriften und direkter Austausch, RKI</a:t>
            </a:r>
          </a:p>
          <a:p>
            <a:r>
              <a:rPr lang="de-DE" sz="2200" dirty="0"/>
              <a:t>Größter Informationsbedarf bei Therapiemöglichkeiten (inkl. Medikation)</a:t>
            </a:r>
          </a:p>
          <a:p>
            <a:endParaRPr lang="de-DE" sz="2200" dirty="0"/>
          </a:p>
          <a:p>
            <a:r>
              <a:rPr lang="de-DE" sz="2200" dirty="0"/>
              <a:t>Aktuell: Vorbereitung Erhebung Welle 2 (Mai 2023)</a:t>
            </a:r>
          </a:p>
          <a:p>
            <a:r>
              <a:rPr lang="de-DE" sz="2200" dirty="0"/>
              <a:t>Fragen und Anmerkungen gerne an </a:t>
            </a:r>
            <a:r>
              <a:rPr lang="de-DE" sz="2200" dirty="0">
                <a:hlinkClick r:id="rId2"/>
              </a:rPr>
              <a:t>Long-Covid@rki.de</a:t>
            </a:r>
            <a:r>
              <a:rPr lang="de-DE" sz="2200" dirty="0"/>
              <a:t> oder direkt an GubernathJ@rki.de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585"/>
            <a:r>
              <a:rPr lang="de-DE">
                <a:latin typeface="Calibri"/>
              </a:rPr>
              <a:t>12.04.23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585"/>
            <a:r>
              <a:rPr lang="de-DE">
                <a:latin typeface="Calibri"/>
              </a:rPr>
              <a:t>Informationsbedarfe und Erfahrungen in der Long COVID-Versorgung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585"/>
            <a:fld id="{162A217B-ED1C-D84B-8478-63C77FA79618}" type="slidenum">
              <a:rPr lang="de-DE">
                <a:latin typeface="Calibri"/>
              </a:rPr>
              <a:pPr defTabSz="609585"/>
              <a:t>9</a:t>
            </a:fld>
            <a:endParaRPr lang="de-DE">
              <a:latin typeface="Calibri"/>
            </a:endParaRP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Zusammenfassung und Ausblick</a:t>
            </a:r>
          </a:p>
        </p:txBody>
      </p:sp>
    </p:spTree>
    <p:extLst>
      <p:ext uri="{BB962C8B-B14F-4D97-AF65-F5344CB8AC3E}">
        <p14:creationId xmlns:p14="http://schemas.microsoft.com/office/powerpoint/2010/main" val="36213270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845</Words>
  <Application>Microsoft Office PowerPoint</Application>
  <PresentationFormat>Breitbild</PresentationFormat>
  <Paragraphs>207</Paragraphs>
  <Slides>10</Slides>
  <Notes>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5" baseType="lpstr">
      <vt:lpstr>Arial</vt:lpstr>
      <vt:lpstr>Calibri</vt:lpstr>
      <vt:lpstr>ＭＳ 明朝</vt:lpstr>
      <vt:lpstr>Wingdings</vt:lpstr>
      <vt:lpstr>Office-Design</vt:lpstr>
      <vt:lpstr>Ergebnisse Welle 1: Informationsbedarfe und Erfahrungen von Hausärztinnen und Hausärzten in Deutschland zur Long COVID-Versorgung</vt:lpstr>
      <vt:lpstr>Hintergrund und Ziel</vt:lpstr>
      <vt:lpstr>Umsetzung und Methoden</vt:lpstr>
      <vt:lpstr>Anschreiben</vt:lpstr>
      <vt:lpstr>Teilnahme Welle 1 – September 2022</vt:lpstr>
      <vt:lpstr>Wo suchen HÄ nach Informationen zu Long COVID?</vt:lpstr>
      <vt:lpstr>Welche Informationsbedarfe haben HÄ?</vt:lpstr>
      <vt:lpstr>Hürden in allen Bereichen der Versorgung</vt:lpstr>
      <vt:lpstr>Zusammenfassung und Ausblick</vt:lpstr>
      <vt:lpstr>Long COVID am RKI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Ärztesurvey Long COVID</dc:title>
  <dc:creator>John Gubernath</dc:creator>
  <cp:lastModifiedBy>Gubernath, John</cp:lastModifiedBy>
  <cp:revision>61</cp:revision>
  <dcterms:created xsi:type="dcterms:W3CDTF">2023-03-20T13:45:54Z</dcterms:created>
  <dcterms:modified xsi:type="dcterms:W3CDTF">2023-04-12T13:41:59Z</dcterms:modified>
</cp:coreProperties>
</file>