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7"/>
  </p:notesMasterIdLst>
  <p:handoutMasterIdLst>
    <p:handoutMasterId r:id="rId8"/>
  </p:handoutMasterIdLst>
  <p:sldIdLst>
    <p:sldId id="263" r:id="rId2"/>
    <p:sldId id="1039" r:id="rId3"/>
    <p:sldId id="1038" r:id="rId4"/>
    <p:sldId id="1031" r:id="rId5"/>
    <p:sldId id="1036" r:id="rId6"/>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032"/>
    <a:srgbClr val="1DD1F5"/>
    <a:srgbClr val="15FF95"/>
    <a:srgbClr val="4D8AD2"/>
    <a:srgbClr val="80A5DC"/>
    <a:srgbClr val="006EC7"/>
    <a:srgbClr val="338BD2"/>
    <a:srgbClr val="66A8DD"/>
    <a:srgbClr val="367BB8"/>
    <a:srgbClr val="689C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94132" autoAdjust="0"/>
  </p:normalViewPr>
  <p:slideViewPr>
    <p:cSldViewPr snapToGrid="0" snapToObjects="1">
      <p:cViewPr>
        <p:scale>
          <a:sx n="120" d="100"/>
          <a:sy n="120" d="100"/>
        </p:scale>
        <p:origin x="420" y="3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11.04.2023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11.04.2023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XBC*: bis KW 11 21 </a:t>
            </a:r>
            <a:r>
              <a:rPr lang="de-DE" dirty="0" err="1"/>
              <a:t>Seqs</a:t>
            </a:r>
            <a:r>
              <a:rPr lang="de-DE" dirty="0"/>
              <a:t>, nie &gt; 0,1 %, erster KW 43/22</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25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60574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XBF: under monitoring</a:t>
            </a:r>
            <a:r>
              <a:rPr lang="en-US" dirty="0">
                <a:sym typeface="Wingdings" panose="05000000000000000000" pitchFamily="2" charset="2"/>
              </a:rPr>
              <a:t></a:t>
            </a:r>
            <a:r>
              <a:rPr lang="en-US" dirty="0"/>
              <a:t> Omicron-Omicron Recombinants </a:t>
            </a:r>
            <a:endParaRPr lang="en-US" dirty="0">
              <a:sym typeface="Wingdings" panose="05000000000000000000" pitchFamily="2" charset="2"/>
            </a:endParaRPr>
          </a:p>
          <a:p>
            <a:r>
              <a:rPr lang="en-US" dirty="0">
                <a:sym typeface="Wingdings" panose="05000000000000000000" pitchFamily="2" charset="2"/>
              </a:rPr>
              <a:t>ECDC listed under BA.2.75  (BA.2.75 </a:t>
            </a:r>
            <a:r>
              <a:rPr lang="en-US" dirty="0"/>
              <a:t>including its sub-lineages (BN, CH and others). Omicron-Omicron Recombinants XBF and XBK that share the same spike as BA.2.75 are monitored under BA.2.75 lineages)</a:t>
            </a:r>
          </a:p>
          <a:p>
            <a:endParaRPr lang="en-US" dirty="0"/>
          </a:p>
          <a:p>
            <a:r>
              <a:rPr lang="en-US" dirty="0"/>
              <a:t>UKHSA Info: </a:t>
            </a:r>
          </a:p>
          <a:p>
            <a:pPr marL="171450" indent="-171450">
              <a:buFontTx/>
              <a:buChar char="-"/>
            </a:pPr>
            <a:r>
              <a:rPr lang="en-US" dirty="0"/>
              <a:t>Since last technical briefing 3 additional signals in monitoring </a:t>
            </a:r>
            <a:r>
              <a:rPr lang="en-US" dirty="0">
                <a:sym typeface="Wingdings" panose="05000000000000000000" pitchFamily="2" charset="2"/>
              </a:rPr>
              <a:t> </a:t>
            </a:r>
            <a:r>
              <a:rPr lang="en-US" dirty="0"/>
              <a:t>monitored either due to concerning growth, mutation profiles or national and/or international interest: XBB.1.9.1, XBB.1.9.2 and XBB.1.16 (all 3 signals under monitoring in UK).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XBB.1.9.1: rapidly increasing in proportion and currently only lineage with significant growth advantage relative to XBB.1.5, though with small numbers identified XBB.1.9.1 and XBB.1.5 are the most competitive of the signals in monitoring or designated variants, across all models).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variant is new escalated signal in UK</a:t>
            </a:r>
            <a:endParaRPr lang="de-DE" sz="1200" kern="1200" dirty="0">
              <a:solidFill>
                <a:schemeClr val="tx1"/>
              </a:solidFill>
              <a:effectLst/>
              <a:latin typeface="+mn-lt"/>
              <a:ea typeface="+mn-ea"/>
              <a:cs typeface="+mn-cs"/>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weiterhin eine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der in Deutschland zirkulierenden SARS-CoV-2 Varianten in Deutschland sichergestellt. Für SARS-CoV-2 wird ab Mai 2023 in diesem  Rahmen ein wöchentliches Volumen von etwa 100 sequenzierten Proben aus allen Bundesländern angestrebt.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 Zahl reicht nach Einschätzung des RKI aus, um den Verlauf der Verteilung der dominierenden SARS-CoV-2 zuverlässig zu überwachen. Mit dem angestrebten Volumen werden SARS-CoV-2-Varianten ab einer Prävalenz von ca. 4 % mit einer 98%igen-Wahrscheinlichkeit erkannt.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Aufbau der Webseite mit MF1 </a:t>
            </a:r>
            <a:r>
              <a:rPr lang="de-DE" sz="1200" kern="1200" dirty="0">
                <a:solidFill>
                  <a:schemeClr val="tx1"/>
                </a:solidFill>
                <a:effectLst/>
                <a:latin typeface="+mn-lt"/>
                <a:ea typeface="+mn-ea"/>
                <a:cs typeface="+mn-cs"/>
                <a:sym typeface="Wingdings" panose="05000000000000000000" pitchFamily="2" charset="2"/>
              </a:rPr>
              <a:t> Details zur Visualisierung derzeit in Abstimmung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414069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5843952A-168D-4410-9262-AA8713C92C0B}" type="datetime1">
              <a:rPr lang="de-DE" smtClean="0"/>
              <a:t>11.04.2023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9B57F9F7-73B9-462F-9B0E-EABCB2ACD758}" type="datetime1">
              <a:rPr lang="de-DE" smtClean="0"/>
              <a:t>11.04.2023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B8D52149-E767-4B83-8632-996B284B147F}" type="datetime1">
              <a:rPr lang="de-DE" smtClean="0"/>
              <a:t>11.04.2023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FA553586-D0ED-4EB0-B609-85F2586B1514}" type="datetime1">
              <a:rPr lang="de-DE" smtClean="0"/>
              <a:t>11.04.2023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AFBCF1E-2F0E-4792-8D9C-A192AE3603D7}" type="datetime1">
              <a:rPr lang="de-DE" smtClean="0"/>
              <a:t>11.04.2023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D82B90C-D639-409D-B36A-19C964142335}" type="datetime1">
              <a:rPr lang="de-DE" smtClean="0"/>
              <a:t>11.04.2023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96D7939D-7DA2-49A6-92CC-3DE5ABDB9B5D}" type="datetime1">
              <a:rPr lang="de-DE" smtClean="0"/>
              <a:t>11.04.2023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C5B85474-1526-4122-9017-C04510E75890}" type="datetime1">
              <a:rPr lang="de-DE" smtClean="0"/>
              <a:t>11.04.2023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VOC/VOI/SARS-CoV-2 Varianten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FG17, AG Evo</a:t>
            </a:r>
            <a:br>
              <a:rPr lang="de-DE" dirty="0"/>
            </a:br>
            <a:r>
              <a:rPr lang="de-DE" dirty="0"/>
              <a:t>Berlin, 12.04.2023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r>
              <a:rPr lang="de-DE" dirty="0"/>
              <a:t>12.04.2023</a:t>
            </a:r>
          </a:p>
          <a:p>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9E0C675-2646-4943-B134-1BC48BA227F0}"/>
              </a:ext>
            </a:extLst>
          </p:cNvPr>
          <p:cNvSpPr>
            <a:spLocks noGrp="1"/>
          </p:cNvSpPr>
          <p:nvPr>
            <p:ph type="dt" sz="half" idx="10"/>
          </p:nvPr>
        </p:nvSpPr>
        <p:spPr/>
        <p:txBody>
          <a:bodyPr/>
          <a:lstStyle/>
          <a:p>
            <a:fld id="{9DA1ACA5-F3C4-406E-B774-1C7F4D34EEB1}" type="datetime1">
              <a:rPr lang="de-DE" smtClean="0"/>
              <a:t>12.04.2023</a:t>
            </a:fld>
            <a:endParaRPr lang="de-DE" dirty="0"/>
          </a:p>
        </p:txBody>
      </p:sp>
      <p:sp>
        <p:nvSpPr>
          <p:cNvPr id="3" name="Foliennummernplatzhalter 2">
            <a:extLst>
              <a:ext uri="{FF2B5EF4-FFF2-40B4-BE49-F238E27FC236}">
                <a16:creationId xmlns:a16="http://schemas.microsoft.com/office/drawing/2014/main" id="{03221CC4-C71A-4B78-AB87-C02BC8A74C53}"/>
              </a:ext>
            </a:extLst>
          </p:cNvPr>
          <p:cNvSpPr>
            <a:spLocks noGrp="1"/>
          </p:cNvSpPr>
          <p:nvPr>
            <p:ph type="sldNum" sz="quarter" idx="12"/>
          </p:nvPr>
        </p:nvSpPr>
        <p:spPr/>
        <p:txBody>
          <a:bodyPr/>
          <a:lstStyle/>
          <a:p>
            <a:fld id="{162A217B-ED1C-D84B-8478-63C77FA79618}" type="slidenum">
              <a:rPr lang="de-DE" smtClean="0"/>
              <a:pPr/>
              <a:t>2</a:t>
            </a:fld>
            <a:endParaRPr lang="de-DE" dirty="0"/>
          </a:p>
        </p:txBody>
      </p:sp>
      <p:sp>
        <p:nvSpPr>
          <p:cNvPr id="7" name="Inhaltsplatzhalter 6">
            <a:extLst>
              <a:ext uri="{FF2B5EF4-FFF2-40B4-BE49-F238E27FC236}">
                <a16:creationId xmlns:a16="http://schemas.microsoft.com/office/drawing/2014/main" id="{0EE95A71-D2D8-4EAF-BDF7-D230BFE07E1C}"/>
              </a:ext>
            </a:extLst>
          </p:cNvPr>
          <p:cNvSpPr>
            <a:spLocks noGrp="1"/>
          </p:cNvSpPr>
          <p:nvPr>
            <p:ph sz="quarter" idx="13"/>
          </p:nvPr>
        </p:nvSpPr>
        <p:spPr>
          <a:xfrm>
            <a:off x="1669419" y="1142424"/>
            <a:ext cx="7387117" cy="3766417"/>
          </a:xfrm>
        </p:spPr>
        <p:txBody>
          <a:bodyPr>
            <a:normAutofit lnSpcReduction="10000"/>
          </a:bodyPr>
          <a:lstStyle/>
          <a:p>
            <a:pPr marL="0" indent="0">
              <a:buNone/>
            </a:pPr>
            <a:r>
              <a:rPr lang="en-US" dirty="0" err="1"/>
              <a:t>Aktualisierung</a:t>
            </a:r>
            <a:r>
              <a:rPr lang="en-US" dirty="0"/>
              <a:t> 30.03.2023</a:t>
            </a:r>
          </a:p>
          <a:p>
            <a:r>
              <a:rPr lang="en-US" dirty="0"/>
              <a:t>Currently circulating VOC: </a:t>
            </a:r>
            <a:r>
              <a:rPr lang="en-US" i="1" dirty="0"/>
              <a:t>none</a:t>
            </a:r>
          </a:p>
          <a:p>
            <a:r>
              <a:rPr lang="en-US" dirty="0"/>
              <a:t>Currently circulating VOI: </a:t>
            </a:r>
            <a:r>
              <a:rPr lang="en-US" b="1" dirty="0"/>
              <a:t>XBB.1.5 </a:t>
            </a:r>
          </a:p>
          <a:p>
            <a:r>
              <a:rPr lang="en-US" dirty="0"/>
              <a:t>Currently circulating VUM: </a:t>
            </a:r>
            <a:r>
              <a:rPr lang="de-DE" b="1" dirty="0"/>
              <a:t>BQ.1, BA.2.75, CH.1.1, XBB, XBB.1.16, XBF </a:t>
            </a:r>
            <a:r>
              <a:rPr lang="de-DE" dirty="0"/>
              <a:t>sowie neu </a:t>
            </a:r>
            <a:r>
              <a:rPr lang="de-DE" b="1" dirty="0"/>
              <a:t>XBB.1.9.1</a:t>
            </a:r>
          </a:p>
          <a:p>
            <a:pPr marL="457200" lvl="1" indent="0">
              <a:buNone/>
            </a:pPr>
            <a:endParaRPr lang="de-DE" b="1" dirty="0"/>
          </a:p>
          <a:p>
            <a:r>
              <a:rPr lang="de-DE" dirty="0"/>
              <a:t>VOC: </a:t>
            </a:r>
            <a:r>
              <a:rPr lang="de-DE" i="1" dirty="0" err="1"/>
              <a:t>none</a:t>
            </a:r>
            <a:endParaRPr lang="de-DE" i="1" dirty="0"/>
          </a:p>
          <a:p>
            <a:r>
              <a:rPr lang="de-DE" dirty="0"/>
              <a:t>VOI: </a:t>
            </a:r>
            <a:r>
              <a:rPr lang="de-DE" b="1" dirty="0"/>
              <a:t>BA.2.75 </a:t>
            </a:r>
            <a:r>
              <a:rPr lang="de-DE" dirty="0"/>
              <a:t>(</a:t>
            </a:r>
            <a:r>
              <a:rPr lang="en-US" dirty="0"/>
              <a:t>incl. sub-lineages (</a:t>
            </a:r>
            <a:r>
              <a:rPr lang="en-US" b="1" dirty="0"/>
              <a:t>BN, CH and others</a:t>
            </a:r>
            <a:r>
              <a:rPr lang="en-US" dirty="0"/>
              <a:t>)</a:t>
            </a:r>
            <a:r>
              <a:rPr lang="de-DE" b="1" dirty="0"/>
              <a:t>, BQ.1, XBB</a:t>
            </a:r>
            <a:r>
              <a:rPr lang="de-DE" dirty="0"/>
              <a:t> (</a:t>
            </a:r>
            <a:r>
              <a:rPr lang="en-US" dirty="0"/>
              <a:t>incl. sub-lineages, excl. XBB.1.5-like lineages</a:t>
            </a:r>
            <a:r>
              <a:rPr lang="de-DE" dirty="0"/>
              <a:t>), </a:t>
            </a:r>
            <a:r>
              <a:rPr lang="de-DE" b="1" dirty="0"/>
              <a:t>XBB.1.5-like </a:t>
            </a:r>
            <a:r>
              <a:rPr lang="de-DE" dirty="0"/>
              <a:t>(</a:t>
            </a:r>
            <a:r>
              <a:rPr lang="de-DE" dirty="0" err="1"/>
              <a:t>umbrella</a:t>
            </a:r>
            <a:r>
              <a:rPr lang="de-DE" dirty="0"/>
              <a:t> </a:t>
            </a:r>
            <a:r>
              <a:rPr lang="de-DE" dirty="0" err="1"/>
              <a:t>of</a:t>
            </a:r>
            <a:r>
              <a:rPr lang="de-DE" dirty="0"/>
              <a:t> SARS-CoV-2 </a:t>
            </a:r>
            <a:r>
              <a:rPr lang="de-DE" dirty="0" err="1"/>
              <a:t>lineages</a:t>
            </a:r>
            <a:r>
              <a:rPr lang="de-DE" dirty="0"/>
              <a:t>, e.g. XBB.1.5, XBB.1.9.1*, XBB.1.9.2*, and XBB.1.16)</a:t>
            </a:r>
          </a:p>
          <a:p>
            <a:r>
              <a:rPr lang="de-DE" dirty="0"/>
              <a:t>VUM: </a:t>
            </a:r>
            <a:r>
              <a:rPr lang="de-DE" b="1" dirty="0"/>
              <a:t>XBC </a:t>
            </a:r>
            <a:r>
              <a:rPr lang="de-DE" dirty="0"/>
              <a:t>(Delta-BA.2 </a:t>
            </a:r>
            <a:r>
              <a:rPr lang="de-DE" dirty="0" err="1"/>
              <a:t>recombinant</a:t>
            </a:r>
            <a:r>
              <a:rPr lang="de-DE" dirty="0"/>
              <a:t>)</a:t>
            </a:r>
            <a:r>
              <a:rPr lang="de-DE" b="1" dirty="0"/>
              <a:t>, BN.1, CH.1.1, XAY, XBB.1.16</a:t>
            </a:r>
          </a:p>
          <a:p>
            <a:endParaRPr lang="de-DE" dirty="0"/>
          </a:p>
          <a:p>
            <a:endParaRPr lang="de-DE" dirty="0"/>
          </a:p>
          <a:p>
            <a:endParaRPr lang="de-DE" dirty="0"/>
          </a:p>
          <a:p>
            <a:pPr lvl="1"/>
            <a:endParaRPr lang="de-DE" dirty="0"/>
          </a:p>
          <a:p>
            <a:pPr lvl="1"/>
            <a:endParaRPr lang="de-DE" dirty="0"/>
          </a:p>
          <a:p>
            <a:pPr lvl="1"/>
            <a:endParaRPr lang="de-DE" dirty="0"/>
          </a:p>
        </p:txBody>
      </p:sp>
      <p:sp>
        <p:nvSpPr>
          <p:cNvPr id="6" name="Titel 5">
            <a:extLst>
              <a:ext uri="{FF2B5EF4-FFF2-40B4-BE49-F238E27FC236}">
                <a16:creationId xmlns:a16="http://schemas.microsoft.com/office/drawing/2014/main" id="{6A98365B-57F9-431A-8E27-4CF07E959E9E}"/>
              </a:ext>
            </a:extLst>
          </p:cNvPr>
          <p:cNvSpPr>
            <a:spLocks noGrp="1"/>
          </p:cNvSpPr>
          <p:nvPr>
            <p:ph type="title"/>
          </p:nvPr>
        </p:nvSpPr>
        <p:spPr/>
        <p:txBody>
          <a:bodyPr/>
          <a:lstStyle/>
          <a:p>
            <a:r>
              <a:rPr lang="de-DE" dirty="0"/>
              <a:t>Übersicht VOC/VOI/VUM</a:t>
            </a:r>
          </a:p>
        </p:txBody>
      </p:sp>
      <p:pic>
        <p:nvPicPr>
          <p:cNvPr id="10" name="Grafik 9">
            <a:extLst>
              <a:ext uri="{FF2B5EF4-FFF2-40B4-BE49-F238E27FC236}">
                <a16:creationId xmlns:a16="http://schemas.microsoft.com/office/drawing/2014/main" id="{7C2AB23E-28D9-43A4-BBCB-72C8078EA581}"/>
              </a:ext>
            </a:extLst>
          </p:cNvPr>
          <p:cNvPicPr>
            <a:picLocks noChangeAspect="1"/>
          </p:cNvPicPr>
          <p:nvPr/>
        </p:nvPicPr>
        <p:blipFill>
          <a:blip r:embed="rId3"/>
          <a:stretch>
            <a:fillRect/>
          </a:stretch>
        </p:blipFill>
        <p:spPr>
          <a:xfrm>
            <a:off x="277086" y="2953693"/>
            <a:ext cx="1264444" cy="1123950"/>
          </a:xfrm>
          <a:prstGeom prst="rect">
            <a:avLst/>
          </a:prstGeom>
        </p:spPr>
      </p:pic>
      <p:pic>
        <p:nvPicPr>
          <p:cNvPr id="15" name="Grafik 14">
            <a:extLst>
              <a:ext uri="{FF2B5EF4-FFF2-40B4-BE49-F238E27FC236}">
                <a16:creationId xmlns:a16="http://schemas.microsoft.com/office/drawing/2014/main" id="{24E95B3D-88AB-4C93-AE99-A302A1D31E44}"/>
              </a:ext>
            </a:extLst>
          </p:cNvPr>
          <p:cNvPicPr>
            <a:picLocks noChangeAspect="1"/>
          </p:cNvPicPr>
          <p:nvPr/>
        </p:nvPicPr>
        <p:blipFill>
          <a:blip r:embed="rId4"/>
          <a:stretch>
            <a:fillRect/>
          </a:stretch>
        </p:blipFill>
        <p:spPr>
          <a:xfrm>
            <a:off x="271946" y="1229132"/>
            <a:ext cx="1114425" cy="1143000"/>
          </a:xfrm>
          <a:prstGeom prst="rect">
            <a:avLst/>
          </a:prstGeom>
        </p:spPr>
      </p:pic>
    </p:spTree>
    <p:extLst>
      <p:ext uri="{BB962C8B-B14F-4D97-AF65-F5344CB8AC3E}">
        <p14:creationId xmlns:p14="http://schemas.microsoft.com/office/powerpoint/2010/main" val="11266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704558" cy="400110"/>
          </a:xfrm>
          <a:prstGeom prst="rect">
            <a:avLst/>
          </a:prstGeom>
          <a:noFill/>
        </p:spPr>
        <p:txBody>
          <a:bodyPr wrap="none" rtlCol="0">
            <a:spAutoFit/>
          </a:bodyPr>
          <a:lstStyle/>
          <a:p>
            <a:r>
              <a:rPr lang="de-DE" sz="2000" b="1" dirty="0">
                <a:solidFill>
                  <a:srgbClr val="006EC7"/>
                </a:solidFill>
                <a:latin typeface="+mj-lt"/>
                <a:ea typeface="+mj-ea"/>
                <a:cs typeface="+mj-cs"/>
              </a:rPr>
              <a:t>Anteile: </a:t>
            </a:r>
            <a:r>
              <a:rPr lang="de-DE" sz="2000" b="1" dirty="0" err="1">
                <a:solidFill>
                  <a:srgbClr val="006EC7"/>
                </a:solidFill>
                <a:latin typeface="+mj-lt"/>
                <a:ea typeface="+mj-ea"/>
                <a:cs typeface="+mj-cs"/>
              </a:rPr>
              <a:t>deskalierte</a:t>
            </a:r>
            <a:r>
              <a:rPr lang="de-DE" sz="2000" b="1" dirty="0">
                <a:solidFill>
                  <a:srgbClr val="006EC7"/>
                </a:solidFill>
                <a:latin typeface="+mj-lt"/>
                <a:ea typeface="+mj-ea"/>
                <a:cs typeface="+mj-cs"/>
              </a:rPr>
              <a:t> VOC, Rekombinanten</a:t>
            </a:r>
          </a:p>
        </p:txBody>
      </p:sp>
      <p:sp>
        <p:nvSpPr>
          <p:cNvPr id="3" name="Datumsplatzhalter 2">
            <a:extLst>
              <a:ext uri="{FF2B5EF4-FFF2-40B4-BE49-F238E27FC236}">
                <a16:creationId xmlns:a16="http://schemas.microsoft.com/office/drawing/2014/main" id="{EF883628-A4B1-4210-9CEC-D8752616CAA6}"/>
              </a:ext>
            </a:extLst>
          </p:cNvPr>
          <p:cNvSpPr>
            <a:spLocks noGrp="1"/>
          </p:cNvSpPr>
          <p:nvPr>
            <p:ph type="dt" sz="half" idx="10"/>
          </p:nvPr>
        </p:nvSpPr>
        <p:spPr/>
        <p:txBody>
          <a:bodyPr/>
          <a:lstStyle/>
          <a:p>
            <a:r>
              <a:rPr lang="de-DE" dirty="0"/>
              <a:t>12.04.2023</a:t>
            </a:r>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3</a:t>
            </a:fld>
            <a:endParaRPr lang="de-DE" dirty="0"/>
          </a:p>
        </p:txBody>
      </p:sp>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4031213597"/>
              </p:ext>
            </p:extLst>
          </p:nvPr>
        </p:nvGraphicFramePr>
        <p:xfrm>
          <a:off x="146149" y="3382555"/>
          <a:ext cx="3372269" cy="1222883"/>
        </p:xfrm>
        <a:graphic>
          <a:graphicData uri="http://schemas.openxmlformats.org/drawingml/2006/table">
            <a:tbl>
              <a:tblPr firstRow="1" firstCol="1" bandRow="1">
                <a:tableStyleId>{5C22544A-7EE6-4342-B048-85BDC9FD1C3A}</a:tableStyleId>
              </a:tblPr>
              <a:tblGrid>
                <a:gridCol w="694772">
                  <a:extLst>
                    <a:ext uri="{9D8B030D-6E8A-4147-A177-3AD203B41FA5}">
                      <a16:colId xmlns:a16="http://schemas.microsoft.com/office/drawing/2014/main" val="1826765989"/>
                    </a:ext>
                  </a:extLst>
                </a:gridCol>
                <a:gridCol w="1464602">
                  <a:extLst>
                    <a:ext uri="{9D8B030D-6E8A-4147-A177-3AD203B41FA5}">
                      <a16:colId xmlns:a16="http://schemas.microsoft.com/office/drawing/2014/main" val="428551575"/>
                    </a:ext>
                  </a:extLst>
                </a:gridCol>
                <a:gridCol w="1212895">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900" dirty="0">
                          <a:effectLst/>
                        </a:rPr>
                        <a:t>KW /Jahr 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900" dirty="0">
                          <a:effectLst/>
                        </a:rPr>
                        <a:t>09</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b="0" i="0" u="none" strike="noStrike">
                          <a:solidFill>
                            <a:srgbClr val="000000"/>
                          </a:solidFill>
                          <a:effectLst/>
                          <a:latin typeface="Calibri" panose="020F0502020204030204" pitchFamily="34" charset="0"/>
                        </a:rPr>
                        <a:t>3771</a:t>
                      </a:r>
                    </a:p>
                  </a:txBody>
                  <a:tcPr marL="6350" marR="6350" marT="6350" marB="0" anchor="b"/>
                </a:tc>
                <a:tc>
                  <a:txBody>
                    <a:bodyPr/>
                    <a:lstStyle/>
                    <a:p>
                      <a:pPr algn="ctr" fontAlgn="b"/>
                      <a:r>
                        <a:rPr lang="de-DE" sz="900" b="0" i="0" u="none" strike="noStrike">
                          <a:solidFill>
                            <a:schemeClr val="tx1"/>
                          </a:solidFill>
                          <a:effectLst/>
                          <a:latin typeface="Calibri" panose="020F0502020204030204" pitchFamily="34" charset="0"/>
                        </a:rPr>
                        <a:t>4,4%</a:t>
                      </a:r>
                    </a:p>
                  </a:txBody>
                  <a:tcPr marL="6350" marR="6350" marT="6350"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900" dirty="0">
                          <a:effectLst/>
                        </a:rPr>
                        <a:t>10</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b="0" i="0" u="none" strike="noStrike">
                          <a:solidFill>
                            <a:srgbClr val="000000"/>
                          </a:solidFill>
                          <a:effectLst/>
                          <a:latin typeface="Calibri" panose="020F0502020204030204" pitchFamily="34" charset="0"/>
                        </a:rPr>
                        <a:t>3024</a:t>
                      </a:r>
                    </a:p>
                  </a:txBody>
                  <a:tcPr marL="6350" marR="6350" marT="6350" marB="0" anchor="b"/>
                </a:tc>
                <a:tc>
                  <a:txBody>
                    <a:bodyPr/>
                    <a:lstStyle/>
                    <a:p>
                      <a:pPr algn="ctr" fontAlgn="b"/>
                      <a:r>
                        <a:rPr lang="de-DE" sz="900" b="0" i="0" u="none" strike="noStrike">
                          <a:solidFill>
                            <a:schemeClr val="tx1"/>
                          </a:solidFill>
                          <a:effectLst/>
                          <a:latin typeface="Calibri" panose="020F0502020204030204" pitchFamily="34" charset="0"/>
                        </a:rPr>
                        <a:t>6,9%</a:t>
                      </a:r>
                    </a:p>
                  </a:txBody>
                  <a:tcPr marL="6350" marR="6350" marT="6350"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900" dirty="0">
                          <a:effectLst/>
                        </a:rPr>
                        <a:t>11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b="0" i="0" u="none" strike="noStrike">
                          <a:solidFill>
                            <a:srgbClr val="000000"/>
                          </a:solidFill>
                          <a:effectLst/>
                          <a:latin typeface="Calibri" panose="020F0502020204030204" pitchFamily="34" charset="0"/>
                        </a:rPr>
                        <a:t>2574</a:t>
                      </a:r>
                    </a:p>
                  </a:txBody>
                  <a:tcPr marL="6350" marR="6350" marT="6350" marB="0" anchor="b"/>
                </a:tc>
                <a:tc>
                  <a:txBody>
                    <a:bodyPr/>
                    <a:lstStyle/>
                    <a:p>
                      <a:pPr algn="ctr" fontAlgn="b"/>
                      <a:r>
                        <a:rPr lang="de-DE" sz="900" b="0" i="0" u="none" strike="noStrike">
                          <a:solidFill>
                            <a:schemeClr val="tx1"/>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900" dirty="0">
                          <a:effectLst/>
                        </a:rPr>
                        <a:t>12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b="0" i="0" u="none" strike="noStrike">
                          <a:solidFill>
                            <a:srgbClr val="000000"/>
                          </a:solidFill>
                          <a:effectLst/>
                          <a:latin typeface="Calibri" panose="020F0502020204030204" pitchFamily="34" charset="0"/>
                        </a:rPr>
                        <a:t>1549</a:t>
                      </a:r>
                    </a:p>
                  </a:txBody>
                  <a:tcPr marL="6350" marR="6350" marT="6350" marB="0" anchor="b"/>
                </a:tc>
                <a:tc>
                  <a:txBody>
                    <a:bodyPr/>
                    <a:lstStyle/>
                    <a:p>
                      <a:pPr algn="ctr" fontAlgn="b"/>
                      <a:r>
                        <a:rPr lang="de-DE" sz="900" b="0" i="0" u="none" strike="noStrike">
                          <a:solidFill>
                            <a:schemeClr val="tx1"/>
                          </a:solidFill>
                          <a:effectLst/>
                          <a:latin typeface="Calibri" panose="020F0502020204030204" pitchFamily="34" charset="0"/>
                        </a:rPr>
                        <a:t>4,8%</a:t>
                      </a:r>
                    </a:p>
                  </a:txBody>
                  <a:tcPr marL="6350" marR="6350" marT="6350"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900" dirty="0">
                          <a:effectLst/>
                        </a:rPr>
                        <a:t>13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900" b="0" i="0" u="none" strike="noStrike" dirty="0">
                          <a:solidFill>
                            <a:srgbClr val="000000"/>
                          </a:solidFill>
                          <a:effectLst/>
                          <a:latin typeface="Calibri" panose="020F0502020204030204" pitchFamily="34" charset="0"/>
                        </a:rPr>
                        <a:t>953</a:t>
                      </a:r>
                    </a:p>
                  </a:txBody>
                  <a:tcPr marL="6350" marR="6350" marT="6350" marB="0" anchor="b"/>
                </a:tc>
                <a:tc>
                  <a:txBody>
                    <a:bodyPr/>
                    <a:lstStyle/>
                    <a:p>
                      <a:pPr algn="ctr" fontAlgn="b"/>
                      <a:r>
                        <a:rPr lang="de-DE" sz="900" b="0" i="0" u="none" strike="noStrike" dirty="0">
                          <a:solidFill>
                            <a:schemeClr val="tx1"/>
                          </a:solidFill>
                          <a:effectLst/>
                          <a:latin typeface="Calibri" panose="020F0502020204030204" pitchFamily="34" charset="0"/>
                        </a:rPr>
                        <a:t>4,2%</a:t>
                      </a:r>
                    </a:p>
                  </a:txBody>
                  <a:tcPr marL="6350" marR="6350" marT="6350" marB="0" anchor="b"/>
                </a:tc>
                <a:extLst>
                  <a:ext uri="{0D108BD9-81ED-4DB2-BD59-A6C34878D82A}">
                    <a16:rowId xmlns:a16="http://schemas.microsoft.com/office/drawing/2014/main" val="1600956268"/>
                  </a:ext>
                </a:extLst>
              </a:tr>
            </a:tbl>
          </a:graphicData>
        </a:graphic>
      </p:graphicFrame>
      <p:sp>
        <p:nvSpPr>
          <p:cNvPr id="8" name="Rechteck 7">
            <a:extLst>
              <a:ext uri="{FF2B5EF4-FFF2-40B4-BE49-F238E27FC236}">
                <a16:creationId xmlns:a16="http://schemas.microsoft.com/office/drawing/2014/main" id="{E210626F-7151-4272-B34C-4FBACDC3A8B4}"/>
              </a:ext>
            </a:extLst>
          </p:cNvPr>
          <p:cNvSpPr/>
          <p:nvPr/>
        </p:nvSpPr>
        <p:spPr>
          <a:xfrm>
            <a:off x="5088700" y="3510712"/>
            <a:ext cx="1446165" cy="276999"/>
          </a:xfrm>
          <a:prstGeom prst="rect">
            <a:avLst/>
          </a:prstGeom>
        </p:spPr>
        <p:txBody>
          <a:bodyPr wrap="none">
            <a:spAutoFit/>
          </a:bodyPr>
          <a:lstStyle/>
          <a:p>
            <a:r>
              <a:rPr lang="en-US" sz="1200" i="1" dirty="0">
                <a:solidFill>
                  <a:schemeClr val="bg1"/>
                </a:solidFill>
              </a:rPr>
              <a:t>Updated, incl. XBB.1</a:t>
            </a:r>
            <a:endParaRPr lang="de-DE" sz="1200" i="1" dirty="0">
              <a:solidFill>
                <a:schemeClr val="bg1"/>
              </a:solidFill>
            </a:endParaRPr>
          </a:p>
        </p:txBody>
      </p:sp>
      <p:graphicFrame>
        <p:nvGraphicFramePr>
          <p:cNvPr id="2" name="Tabelle 1">
            <a:extLst>
              <a:ext uri="{FF2B5EF4-FFF2-40B4-BE49-F238E27FC236}">
                <a16:creationId xmlns:a16="http://schemas.microsoft.com/office/drawing/2014/main" id="{57ED025F-EEAA-4332-87BD-53E8B9849E02}"/>
              </a:ext>
            </a:extLst>
          </p:cNvPr>
          <p:cNvGraphicFramePr>
            <a:graphicFrameLocks noGrp="1"/>
          </p:cNvGraphicFramePr>
          <p:nvPr>
            <p:extLst>
              <p:ext uri="{D42A27DB-BD31-4B8C-83A1-F6EECF244321}">
                <p14:modId xmlns:p14="http://schemas.microsoft.com/office/powerpoint/2010/main" val="2479069708"/>
              </p:ext>
            </p:extLst>
          </p:nvPr>
        </p:nvGraphicFramePr>
        <p:xfrm>
          <a:off x="146150" y="992110"/>
          <a:ext cx="3372268" cy="2197719"/>
        </p:xfrm>
        <a:graphic>
          <a:graphicData uri="http://schemas.openxmlformats.org/drawingml/2006/table">
            <a:tbl>
              <a:tblPr firstRow="1" firstCol="1" bandRow="1">
                <a:tableStyleId>{5C22544A-7EE6-4342-B048-85BDC9FD1C3A}</a:tableStyleId>
              </a:tblPr>
              <a:tblGrid>
                <a:gridCol w="707440">
                  <a:extLst>
                    <a:ext uri="{9D8B030D-6E8A-4147-A177-3AD203B41FA5}">
                      <a16:colId xmlns:a16="http://schemas.microsoft.com/office/drawing/2014/main" val="3342112572"/>
                    </a:ext>
                  </a:extLst>
                </a:gridCol>
                <a:gridCol w="444138">
                  <a:extLst>
                    <a:ext uri="{9D8B030D-6E8A-4147-A177-3AD203B41FA5}">
                      <a16:colId xmlns:a16="http://schemas.microsoft.com/office/drawing/2014/main" val="1365409005"/>
                    </a:ext>
                  </a:extLst>
                </a:gridCol>
                <a:gridCol w="444138">
                  <a:extLst>
                    <a:ext uri="{9D8B030D-6E8A-4147-A177-3AD203B41FA5}">
                      <a16:colId xmlns:a16="http://schemas.microsoft.com/office/drawing/2014/main" val="1114459345"/>
                    </a:ext>
                  </a:extLst>
                </a:gridCol>
                <a:gridCol w="444138">
                  <a:extLst>
                    <a:ext uri="{9D8B030D-6E8A-4147-A177-3AD203B41FA5}">
                      <a16:colId xmlns:a16="http://schemas.microsoft.com/office/drawing/2014/main" val="962455413"/>
                    </a:ext>
                  </a:extLst>
                </a:gridCol>
                <a:gridCol w="444138">
                  <a:extLst>
                    <a:ext uri="{9D8B030D-6E8A-4147-A177-3AD203B41FA5}">
                      <a16:colId xmlns:a16="http://schemas.microsoft.com/office/drawing/2014/main" val="1406819313"/>
                    </a:ext>
                  </a:extLst>
                </a:gridCol>
                <a:gridCol w="444138">
                  <a:extLst>
                    <a:ext uri="{9D8B030D-6E8A-4147-A177-3AD203B41FA5}">
                      <a16:colId xmlns:a16="http://schemas.microsoft.com/office/drawing/2014/main" val="1622215561"/>
                    </a:ext>
                  </a:extLst>
                </a:gridCol>
                <a:gridCol w="444138">
                  <a:extLst>
                    <a:ext uri="{9D8B030D-6E8A-4147-A177-3AD203B41FA5}">
                      <a16:colId xmlns:a16="http://schemas.microsoft.com/office/drawing/2014/main" val="2971258366"/>
                    </a:ext>
                  </a:extLst>
                </a:gridCol>
              </a:tblGrid>
              <a:tr h="283956">
                <a:tc rowSpan="2">
                  <a:txBody>
                    <a:bodyPr/>
                    <a:lstStyle/>
                    <a:p>
                      <a:pPr algn="ctr">
                        <a:lnSpc>
                          <a:spcPct val="115000"/>
                        </a:lnSpc>
                        <a:spcAft>
                          <a:spcPts val="0"/>
                        </a:spcAft>
                      </a:pPr>
                      <a:r>
                        <a:rPr lang="de-DE" sz="900" dirty="0">
                          <a:effectLst/>
                        </a:rPr>
                        <a:t>KW /Jahr</a:t>
                      </a:r>
                    </a:p>
                    <a:p>
                      <a:pPr algn="ctr">
                        <a:lnSpc>
                          <a:spcPct val="115000"/>
                        </a:lnSpc>
                        <a:spcAft>
                          <a:spcPts val="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44450" marR="44450" marT="0" marB="0" anchor="ctr"/>
                </a:tc>
                <a:tc gridSpan="2">
                  <a:txBody>
                    <a:bodyPr/>
                    <a:lstStyle/>
                    <a:p>
                      <a:pPr algn="ctr">
                        <a:lnSpc>
                          <a:spcPct val="115000"/>
                        </a:lnSpc>
                        <a:spcAft>
                          <a:spcPts val="0"/>
                        </a:spcAft>
                      </a:pPr>
                      <a:r>
                        <a:rPr lang="de-DE" sz="900">
                          <a:effectLst/>
                        </a:rPr>
                        <a:t>Omikron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gridSpan="4">
                  <a:txBody>
                    <a:bodyPr/>
                    <a:lstStyle/>
                    <a:p>
                      <a:pPr algn="ctr">
                        <a:lnSpc>
                          <a:spcPct val="115000"/>
                        </a:lnSpc>
                        <a:spcAft>
                          <a:spcPts val="0"/>
                        </a:spcAft>
                      </a:pPr>
                      <a:r>
                        <a:rPr lang="de-DE" sz="900" dirty="0">
                          <a:effectLst/>
                        </a:rPr>
                        <a:t>Rekombinanten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4676566"/>
                  </a:ext>
                </a:extLst>
              </a:tr>
              <a:tr h="61595">
                <a:tc vMerge="1">
                  <a:txBody>
                    <a:bodyPr/>
                    <a:lstStyle/>
                    <a:p>
                      <a:endParaRPr lang="de-DE"/>
                    </a:p>
                  </a:txBody>
                  <a:tcPr/>
                </a:tc>
                <a:tc>
                  <a:txBody>
                    <a:bodyPr/>
                    <a:lstStyle/>
                    <a:p>
                      <a:pPr algn="ctr">
                        <a:lnSpc>
                          <a:spcPct val="115000"/>
                        </a:lnSpc>
                        <a:spcAft>
                          <a:spcPts val="0"/>
                        </a:spcAft>
                      </a:pPr>
                      <a:r>
                        <a:rPr lang="de-DE" sz="900" dirty="0">
                          <a:effectLst/>
                        </a:rPr>
                        <a:t>BA.2*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dirty="0">
                          <a:effectLst/>
                        </a:rPr>
                        <a:t>BA.5*</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XAY*</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XBB.1*</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XBF*</a:t>
                      </a: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XBK</a:t>
                      </a:r>
                    </a:p>
                  </a:txBody>
                  <a:tcPr marL="44450" marR="44450" marT="0" marB="0"/>
                </a:tc>
                <a:extLst>
                  <a:ext uri="{0D108BD9-81ED-4DB2-BD59-A6C34878D82A}">
                    <a16:rowId xmlns:a16="http://schemas.microsoft.com/office/drawing/2014/main" val="2168393264"/>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04</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21,1 %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62,6 %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13,6 %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extLst>
                  <a:ext uri="{0D108BD9-81ED-4DB2-BD59-A6C34878D82A}">
                    <a16:rowId xmlns:a16="http://schemas.microsoft.com/office/drawing/2014/main" val="2946269923"/>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05</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22,7 %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53,2 %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4051688392"/>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06</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47,9 %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27,8 %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3954235420"/>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07</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38,9 %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36,4 %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1,6 %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3961954283"/>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08</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20,1 %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29,1 %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46,4 %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extLst>
                  <a:ext uri="{0D108BD9-81ED-4DB2-BD59-A6C34878D82A}">
                    <a16:rowId xmlns:a16="http://schemas.microsoft.com/office/drawing/2014/main" val="4260396694"/>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09</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16,7 %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22,8 %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56,8 %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1,5 %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2118080168"/>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14,0 %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19,1 %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62,2 %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1,5 %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1,0 %</a:t>
                      </a:r>
                    </a:p>
                  </a:txBody>
                  <a:tcPr marL="44450" marR="44450" marT="0" marB="0"/>
                </a:tc>
                <a:extLst>
                  <a:ext uri="{0D108BD9-81ED-4DB2-BD59-A6C34878D82A}">
                    <a16:rowId xmlns:a16="http://schemas.microsoft.com/office/drawing/2014/main" val="2467225322"/>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16,4 %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68,2 %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extLst>
                  <a:ext uri="{0D108BD9-81ED-4DB2-BD59-A6C34878D82A}">
                    <a16:rowId xmlns:a16="http://schemas.microsoft.com/office/drawing/2014/main" val="3415418589"/>
                  </a:ext>
                </a:extLst>
              </a:tr>
              <a:tr h="176530">
                <a:tc>
                  <a:txBody>
                    <a:bodyPr/>
                    <a:lstStyle/>
                    <a:p>
                      <a:pPr marR="222250" algn="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10,4 %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72,9 %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extLst>
                  <a:ext uri="{0D108BD9-81ED-4DB2-BD59-A6C34878D82A}">
                    <a16:rowId xmlns:a16="http://schemas.microsoft.com/office/drawing/2014/main" val="2956275816"/>
                  </a:ext>
                </a:extLst>
              </a:tr>
              <a:tr h="176530">
                <a:tc>
                  <a:txBody>
                    <a:bodyPr/>
                    <a:lstStyle/>
                    <a:p>
                      <a:pPr marR="222250" algn="r">
                        <a:lnSpc>
                          <a:spcPct val="115000"/>
                        </a:lnSpc>
                        <a:spcAft>
                          <a:spcPts val="600"/>
                        </a:spcAft>
                      </a:pPr>
                      <a:r>
                        <a:rPr lang="de-DE"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tc>
                <a:tc>
                  <a:txBody>
                    <a:bodyPr/>
                    <a:lstStyle/>
                    <a:p>
                      <a:pPr algn="ct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9,7 %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11,0 %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76,4 %</a:t>
                      </a:r>
                    </a:p>
                  </a:txBody>
                  <a:tcPr marL="44450" marR="44450" marT="0" marB="0"/>
                </a:tc>
                <a:tc>
                  <a:txBody>
                    <a:bodyPr/>
                    <a:lstStyle/>
                    <a:p>
                      <a:pPr algn="ctr">
                        <a:lnSpc>
                          <a:spcPct val="115000"/>
                        </a:lnSpc>
                        <a:spcAft>
                          <a:spcPts val="600"/>
                        </a:spcAft>
                      </a:pPr>
                      <a:r>
                        <a:rPr lang="de-DE" sz="9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0,3 %</a:t>
                      </a:r>
                    </a:p>
                  </a:txBody>
                  <a:tcPr marL="44450" marR="44450" marT="0" marB="0"/>
                </a:tc>
                <a:extLst>
                  <a:ext uri="{0D108BD9-81ED-4DB2-BD59-A6C34878D82A}">
                    <a16:rowId xmlns:a16="http://schemas.microsoft.com/office/drawing/2014/main" val="285133874"/>
                  </a:ext>
                </a:extLst>
              </a:tr>
            </a:tbl>
          </a:graphicData>
        </a:graphic>
      </p:graphicFrame>
      <p:sp>
        <p:nvSpPr>
          <p:cNvPr id="13" name="Textfeld 1">
            <a:extLst>
              <a:ext uri="{FF2B5EF4-FFF2-40B4-BE49-F238E27FC236}">
                <a16:creationId xmlns:a16="http://schemas.microsoft.com/office/drawing/2014/main" id="{B6C4BF4E-8D78-4E3E-BB96-05F6C57E5BD2}"/>
              </a:ext>
            </a:extLst>
          </p:cNvPr>
          <p:cNvSpPr txBox="1"/>
          <p:nvPr/>
        </p:nvSpPr>
        <p:spPr>
          <a:xfrm>
            <a:off x="8578967" y="1618613"/>
            <a:ext cx="581797" cy="253916"/>
          </a:xfrm>
          <a:prstGeom prst="rect">
            <a:avLst/>
          </a:prstGeom>
          <a:noFill/>
        </p:spPr>
        <p:txBody>
          <a:bodyPr wrap="square" rtlCol="0">
            <a:spAutoFit/>
          </a:bodyPr>
          <a:lstStyle/>
          <a:p>
            <a:r>
              <a:rPr lang="de-DE" sz="1050" b="1" dirty="0">
                <a:solidFill>
                  <a:srgbClr val="4E79A7"/>
                </a:solidFill>
              </a:rPr>
              <a:t>11,0 %</a:t>
            </a:r>
          </a:p>
        </p:txBody>
      </p:sp>
      <p:sp>
        <p:nvSpPr>
          <p:cNvPr id="15" name="Textfeld 9">
            <a:extLst>
              <a:ext uri="{FF2B5EF4-FFF2-40B4-BE49-F238E27FC236}">
                <a16:creationId xmlns:a16="http://schemas.microsoft.com/office/drawing/2014/main" id="{329E45C2-AB14-4125-BDCB-AC0CB25D0F45}"/>
              </a:ext>
            </a:extLst>
          </p:cNvPr>
          <p:cNvSpPr txBox="1"/>
          <p:nvPr/>
        </p:nvSpPr>
        <p:spPr>
          <a:xfrm>
            <a:off x="8603919" y="1343863"/>
            <a:ext cx="547725" cy="253916"/>
          </a:xfrm>
          <a:prstGeom prst="rect">
            <a:avLst/>
          </a:prstGeom>
          <a:noFill/>
        </p:spPr>
        <p:txBody>
          <a:bodyPr wrap="square" rtlCol="0">
            <a:spAutoFit/>
          </a:bodyPr>
          <a:lstStyle/>
          <a:p>
            <a:r>
              <a:rPr lang="de-DE" sz="1050" b="1" dirty="0">
                <a:solidFill>
                  <a:srgbClr val="E15759"/>
                </a:solidFill>
              </a:rPr>
              <a:t>9,7 % </a:t>
            </a:r>
          </a:p>
        </p:txBody>
      </p:sp>
      <p:sp>
        <p:nvSpPr>
          <p:cNvPr id="16" name="Textfeld 1">
            <a:extLst>
              <a:ext uri="{FF2B5EF4-FFF2-40B4-BE49-F238E27FC236}">
                <a16:creationId xmlns:a16="http://schemas.microsoft.com/office/drawing/2014/main" id="{DD2B8168-70C4-40BE-BE2F-C6B37F4979F0}"/>
              </a:ext>
            </a:extLst>
          </p:cNvPr>
          <p:cNvSpPr txBox="1"/>
          <p:nvPr/>
        </p:nvSpPr>
        <p:spPr>
          <a:xfrm>
            <a:off x="8548717" y="2444792"/>
            <a:ext cx="581796" cy="253916"/>
          </a:xfrm>
          <a:prstGeom prst="rect">
            <a:avLst/>
          </a:prstGeom>
          <a:noFill/>
        </p:spPr>
        <p:txBody>
          <a:bodyPr wrap="square" rtlCol="0">
            <a:spAutoFit/>
          </a:bodyPr>
          <a:lstStyle/>
          <a:p>
            <a:r>
              <a:rPr lang="de-DE" sz="1050" b="1" dirty="0">
                <a:solidFill>
                  <a:srgbClr val="8E5C39"/>
                </a:solidFill>
              </a:rPr>
              <a:t>76,4 %</a:t>
            </a:r>
          </a:p>
        </p:txBody>
      </p:sp>
      <p:sp>
        <p:nvSpPr>
          <p:cNvPr id="17" name="Textfeld 1">
            <a:extLst>
              <a:ext uri="{FF2B5EF4-FFF2-40B4-BE49-F238E27FC236}">
                <a16:creationId xmlns:a16="http://schemas.microsoft.com/office/drawing/2014/main" id="{7DEF60CD-75DE-49AB-AB5A-C52FBE389E16}"/>
              </a:ext>
            </a:extLst>
          </p:cNvPr>
          <p:cNvSpPr txBox="1"/>
          <p:nvPr/>
        </p:nvSpPr>
        <p:spPr>
          <a:xfrm>
            <a:off x="8600432" y="3877515"/>
            <a:ext cx="521297" cy="253916"/>
          </a:xfrm>
          <a:prstGeom prst="rect">
            <a:avLst/>
          </a:prstGeom>
          <a:noFill/>
        </p:spPr>
        <p:txBody>
          <a:bodyPr wrap="square" rtlCol="0">
            <a:spAutoFit/>
          </a:bodyPr>
          <a:lstStyle/>
          <a:p>
            <a:r>
              <a:rPr lang="de-DE" sz="1050" b="1" dirty="0">
                <a:solidFill>
                  <a:srgbClr val="D2B48C"/>
                </a:solidFill>
              </a:rPr>
              <a:t>1,2 %</a:t>
            </a:r>
          </a:p>
        </p:txBody>
      </p:sp>
      <p:sp>
        <p:nvSpPr>
          <p:cNvPr id="4" name="Textfeld 3">
            <a:extLst>
              <a:ext uri="{FF2B5EF4-FFF2-40B4-BE49-F238E27FC236}">
                <a16:creationId xmlns:a16="http://schemas.microsoft.com/office/drawing/2014/main" id="{F12E204E-6975-409E-BCA6-6A7D3623681D}"/>
              </a:ext>
            </a:extLst>
          </p:cNvPr>
          <p:cNvSpPr txBox="1"/>
          <p:nvPr/>
        </p:nvSpPr>
        <p:spPr>
          <a:xfrm>
            <a:off x="86260" y="3162456"/>
            <a:ext cx="2207656" cy="230832"/>
          </a:xfrm>
          <a:prstGeom prst="rect">
            <a:avLst/>
          </a:prstGeom>
          <a:noFill/>
        </p:spPr>
        <p:txBody>
          <a:bodyPr wrap="none" rtlCol="0">
            <a:spAutoFit/>
          </a:bodyPr>
          <a:lstStyle/>
          <a:p>
            <a:r>
              <a:rPr lang="de-DE" sz="900" dirty="0"/>
              <a:t>* einschließlich aller Sublinien der Variante</a:t>
            </a:r>
          </a:p>
        </p:txBody>
      </p:sp>
      <p:sp>
        <p:nvSpPr>
          <p:cNvPr id="18" name="Textfeld 1">
            <a:extLst>
              <a:ext uri="{FF2B5EF4-FFF2-40B4-BE49-F238E27FC236}">
                <a16:creationId xmlns:a16="http://schemas.microsoft.com/office/drawing/2014/main" id="{0D6CCD54-D95B-4B57-B182-F5685EB0061E}"/>
              </a:ext>
            </a:extLst>
          </p:cNvPr>
          <p:cNvSpPr txBox="1"/>
          <p:nvPr/>
        </p:nvSpPr>
        <p:spPr>
          <a:xfrm>
            <a:off x="8578967" y="1838965"/>
            <a:ext cx="521297" cy="253916"/>
          </a:xfrm>
          <a:prstGeom prst="rect">
            <a:avLst/>
          </a:prstGeom>
          <a:noFill/>
        </p:spPr>
        <p:txBody>
          <a:bodyPr wrap="square" rtlCol="0">
            <a:spAutoFit/>
          </a:bodyPr>
          <a:lstStyle/>
          <a:p>
            <a:r>
              <a:rPr lang="de-DE" sz="1050" b="1" dirty="0">
                <a:solidFill>
                  <a:schemeClr val="accent6">
                    <a:lumMod val="75000"/>
                  </a:schemeClr>
                </a:solidFill>
              </a:rPr>
              <a:t>0,8 %</a:t>
            </a:r>
          </a:p>
        </p:txBody>
      </p:sp>
      <p:sp>
        <p:nvSpPr>
          <p:cNvPr id="19" name="Textfeld 1">
            <a:extLst>
              <a:ext uri="{FF2B5EF4-FFF2-40B4-BE49-F238E27FC236}">
                <a16:creationId xmlns:a16="http://schemas.microsoft.com/office/drawing/2014/main" id="{11C64C49-DE23-4279-84BD-17B2ABAA5DAA}"/>
              </a:ext>
            </a:extLst>
          </p:cNvPr>
          <p:cNvSpPr txBox="1"/>
          <p:nvPr/>
        </p:nvSpPr>
        <p:spPr>
          <a:xfrm>
            <a:off x="8603919" y="4022911"/>
            <a:ext cx="521297" cy="253916"/>
          </a:xfrm>
          <a:prstGeom prst="rect">
            <a:avLst/>
          </a:prstGeom>
          <a:noFill/>
        </p:spPr>
        <p:txBody>
          <a:bodyPr wrap="square" rtlCol="0">
            <a:spAutoFit/>
          </a:bodyPr>
          <a:lstStyle/>
          <a:p>
            <a:r>
              <a:rPr lang="de-DE" sz="1050" b="1" dirty="0">
                <a:solidFill>
                  <a:srgbClr val="826032"/>
                </a:solidFill>
              </a:rPr>
              <a:t>0,3 %</a:t>
            </a:r>
          </a:p>
        </p:txBody>
      </p:sp>
      <p:pic>
        <p:nvPicPr>
          <p:cNvPr id="11" name="Grafik 10">
            <a:extLst>
              <a:ext uri="{FF2B5EF4-FFF2-40B4-BE49-F238E27FC236}">
                <a16:creationId xmlns:a16="http://schemas.microsoft.com/office/drawing/2014/main" id="{690C7EC1-40A1-4827-9AC7-A83F5D790060}"/>
              </a:ext>
            </a:extLst>
          </p:cNvPr>
          <p:cNvPicPr>
            <a:picLocks noChangeAspect="1"/>
          </p:cNvPicPr>
          <p:nvPr/>
        </p:nvPicPr>
        <p:blipFill>
          <a:blip r:embed="rId3"/>
          <a:stretch>
            <a:fillRect/>
          </a:stretch>
        </p:blipFill>
        <p:spPr>
          <a:xfrm>
            <a:off x="3581347" y="1195720"/>
            <a:ext cx="5049000" cy="3672000"/>
          </a:xfrm>
          <a:prstGeom prst="rect">
            <a:avLst/>
          </a:prstGeom>
        </p:spPr>
      </p:pic>
    </p:spTree>
    <p:extLst>
      <p:ext uri="{BB962C8B-B14F-4D97-AF65-F5344CB8AC3E}">
        <p14:creationId xmlns:p14="http://schemas.microsoft.com/office/powerpoint/2010/main" val="192534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4E6F8A9-4F1F-4879-BD69-6934FA1516A2}"/>
              </a:ext>
            </a:extLst>
          </p:cNvPr>
          <p:cNvGraphicFramePr>
            <a:graphicFrameLocks noGrp="1"/>
          </p:cNvGraphicFramePr>
          <p:nvPr>
            <p:extLst>
              <p:ext uri="{D42A27DB-BD31-4B8C-83A1-F6EECF244321}">
                <p14:modId xmlns:p14="http://schemas.microsoft.com/office/powerpoint/2010/main" val="1515723158"/>
              </p:ext>
            </p:extLst>
          </p:nvPr>
        </p:nvGraphicFramePr>
        <p:xfrm>
          <a:off x="5424866" y="1030747"/>
          <a:ext cx="3533155" cy="2005965"/>
        </p:xfrm>
        <a:graphic>
          <a:graphicData uri="http://schemas.openxmlformats.org/drawingml/2006/table">
            <a:tbl>
              <a:tblPr firstRow="1" bandRow="1">
                <a:tableStyleId>{2D5ABB26-0587-4C30-8999-92F81FD0307C}</a:tableStyleId>
              </a:tblPr>
              <a:tblGrid>
                <a:gridCol w="883289">
                  <a:extLst>
                    <a:ext uri="{9D8B030D-6E8A-4147-A177-3AD203B41FA5}">
                      <a16:colId xmlns:a16="http://schemas.microsoft.com/office/drawing/2014/main" val="4055169558"/>
                    </a:ext>
                  </a:extLst>
                </a:gridCol>
                <a:gridCol w="877390">
                  <a:extLst>
                    <a:ext uri="{9D8B030D-6E8A-4147-A177-3AD203B41FA5}">
                      <a16:colId xmlns:a16="http://schemas.microsoft.com/office/drawing/2014/main" val="2120870319"/>
                    </a:ext>
                  </a:extLst>
                </a:gridCol>
                <a:gridCol w="238836">
                  <a:extLst>
                    <a:ext uri="{9D8B030D-6E8A-4147-A177-3AD203B41FA5}">
                      <a16:colId xmlns:a16="http://schemas.microsoft.com/office/drawing/2014/main" val="2998872452"/>
                    </a:ext>
                  </a:extLst>
                </a:gridCol>
                <a:gridCol w="1533640">
                  <a:extLst>
                    <a:ext uri="{9D8B030D-6E8A-4147-A177-3AD203B41FA5}">
                      <a16:colId xmlns:a16="http://schemas.microsoft.com/office/drawing/2014/main" val="1675462186"/>
                    </a:ext>
                  </a:extLst>
                </a:gridCol>
              </a:tblGrid>
              <a:tr h="0">
                <a:tc>
                  <a:txBody>
                    <a:bodyPr/>
                    <a:lstStyle/>
                    <a:p>
                      <a:pPr algn="l"/>
                      <a:r>
                        <a:rPr lang="de-DE" sz="1200" u="none" strike="noStrike" kern="1200" dirty="0" err="1">
                          <a:solidFill>
                            <a:schemeClr val="tx1"/>
                          </a:solidFill>
                          <a:effectLst/>
                          <a:latin typeface="+mn-lt"/>
                          <a:ea typeface="+mn-ea"/>
                          <a:cs typeface="+mn-cs"/>
                        </a:rPr>
                        <a:t>Sublinie</a:t>
                      </a:r>
                      <a:endParaRPr lang="de-DE" sz="1200" u="none" strike="noStrike" kern="1200" dirty="0">
                        <a:solidFill>
                          <a:schemeClr val="tx1"/>
                        </a:solidFill>
                        <a:effectLst/>
                        <a:latin typeface="+mn-lt"/>
                        <a:ea typeface="+mn-ea"/>
                        <a:cs typeface="+mn-cs"/>
                      </a:endParaRPr>
                    </a:p>
                  </a:txBody>
                  <a:tcPr anchor="ctr">
                    <a:solidFill>
                      <a:schemeClr val="tx2">
                        <a:lumMod val="20000"/>
                        <a:lumOff val="80000"/>
                      </a:schemeClr>
                    </a:solidFill>
                  </a:tcPr>
                </a:tc>
                <a:tc>
                  <a:txBody>
                    <a:bodyPr/>
                    <a:lstStyle/>
                    <a:p>
                      <a:pPr algn="l" fontAlgn="b"/>
                      <a:r>
                        <a:rPr lang="de-DE" sz="1200" u="none" strike="noStrike" kern="1200" dirty="0">
                          <a:solidFill>
                            <a:schemeClr val="tx1"/>
                          </a:solidFill>
                          <a:effectLst/>
                          <a:latin typeface="+mn-lt"/>
                          <a:ea typeface="+mn-ea"/>
                          <a:cs typeface="+mn-cs"/>
                        </a:rPr>
                        <a:t>Anteil 13/23</a:t>
                      </a: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51918229"/>
                  </a:ext>
                </a:extLst>
              </a:tr>
              <a:tr h="36000">
                <a:tc>
                  <a:txBody>
                    <a:bodyPr/>
                    <a:lstStyle/>
                    <a:p>
                      <a:pPr algn="l" fontAlgn="b"/>
                      <a:r>
                        <a:rPr lang="de-DE" sz="1200" u="none" strike="noStrike" kern="1200" dirty="0">
                          <a:solidFill>
                            <a:schemeClr val="tx1"/>
                          </a:solidFill>
                          <a:effectLst/>
                          <a:latin typeface="+mn-lt"/>
                          <a:ea typeface="+mn-ea"/>
                          <a:cs typeface="+mn-cs"/>
                        </a:rPr>
                        <a:t>XBB.1.5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50,1 %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64811438"/>
                  </a:ext>
                </a:extLst>
              </a:tr>
              <a:tr h="36000">
                <a:tc>
                  <a:txBody>
                    <a:bodyPr/>
                    <a:lstStyle/>
                    <a:p>
                      <a:pPr algn="l" fontAlgn="b"/>
                      <a:r>
                        <a:rPr lang="de-DE" sz="1200" u="none" strike="noStrike" kern="1200" dirty="0">
                          <a:solidFill>
                            <a:schemeClr val="tx1"/>
                          </a:solidFill>
                          <a:effectLst/>
                          <a:latin typeface="+mn-lt"/>
                          <a:ea typeface="+mn-ea"/>
                          <a:cs typeface="+mn-cs"/>
                        </a:rPr>
                        <a:t>XBB.1.9.1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11,2 %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594205273"/>
                  </a:ext>
                </a:extLst>
              </a:tr>
              <a:tr h="83235">
                <a:tc>
                  <a:txBody>
                    <a:bodyPr/>
                    <a:lstStyle/>
                    <a:p>
                      <a:pPr algn="l" fontAlgn="b"/>
                      <a:r>
                        <a:rPr lang="de-DE" sz="1200" u="none" strike="noStrike" kern="1200" dirty="0">
                          <a:solidFill>
                            <a:schemeClr val="tx1"/>
                          </a:solidFill>
                          <a:effectLst/>
                          <a:latin typeface="+mn-lt"/>
                          <a:ea typeface="+mn-ea"/>
                          <a:cs typeface="+mn-cs"/>
                        </a:rPr>
                        <a:t>XBB.1.9.2</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7,4 %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105757742"/>
                  </a:ext>
                </a:extLst>
              </a:tr>
              <a:tr h="3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200" u="none" strike="noStrike" kern="1200" dirty="0">
                          <a:solidFill>
                            <a:schemeClr val="tx1"/>
                          </a:solidFill>
                          <a:effectLst/>
                          <a:latin typeface="+mn-lt"/>
                          <a:ea typeface="+mn-ea"/>
                          <a:cs typeface="+mn-cs"/>
                        </a:rPr>
                        <a:t>CH.1.1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4,6 %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200" u="none" strike="noStrike" kern="1200" dirty="0">
                          <a:solidFill>
                            <a:schemeClr val="tx1"/>
                          </a:solidFill>
                          <a:effectLst/>
                          <a:latin typeface="+mn-lt"/>
                          <a:ea typeface="+mn-ea"/>
                          <a:cs typeface="+mn-cs"/>
                        </a:rPr>
                        <a:t>Sublinien von BA.2.75</a:t>
                      </a:r>
                    </a:p>
                  </a:txBody>
                  <a:tcPr marL="9525" marR="9525" marT="9525" marB="0" anchor="ctr">
                    <a:solidFill>
                      <a:schemeClr val="tx2">
                        <a:lumMod val="20000"/>
                        <a:lumOff val="80000"/>
                      </a:schemeClr>
                    </a:solidFill>
                  </a:tcPr>
                </a:tc>
                <a:extLst>
                  <a:ext uri="{0D108BD9-81ED-4DB2-BD59-A6C34878D82A}">
                    <a16:rowId xmlns:a16="http://schemas.microsoft.com/office/drawing/2014/main" val="2349798743"/>
                  </a:ext>
                </a:extLst>
              </a:tr>
              <a:tr h="36000">
                <a:tc>
                  <a:txBody>
                    <a:bodyPr/>
                    <a:lstStyle/>
                    <a:p>
                      <a:pPr algn="l" fontAlgn="b"/>
                      <a:r>
                        <a:rPr lang="de-DE" sz="1200" b="0" i="0" u="none" strike="noStrike">
                          <a:solidFill>
                            <a:srgbClr val="000000"/>
                          </a:solidFill>
                          <a:effectLst/>
                          <a:latin typeface="Calibri" panose="020F0502020204030204" pitchFamily="34" charset="0"/>
                        </a:rPr>
                        <a:t>XBB.1</a:t>
                      </a:r>
                    </a:p>
                  </a:txBody>
                  <a:tcPr marL="6350" marR="6350" marT="6350" marB="0" anchor="b">
                    <a:solidFill>
                      <a:schemeClr val="tx2">
                        <a:lumMod val="20000"/>
                        <a:lumOff val="80000"/>
                      </a:schemeClr>
                    </a:solidFill>
                  </a:tcPr>
                </a:tc>
                <a:tc>
                  <a:txBody>
                    <a:bodyPr/>
                    <a:lstStyle/>
                    <a:p>
                      <a:pPr algn="r" fontAlgn="b"/>
                      <a:r>
                        <a:rPr lang="de-DE" sz="1100" b="0" i="0" u="none" strike="noStrike" dirty="0">
                          <a:solidFill>
                            <a:srgbClr val="000000"/>
                          </a:solidFill>
                          <a:effectLst/>
                          <a:latin typeface="Calibri" panose="020F0502020204030204" pitchFamily="34" charset="0"/>
                        </a:rPr>
                        <a:t>3,4 %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392926533"/>
                  </a:ext>
                </a:extLst>
              </a:tr>
              <a:tr h="36000">
                <a:tc>
                  <a:txBody>
                    <a:bodyPr/>
                    <a:lstStyle/>
                    <a:p>
                      <a:pPr algn="l" fontAlgn="b"/>
                      <a:r>
                        <a:rPr lang="de-DE" sz="1200" b="0" i="0" u="none" strike="noStrike">
                          <a:solidFill>
                            <a:srgbClr val="000000"/>
                          </a:solidFill>
                          <a:effectLst/>
                          <a:latin typeface="Calibri" panose="020F0502020204030204" pitchFamily="34" charset="0"/>
                        </a:rPr>
                        <a:t>XBB.1.5.7</a:t>
                      </a:r>
                    </a:p>
                  </a:txBody>
                  <a:tcPr marL="6350" marR="6350" marT="6350" marB="0" anchor="b">
                    <a:solidFill>
                      <a:schemeClr val="tx2">
                        <a:lumMod val="20000"/>
                        <a:lumOff val="80000"/>
                      </a:schemeClr>
                    </a:solidFill>
                  </a:tcPr>
                </a:tc>
                <a:tc>
                  <a:txBody>
                    <a:bodyPr/>
                    <a:lstStyle/>
                    <a:p>
                      <a:pPr algn="r" fontAlgn="b"/>
                      <a:r>
                        <a:rPr lang="de-DE" sz="1100" b="0" i="0" u="none" strike="noStrike" dirty="0">
                          <a:solidFill>
                            <a:srgbClr val="000000"/>
                          </a:solidFill>
                          <a:effectLst/>
                          <a:latin typeface="Calibri" panose="020F0502020204030204" pitchFamily="34" charset="0"/>
                        </a:rPr>
                        <a:t>1,9 %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4136795477"/>
                  </a:ext>
                </a:extLst>
              </a:tr>
              <a:tr h="36000">
                <a:tc>
                  <a:txBody>
                    <a:bodyPr/>
                    <a:lstStyle/>
                    <a:p>
                      <a:pPr algn="l" fontAlgn="b"/>
                      <a:r>
                        <a:rPr lang="de-DE" sz="1200" b="0" i="0" u="none" strike="noStrike">
                          <a:solidFill>
                            <a:srgbClr val="000000"/>
                          </a:solidFill>
                          <a:effectLst/>
                          <a:latin typeface="Calibri" panose="020F0502020204030204" pitchFamily="34" charset="0"/>
                        </a:rPr>
                        <a:t>BQ.1.1</a:t>
                      </a:r>
                    </a:p>
                  </a:txBody>
                  <a:tcPr marL="6350" marR="6350" marT="6350" marB="0" anchor="b">
                    <a:solidFill>
                      <a:schemeClr val="tx2">
                        <a:lumMod val="20000"/>
                        <a:lumOff val="80000"/>
                      </a:schemeClr>
                    </a:solidFill>
                  </a:tcPr>
                </a:tc>
                <a:tc>
                  <a:txBody>
                    <a:bodyPr/>
                    <a:lstStyle/>
                    <a:p>
                      <a:pPr algn="r" fontAlgn="b"/>
                      <a:r>
                        <a:rPr lang="de-DE" sz="1100" b="0" i="0" u="none" strike="noStrike" dirty="0">
                          <a:solidFill>
                            <a:srgbClr val="000000"/>
                          </a:solidFill>
                          <a:effectLst/>
                          <a:latin typeface="Calibri" panose="020F0502020204030204" pitchFamily="34" charset="0"/>
                        </a:rPr>
                        <a:t>1,7 %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de-DE" sz="1050" u="none" strike="noStrike" kern="1200" dirty="0">
                          <a:solidFill>
                            <a:schemeClr val="tx1"/>
                          </a:solidFill>
                          <a:effectLst/>
                          <a:latin typeface="+mn-lt"/>
                          <a:ea typeface="+mn-ea"/>
                          <a:cs typeface="+mn-cs"/>
                        </a:rPr>
                        <a:t>Sublinien von BA.5</a:t>
                      </a:r>
                    </a:p>
                  </a:txBody>
                  <a:tcPr marL="9525" marR="9525" marT="9525" marB="0" anchor="ctr">
                    <a:solidFill>
                      <a:schemeClr val="tx2">
                        <a:lumMod val="20000"/>
                        <a:lumOff val="80000"/>
                      </a:schemeClr>
                    </a:solidFill>
                  </a:tcPr>
                </a:tc>
                <a:extLst>
                  <a:ext uri="{0D108BD9-81ED-4DB2-BD59-A6C34878D82A}">
                    <a16:rowId xmlns:a16="http://schemas.microsoft.com/office/drawing/2014/main" val="1188088456"/>
                  </a:ext>
                </a:extLst>
              </a:tr>
              <a:tr h="36000">
                <a:tc>
                  <a:txBody>
                    <a:bodyPr/>
                    <a:lstStyle/>
                    <a:p>
                      <a:pPr algn="l" fontAlgn="b"/>
                      <a:r>
                        <a:rPr lang="de-DE" sz="1200" b="0" i="0" u="none" strike="noStrike">
                          <a:solidFill>
                            <a:srgbClr val="000000"/>
                          </a:solidFill>
                          <a:effectLst/>
                          <a:latin typeface="Calibri" panose="020F0502020204030204" pitchFamily="34" charset="0"/>
                        </a:rPr>
                        <a:t>XBB.1.9</a:t>
                      </a:r>
                    </a:p>
                  </a:txBody>
                  <a:tcPr marL="6350" marR="6350" marT="6350" marB="0" anchor="b">
                    <a:solidFill>
                      <a:schemeClr val="tx2">
                        <a:lumMod val="20000"/>
                        <a:lumOff val="80000"/>
                      </a:schemeClr>
                    </a:solidFill>
                  </a:tcPr>
                </a:tc>
                <a:tc>
                  <a:txBody>
                    <a:bodyPr/>
                    <a:lstStyle/>
                    <a:p>
                      <a:pPr algn="r" fontAlgn="b"/>
                      <a:r>
                        <a:rPr lang="de-DE" sz="1100" b="0" i="0" u="none" strike="noStrike" dirty="0">
                          <a:solidFill>
                            <a:srgbClr val="000000"/>
                          </a:solidFill>
                          <a:effectLst/>
                          <a:latin typeface="Calibri" panose="020F0502020204030204" pitchFamily="34" charset="0"/>
                        </a:rPr>
                        <a:t>1,4 %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513615875"/>
                  </a:ext>
                </a:extLst>
              </a:tr>
              <a:tr h="36000">
                <a:tc>
                  <a:txBody>
                    <a:bodyPr/>
                    <a:lstStyle/>
                    <a:p>
                      <a:pPr algn="l" fontAlgn="b"/>
                      <a:r>
                        <a:rPr lang="de-DE" sz="1200" b="0" i="0" u="none" strike="noStrike" dirty="0">
                          <a:solidFill>
                            <a:srgbClr val="000000"/>
                          </a:solidFill>
                          <a:effectLst/>
                          <a:latin typeface="Calibri" panose="020F0502020204030204" pitchFamily="34" charset="0"/>
                        </a:rPr>
                        <a:t>XBF</a:t>
                      </a:r>
                    </a:p>
                  </a:txBody>
                  <a:tcPr marL="6350" marR="6350" marT="6350" marB="0" anchor="b">
                    <a:solidFill>
                      <a:schemeClr val="tx2">
                        <a:lumMod val="20000"/>
                        <a:lumOff val="80000"/>
                      </a:schemeClr>
                    </a:solidFill>
                  </a:tcPr>
                </a:tc>
                <a:tc>
                  <a:txBody>
                    <a:bodyPr/>
                    <a:lstStyle/>
                    <a:p>
                      <a:pPr algn="r" fontAlgn="b"/>
                      <a:r>
                        <a:rPr lang="de-DE" sz="1100" b="0" i="0" u="none" strike="noStrike" dirty="0">
                          <a:solidFill>
                            <a:srgbClr val="000000"/>
                          </a:solidFill>
                          <a:effectLst/>
                          <a:latin typeface="Calibri" panose="020F0502020204030204" pitchFamily="34" charset="0"/>
                        </a:rPr>
                        <a:t>1,2 %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31816309"/>
                  </a:ext>
                </a:extLst>
              </a:tr>
            </a:tbl>
          </a:graphicData>
        </a:graphic>
      </p:graphicFrame>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695837" cy="369332"/>
          </a:xfrm>
          <a:prstGeom prst="rect">
            <a:avLst/>
          </a:prstGeom>
          <a:noFill/>
        </p:spPr>
        <p:txBody>
          <a:bodyPr wrap="none" rtlCol="0">
            <a:spAutoFit/>
          </a:bodyPr>
          <a:lstStyle/>
          <a:p>
            <a:r>
              <a:rPr lang="de-DE" b="1" dirty="0">
                <a:solidFill>
                  <a:srgbClr val="045AA6"/>
                </a:solidFill>
              </a:rPr>
              <a:t>SARS-CoV-2 Varianten mit &gt; 1% in KW 13/2023 </a:t>
            </a:r>
          </a:p>
        </p:txBody>
      </p:sp>
      <p:sp>
        <p:nvSpPr>
          <p:cNvPr id="8" name="Datumsplatzhalter 2">
            <a:extLst>
              <a:ext uri="{FF2B5EF4-FFF2-40B4-BE49-F238E27FC236}">
                <a16:creationId xmlns:a16="http://schemas.microsoft.com/office/drawing/2014/main" id="{D1DE8901-C868-402B-A8ED-A516296FCACE}"/>
              </a:ext>
            </a:extLst>
          </p:cNvPr>
          <p:cNvSpPr>
            <a:spLocks noGrp="1"/>
          </p:cNvSpPr>
          <p:nvPr>
            <p:ph type="dt" sz="half" idx="10"/>
          </p:nvPr>
        </p:nvSpPr>
        <p:spPr>
          <a:xfrm>
            <a:off x="564826" y="4767263"/>
            <a:ext cx="1860421" cy="273844"/>
          </a:xfrm>
        </p:spPr>
        <p:txBody>
          <a:bodyPr/>
          <a:lstStyle/>
          <a:p>
            <a:r>
              <a:rPr lang="de-DE" dirty="0"/>
              <a:t>12.04.2023</a:t>
            </a:r>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4</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00082"/>
          </a:xfrm>
          <a:prstGeom prst="rect">
            <a:avLst/>
          </a:prstGeom>
          <a:solidFill>
            <a:schemeClr val="tx2">
              <a:lumMod val="20000"/>
              <a:lumOff val="80000"/>
            </a:schemeClr>
          </a:solidFill>
        </p:spPr>
        <p:txBody>
          <a:bodyPr wrap="square" rtlCol="0">
            <a:spAutoFit/>
          </a:bodyPr>
          <a:lstStyle/>
          <a:p>
            <a:r>
              <a:rPr lang="de-DE" sz="1350" b="1" dirty="0"/>
              <a:t>KW 13/2023 (Stichprobe)</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64825" y="4433111"/>
            <a:ext cx="4766438" cy="276999"/>
          </a:xfrm>
          <a:prstGeom prst="rect">
            <a:avLst/>
          </a:prstGeom>
          <a:solidFill>
            <a:schemeClr val="bg2">
              <a:lumMod val="90000"/>
            </a:schemeClr>
          </a:solidFill>
        </p:spPr>
        <p:txBody>
          <a:bodyPr wrap="square" rtlCol="0">
            <a:spAutoFit/>
          </a:bodyPr>
          <a:lstStyle/>
          <a:p>
            <a:r>
              <a:rPr lang="de-DE" sz="1200" i="1" dirty="0"/>
              <a:t>Rekombinante Linien machen in KW 13/2023 79,3 % der Stichprobe aus. </a:t>
            </a:r>
          </a:p>
        </p:txBody>
      </p: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9985346" y="2173834"/>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9985346" y="198270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9951804" y="2412113"/>
            <a:ext cx="100630" cy="108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424867" y="3509781"/>
            <a:ext cx="3533155" cy="1200329"/>
          </a:xfrm>
          <a:prstGeom prst="rect">
            <a:avLst/>
          </a:prstGeom>
          <a:solidFill>
            <a:schemeClr val="accent2">
              <a:lumMod val="20000"/>
              <a:lumOff val="80000"/>
            </a:schemeClr>
          </a:solidFill>
        </p:spPr>
        <p:txBody>
          <a:bodyPr wrap="square" rtlCol="0">
            <a:spAutoFit/>
          </a:bodyPr>
          <a:lstStyle/>
          <a:p>
            <a:pPr marL="171450" indent="-171450">
              <a:buFont typeface="Arial" panose="020B0604020202020204" pitchFamily="34" charset="0"/>
              <a:buChar char="•"/>
            </a:pPr>
            <a:r>
              <a:rPr lang="de-DE" sz="1200" dirty="0"/>
              <a:t>XBB.1.16 (VUM </a:t>
            </a:r>
            <a:r>
              <a:rPr lang="de-DE" sz="1200" dirty="0" err="1"/>
              <a:t>by</a:t>
            </a:r>
            <a:r>
              <a:rPr lang="de-DE" sz="1200" dirty="0"/>
              <a:t> WHO) </a:t>
            </a:r>
            <a:r>
              <a:rPr lang="de-DE" sz="1200" dirty="0">
                <a:sym typeface="Wingdings" panose="05000000000000000000" pitchFamily="2" charset="2"/>
              </a:rPr>
              <a:t> 14 Nachweise bis KW13/2023 wird bisher nicht von der im Bericht verwendeten </a:t>
            </a:r>
            <a:r>
              <a:rPr lang="de-DE" sz="1200" dirty="0" err="1">
                <a:sym typeface="Wingdings" panose="05000000000000000000" pitchFamily="2" charset="2"/>
              </a:rPr>
              <a:t>Pangolin</a:t>
            </a:r>
            <a:r>
              <a:rPr lang="de-DE" sz="1200" dirty="0">
                <a:sym typeface="Wingdings" panose="05000000000000000000" pitchFamily="2" charset="2"/>
              </a:rPr>
              <a:t>-Version ausgewiesen. D.h. XBB.1.16 wird nicht in unseren veröffentlichten Datentabellen aufgeführt.</a:t>
            </a:r>
          </a:p>
          <a:p>
            <a:pPr marL="171450" indent="-171450">
              <a:buFont typeface="Arial" panose="020B0604020202020204" pitchFamily="34" charset="0"/>
              <a:buChar char="•"/>
            </a:pPr>
            <a:r>
              <a:rPr lang="de-DE" sz="1200" dirty="0">
                <a:sym typeface="Wingdings" panose="05000000000000000000" pitchFamily="2" charset="2"/>
              </a:rPr>
              <a:t>XBB.1.5 aktuell einzige VOI (WHO), sonst VUM</a:t>
            </a:r>
            <a:endParaRPr lang="de-DE" sz="1200" dirty="0"/>
          </a:p>
        </p:txBody>
      </p:sp>
      <p:cxnSp>
        <p:nvCxnSpPr>
          <p:cNvPr id="22" name="Gerade Verbindung mit Pfeil 21">
            <a:extLst>
              <a:ext uri="{FF2B5EF4-FFF2-40B4-BE49-F238E27FC236}">
                <a16:creationId xmlns:a16="http://schemas.microsoft.com/office/drawing/2014/main" id="{41C4CA13-47A4-4FE7-A5B2-CF6706E221E8}"/>
              </a:ext>
            </a:extLst>
          </p:cNvPr>
          <p:cNvCxnSpPr>
            <a:cxnSpLocks/>
          </p:cNvCxnSpPr>
          <p:nvPr/>
        </p:nvCxnSpPr>
        <p:spPr>
          <a:xfrm flipV="1">
            <a:off x="9908357" y="3305908"/>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ECC8C02F-EB17-45B2-BFAC-2C244C291E32}"/>
              </a:ext>
            </a:extLst>
          </p:cNvPr>
          <p:cNvCxnSpPr>
            <a:cxnSpLocks/>
          </p:cNvCxnSpPr>
          <p:nvPr/>
        </p:nvCxnSpPr>
        <p:spPr>
          <a:xfrm>
            <a:off x="9920702" y="3502095"/>
            <a:ext cx="150945" cy="5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20983E8-0DA2-4B37-9F8D-3A28B4903BD1}"/>
              </a:ext>
            </a:extLst>
          </p:cNvPr>
          <p:cNvCxnSpPr>
            <a:cxnSpLocks/>
          </p:cNvCxnSpPr>
          <p:nvPr/>
        </p:nvCxnSpPr>
        <p:spPr>
          <a:xfrm flipH="1" flipV="1">
            <a:off x="7293199" y="2843004"/>
            <a:ext cx="1005"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4555BAB7-7168-467F-BBAB-31571BC30759}"/>
              </a:ext>
            </a:extLst>
          </p:cNvPr>
          <p:cNvCxnSpPr/>
          <p:nvPr/>
        </p:nvCxnSpPr>
        <p:spPr>
          <a:xfrm flipV="1">
            <a:off x="7296786" y="1717804"/>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Gerade Verbindung mit Pfeil 38">
            <a:extLst>
              <a:ext uri="{FF2B5EF4-FFF2-40B4-BE49-F238E27FC236}">
                <a16:creationId xmlns:a16="http://schemas.microsoft.com/office/drawing/2014/main" id="{2EEC51E7-C8E0-458B-B40D-485D4823BE0D}"/>
              </a:ext>
            </a:extLst>
          </p:cNvPr>
          <p:cNvCxnSpPr>
            <a:cxnSpLocks/>
          </p:cNvCxnSpPr>
          <p:nvPr/>
        </p:nvCxnSpPr>
        <p:spPr>
          <a:xfrm flipV="1">
            <a:off x="7220300" y="2548314"/>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Gerade Verbindung mit Pfeil 39">
            <a:extLst>
              <a:ext uri="{FF2B5EF4-FFF2-40B4-BE49-F238E27FC236}">
                <a16:creationId xmlns:a16="http://schemas.microsoft.com/office/drawing/2014/main" id="{8F6E805A-98AF-41C4-A3C7-319BD9560B0E}"/>
              </a:ext>
            </a:extLst>
          </p:cNvPr>
          <p:cNvCxnSpPr>
            <a:cxnSpLocks/>
          </p:cNvCxnSpPr>
          <p:nvPr/>
        </p:nvCxnSpPr>
        <p:spPr>
          <a:xfrm flipV="1">
            <a:off x="7215206" y="2748765"/>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114444E3-97A0-40B0-98DB-D448CCE18DC0}"/>
              </a:ext>
            </a:extLst>
          </p:cNvPr>
          <p:cNvPicPr>
            <a:picLocks noChangeAspect="1"/>
          </p:cNvPicPr>
          <p:nvPr/>
        </p:nvPicPr>
        <p:blipFill>
          <a:blip r:embed="rId3"/>
          <a:stretch>
            <a:fillRect/>
          </a:stretch>
        </p:blipFill>
        <p:spPr>
          <a:xfrm>
            <a:off x="316913" y="693654"/>
            <a:ext cx="5014350" cy="3646800"/>
          </a:xfrm>
          <a:prstGeom prst="rect">
            <a:avLst/>
          </a:prstGeom>
        </p:spPr>
      </p:pic>
      <p:cxnSp>
        <p:nvCxnSpPr>
          <p:cNvPr id="32" name="Gerade Verbindung mit Pfeil 31">
            <a:extLst>
              <a:ext uri="{FF2B5EF4-FFF2-40B4-BE49-F238E27FC236}">
                <a16:creationId xmlns:a16="http://schemas.microsoft.com/office/drawing/2014/main" id="{4CC82623-16EA-415D-96AF-82C5ADABF949}"/>
              </a:ext>
            </a:extLst>
          </p:cNvPr>
          <p:cNvCxnSpPr/>
          <p:nvPr/>
        </p:nvCxnSpPr>
        <p:spPr>
          <a:xfrm flipV="1">
            <a:off x="7296786" y="151751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AF5C14A4-829B-4352-A586-04DDC9ACBFF7}"/>
              </a:ext>
            </a:extLst>
          </p:cNvPr>
          <p:cNvCxnSpPr>
            <a:cxnSpLocks/>
          </p:cNvCxnSpPr>
          <p:nvPr/>
        </p:nvCxnSpPr>
        <p:spPr>
          <a:xfrm>
            <a:off x="7296786" y="1920859"/>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D3573EA8-7122-40DB-B7CE-A4D70B0E3B05}"/>
              </a:ext>
            </a:extLst>
          </p:cNvPr>
          <p:cNvCxnSpPr/>
          <p:nvPr/>
        </p:nvCxnSpPr>
        <p:spPr>
          <a:xfrm flipV="1">
            <a:off x="7299964" y="2091232"/>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0E4B8CA9-CEEA-4FB2-90C7-1221B7896A5B}"/>
              </a:ext>
            </a:extLst>
          </p:cNvPr>
          <p:cNvCxnSpPr>
            <a:cxnSpLocks/>
          </p:cNvCxnSpPr>
          <p:nvPr/>
        </p:nvCxnSpPr>
        <p:spPr>
          <a:xfrm>
            <a:off x="7298115" y="2295895"/>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Gerade Verbindung mit Pfeil 40">
            <a:extLst>
              <a:ext uri="{FF2B5EF4-FFF2-40B4-BE49-F238E27FC236}">
                <a16:creationId xmlns:a16="http://schemas.microsoft.com/office/drawing/2014/main" id="{5EC008FF-8C0A-464A-8FF2-6BFEAB1A5375}"/>
              </a:ext>
            </a:extLst>
          </p:cNvPr>
          <p:cNvCxnSpPr>
            <a:cxnSpLocks/>
          </p:cNvCxnSpPr>
          <p:nvPr/>
        </p:nvCxnSpPr>
        <p:spPr>
          <a:xfrm flipV="1">
            <a:off x="7221970" y="1395719"/>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7AD2D3-B76C-47FC-A1C8-D6A759FA9725}"/>
              </a:ext>
            </a:extLst>
          </p:cNvPr>
          <p:cNvSpPr>
            <a:spLocks noGrp="1"/>
          </p:cNvSpPr>
          <p:nvPr>
            <p:ph type="dt" sz="half" idx="10"/>
          </p:nvPr>
        </p:nvSpPr>
        <p:spPr/>
        <p:txBody>
          <a:bodyPr/>
          <a:lstStyle/>
          <a:p>
            <a:r>
              <a:rPr lang="de-DE" dirty="0"/>
              <a:t>12.04.2023</a:t>
            </a:r>
          </a:p>
        </p:txBody>
      </p:sp>
      <p:sp>
        <p:nvSpPr>
          <p:cNvPr id="3" name="Foliennummernplatzhalter 2">
            <a:extLst>
              <a:ext uri="{FF2B5EF4-FFF2-40B4-BE49-F238E27FC236}">
                <a16:creationId xmlns:a16="http://schemas.microsoft.com/office/drawing/2014/main" id="{D756ED1A-BD5A-4BE3-B9EB-28CB678D3206}"/>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4" name="Inhaltsplatzhalter 3">
            <a:extLst>
              <a:ext uri="{FF2B5EF4-FFF2-40B4-BE49-F238E27FC236}">
                <a16:creationId xmlns:a16="http://schemas.microsoft.com/office/drawing/2014/main" id="{0CB75377-4D40-49BA-BA0B-DD3ADA700B3C}"/>
              </a:ext>
            </a:extLst>
          </p:cNvPr>
          <p:cNvSpPr>
            <a:spLocks noGrp="1"/>
          </p:cNvSpPr>
          <p:nvPr>
            <p:ph sz="quarter" idx="13"/>
          </p:nvPr>
        </p:nvSpPr>
        <p:spPr>
          <a:xfrm>
            <a:off x="596079" y="1403549"/>
            <a:ext cx="7983646" cy="2112988"/>
          </a:xfrm>
        </p:spPr>
        <p:txBody>
          <a:bodyPr>
            <a:normAutofit/>
          </a:bodyPr>
          <a:lstStyle/>
          <a:p>
            <a:r>
              <a:rPr lang="de-DE" sz="1800" dirty="0"/>
              <a:t>Umstellung der Datenbasis der IMS-SARS-CoV-2 Varianten auf das </a:t>
            </a:r>
            <a:br>
              <a:rPr lang="de-DE" sz="1800" dirty="0"/>
            </a:br>
            <a:r>
              <a:rPr lang="de-DE" sz="1800" dirty="0"/>
              <a:t>IMSSC2-Netzwerk </a:t>
            </a:r>
            <a:r>
              <a:rPr lang="de-DE" sz="1800" dirty="0">
                <a:sym typeface="Wingdings" panose="05000000000000000000" pitchFamily="2" charset="2"/>
              </a:rPr>
              <a:t> Ziel &gt;100 Sequenzen/Woche</a:t>
            </a:r>
          </a:p>
          <a:p>
            <a:r>
              <a:rPr lang="de-DE" sz="1800" dirty="0">
                <a:sym typeface="Wingdings" panose="05000000000000000000" pitchFamily="2" charset="2"/>
              </a:rPr>
              <a:t>Verzögerung der Verfügbarkeit der Information vergrößert sich von aktuell 10-14 Tagen auf ca. 20+ Tage</a:t>
            </a:r>
          </a:p>
          <a:p>
            <a:r>
              <a:rPr lang="de-DE" sz="1800" dirty="0">
                <a:sym typeface="Wingdings" panose="05000000000000000000" pitchFamily="2" charset="2"/>
              </a:rPr>
              <a:t> Berichterstattung anpassen: Datenaggregation &amp; Darstellung </a:t>
            </a:r>
            <a:r>
              <a:rPr lang="de-DE" sz="1800" dirty="0"/>
              <a:t>Verteilung von SARS-CoV-2 Varianten auf eigener Webseite</a:t>
            </a:r>
          </a:p>
          <a:p>
            <a:pPr lvl="2"/>
            <a:endParaRPr lang="de-DE" dirty="0"/>
          </a:p>
        </p:txBody>
      </p:sp>
      <p:sp>
        <p:nvSpPr>
          <p:cNvPr id="5" name="Titel 4">
            <a:extLst>
              <a:ext uri="{FF2B5EF4-FFF2-40B4-BE49-F238E27FC236}">
                <a16:creationId xmlns:a16="http://schemas.microsoft.com/office/drawing/2014/main" id="{C5F183E7-43A8-43E5-9F87-BF8F8CB06094}"/>
              </a:ext>
            </a:extLst>
          </p:cNvPr>
          <p:cNvSpPr>
            <a:spLocks noGrp="1"/>
          </p:cNvSpPr>
          <p:nvPr>
            <p:ph type="title"/>
          </p:nvPr>
        </p:nvSpPr>
        <p:spPr/>
        <p:txBody>
          <a:bodyPr/>
          <a:lstStyle/>
          <a:p>
            <a:r>
              <a:rPr lang="de-DE" dirty="0"/>
              <a:t>Auslaufen der </a:t>
            </a:r>
            <a:r>
              <a:rPr lang="de-DE" dirty="0" err="1"/>
              <a:t>CorSurV</a:t>
            </a:r>
            <a:r>
              <a:rPr lang="de-DE" dirty="0"/>
              <a:t> zum Mai: </a:t>
            </a:r>
            <a:r>
              <a:rPr lang="de-DE" i="1" dirty="0"/>
              <a:t>Konsequenzen für die Berichterstattung</a:t>
            </a:r>
          </a:p>
        </p:txBody>
      </p:sp>
    </p:spTree>
    <p:extLst>
      <p:ext uri="{BB962C8B-B14F-4D97-AF65-F5344CB8AC3E}">
        <p14:creationId xmlns:p14="http://schemas.microsoft.com/office/powerpoint/2010/main" val="397527049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Bildschirmpräsentation (16:9)</PresentationFormat>
  <Paragraphs>179</Paragraphs>
  <Slides>5</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ＭＳ 明朝</vt:lpstr>
      <vt:lpstr>Times New Roman</vt:lpstr>
      <vt:lpstr>Wingdings</vt:lpstr>
      <vt:lpstr>Office-Design</vt:lpstr>
      <vt:lpstr>VOC/VOI/SARS-CoV-2 Varianten in Deutschland  aktuelle Situation  </vt:lpstr>
      <vt:lpstr>Übersicht VOC/VOI/VUM</vt:lpstr>
      <vt:lpstr>PowerPoint-Präsentation</vt:lpstr>
      <vt:lpstr>PowerPoint-Präsentation</vt:lpstr>
      <vt:lpstr>Auslaufen der CorSurV zum Mai: Konsequenzen für die Berichterstattung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Kerber, Romy</cp:lastModifiedBy>
  <cp:revision>354</cp:revision>
  <dcterms:created xsi:type="dcterms:W3CDTF">2015-11-02T12:29:13Z</dcterms:created>
  <dcterms:modified xsi:type="dcterms:W3CDTF">2023-04-12T08:39:42Z</dcterms:modified>
</cp:coreProperties>
</file>