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5"/>
  </p:notesMasterIdLst>
  <p:handoutMasterIdLst>
    <p:handoutMasterId r:id="rId6"/>
  </p:handoutMasterIdLst>
  <p:sldIdLst>
    <p:sldId id="872" r:id="rId2"/>
    <p:sldId id="868" r:id="rId3"/>
    <p:sldId id="879" r:id="rId4"/>
  </p:sldIdLst>
  <p:sldSz cx="12192000" cy="685800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hde, Anna" initials="AMR" lastIdx="5" clrIdx="0">
    <p:extLst>
      <p:ext uri="{19B8F6BF-5375-455C-9EA6-DF929625EA0E}">
        <p15:presenceInfo xmlns:p15="http://schemas.microsoft.com/office/powerpoint/2012/main" userId="Rohde, Anna" providerId="None"/>
      </p:ext>
    </p:extLst>
  </p:cmAuthor>
  <p:cmAuthor id="2" name="Raiser, Sofie Gillesberg" initials="SGR" lastIdx="1" clrIdx="1">
    <p:extLst>
      <p:ext uri="{19B8F6BF-5375-455C-9EA6-DF929625EA0E}">
        <p15:presenceInfo xmlns:p15="http://schemas.microsoft.com/office/powerpoint/2012/main" userId="Raiser, Sofie Gillesber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367BB8"/>
    <a:srgbClr val="4D8AD2"/>
    <a:srgbClr val="80A5DC"/>
    <a:srgbClr val="006EC7"/>
    <a:srgbClr val="66A8DD"/>
    <a:srgbClr val="689CCA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9"/>
    <p:restoredTop sz="85351" autoAdjust="0"/>
  </p:normalViewPr>
  <p:slideViewPr>
    <p:cSldViewPr snapToGrid="0" snapToObjects="1">
      <p:cViewPr varScale="1">
        <p:scale>
          <a:sx n="54" d="100"/>
          <a:sy n="54" d="100"/>
        </p:scale>
        <p:origin x="1260" y="60"/>
      </p:cViewPr>
      <p:guideLst>
        <p:guide orient="horz" pos="2137"/>
        <p:guide pos="3840"/>
      </p:guideLst>
    </p:cSldViewPr>
  </p:slideViewPr>
  <p:notesTextViewPr>
    <p:cViewPr>
      <p:scale>
        <a:sx n="100" d="100"/>
        <a:sy n="100" d="100"/>
      </p:scale>
      <p:origin x="0" y="-17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12.04.2023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12.04.2023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anexpress.com/article/india/new-covid-sub-variant-spreads-amid-rise-in-cases-8515466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ov-spectrum.org/explore/World/AllSamples/Past6M/variants?nextcladePangoLineage=xbb.1.16&amp;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CAVEAT: Meldeverfahren von Land zu Land unterschiedlich sowie immer weniger Test- und Meldepflichten.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dirty="0"/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globale </a:t>
            </a: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Infektionsgeschehen nimmt weiterhin ab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Amerika: 	Fallzahlanstieg aufgrund unregelmäßiger Meldungen (z.B. aus Venezuela)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7600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7600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Quellen:</a:t>
            </a:r>
          </a:p>
          <a:p>
            <a:pPr algn="just"/>
            <a:r>
              <a:rPr lang="de-DE" u="sng" dirty="0">
                <a:hlinkClick r:id="rId3"/>
              </a:rPr>
              <a:t>https://indianexpress.com/article/india/new-covid-sub-variant-spreads-amid-rise-in-cases-8515466/</a:t>
            </a:r>
            <a:endParaRPr lang="de-DE" u="sng" dirty="0"/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>
                <a:hlinkClick r:id="rId4"/>
              </a:rPr>
              <a:t>https://cov-spectrum.org/explore/World/AllSamples/Past6M/variants?nextcladePangoLineage=xbb.1.16&amp;</a:t>
            </a:r>
            <a:endParaRPr lang="en-US" u="sng" dirty="0"/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https://pib.gov.in/PressReleseDetail.aspx?PRID=1914135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algn="just"/>
            <a:endParaRPr lang="de-DE" u="sng" dirty="0"/>
          </a:p>
          <a:p>
            <a:endParaRPr lang="de-DE" dirty="0">
              <a:effectLst/>
            </a:endParaRPr>
          </a:p>
          <a:p>
            <a:endParaRPr lang="de-DE" dirty="0">
              <a:effectLst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1304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11669813" cy="4355539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9" name="Textfeld 8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64000" tIns="312000" rIns="912000" bIns="60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5380-D2E5-4D7E-8AF5-49FDFD86C2D4}" type="datetime1">
              <a:rPr lang="de-BE" smtClean="0"/>
              <a:t>04/12/2023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13" name="Rechteck 12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1" y="1384301"/>
            <a:ext cx="4425951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6744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175"/>
            <a:ext cx="11663680" cy="4356608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36000" tIns="312000" rIns="336000" bIns="60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8FF3-C575-43F5-83A0-D72C9C7D9975}" type="datetime1">
              <a:rPr lang="de-BE" smtClean="0"/>
              <a:t>04/12/2023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1" name="Rechteck 10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9474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09600" y="1901759"/>
            <a:ext cx="10644861" cy="432618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E0F7-4362-4531-9452-9CCBDA3E8E86}" type="datetime1">
              <a:rPr lang="de-BE" smtClean="0"/>
              <a:t>04/12/2023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5382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E683-FBD8-4C41-A9F2-1650D06B57E7}" type="datetime1">
              <a:rPr lang="de-BE" smtClean="0"/>
              <a:t>04/12/2023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609600" y="1902509"/>
            <a:ext cx="5177227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6106834" y="1902509"/>
            <a:ext cx="5147628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4245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9AFA-9F57-4565-BD33-61CBFB2986E3}" type="datetime1">
              <a:rPr lang="de-BE" smtClean="0"/>
              <a:t>04/12/2023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8256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20AB-E9F1-48C9-8320-B5ADCD7C0058}" type="datetime1">
              <a:rPr lang="de-BE" smtClean="0"/>
              <a:t>04/12/2023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23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9A26-8B9F-4FF7-8E55-3B8C18B1109C}" type="datetime1">
              <a:rPr lang="de-BE" smtClean="0"/>
              <a:t>04/12/2023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955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5B1E-E4CE-45BD-8171-F7AE2BADA9CD}" type="datetime1">
              <a:rPr lang="de-BE" smtClean="0"/>
              <a:t>04/12/2023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73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1A73-2049-422F-800D-2B838B815AD9}" type="datetime1">
              <a:rPr lang="de-BE" smtClean="0"/>
              <a:t>04/12/2023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37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902509"/>
            <a:ext cx="10644861" cy="43159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3102" y="6356351"/>
            <a:ext cx="248056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fld id="{E34949FC-7B04-428C-A27E-7C7F441574F1}" type="datetime1">
              <a:rPr lang="de-BE" smtClean="0"/>
              <a:t>04/12/2023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9723" y="6356351"/>
            <a:ext cx="3860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90483" y="6356351"/>
            <a:ext cx="66249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6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51" y="326666"/>
            <a:ext cx="2041215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609602" y="6458251"/>
            <a:ext cx="10662508" cy="424727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037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hf sldNum="0" hdr="0" ftr="0" dt="0"/>
  <p:txStyles>
    <p:titleStyle>
      <a:lvl1pPr algn="l" defTabSz="609585" rtl="0" eaLnBrk="1" latinLnBrk="0" hangingPunct="1">
        <a:lnSpc>
          <a:spcPct val="100000"/>
        </a:lnSpc>
        <a:spcBef>
          <a:spcPct val="0"/>
        </a:spcBef>
        <a:buNone/>
        <a:defRPr sz="2933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60" y="50395"/>
            <a:ext cx="10422416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COVID-19 – Internationale Lage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EB918FC5-6C8A-42FF-B86F-E13FBBFEAD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512707"/>
              </p:ext>
            </p:extLst>
          </p:nvPr>
        </p:nvGraphicFramePr>
        <p:xfrm>
          <a:off x="6360160" y="1656301"/>
          <a:ext cx="5369892" cy="2974145"/>
        </p:xfrm>
        <a:graphic>
          <a:graphicData uri="http://schemas.openxmlformats.org/drawingml/2006/table">
            <a:tbl>
              <a:tblPr/>
              <a:tblGrid>
                <a:gridCol w="923622">
                  <a:extLst>
                    <a:ext uri="{9D8B030D-6E8A-4147-A177-3AD203B41FA5}">
                      <a16:colId xmlns:a16="http://schemas.microsoft.com/office/drawing/2014/main" val="2038645333"/>
                    </a:ext>
                  </a:extLst>
                </a:gridCol>
                <a:gridCol w="891540">
                  <a:extLst>
                    <a:ext uri="{9D8B030D-6E8A-4147-A177-3AD203B41FA5}">
                      <a16:colId xmlns:a16="http://schemas.microsoft.com/office/drawing/2014/main" val="229222027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49310408"/>
                    </a:ext>
                  </a:extLst>
                </a:gridCol>
                <a:gridCol w="1108710">
                  <a:extLst>
                    <a:ext uri="{9D8B030D-6E8A-4147-A177-3AD203B41FA5}">
                      <a16:colId xmlns:a16="http://schemas.microsoft.com/office/drawing/2014/main" val="3686004728"/>
                    </a:ext>
                  </a:extLst>
                </a:gridCol>
                <a:gridCol w="651510">
                  <a:extLst>
                    <a:ext uri="{9D8B030D-6E8A-4147-A177-3AD203B41FA5}">
                      <a16:colId xmlns:a16="http://schemas.microsoft.com/office/drawing/2014/main" val="1942457067"/>
                    </a:ext>
                  </a:extLst>
                </a:gridCol>
                <a:gridCol w="880110">
                  <a:extLst>
                    <a:ext uri="{9D8B030D-6E8A-4147-A177-3AD203B41FA5}">
                      <a16:colId xmlns:a16="http://schemas.microsoft.com/office/drawing/2014/main" val="25580784"/>
                    </a:ext>
                  </a:extLst>
                </a:gridCol>
              </a:tblGrid>
              <a:tr h="665054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Kontinent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Cases</a:t>
                      </a: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Cases</a:t>
                      </a: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 %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Proportion</a:t>
                      </a: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Cases</a:t>
                      </a: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 %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Deaths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</a:p>
                    <a:p>
                      <a:pPr algn="ctr" fontAlgn="t"/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Deaths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 %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72457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Afrika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-88,51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-85,71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7508171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Amerika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264.433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24,51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47,39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2.383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-337,35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359192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Asien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101.950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-40,86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18,27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-21,42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9167780"/>
                  </a:ext>
                </a:extLst>
              </a:tr>
              <a:tr h="398250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Europa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180.325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-45,7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32,32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1.098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-54,06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7673423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Ozeanien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10.829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6,95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1,94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-30,26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7252868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557.967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-23,64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4.025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-99,44%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6894220"/>
                  </a:ext>
                </a:extLst>
              </a:tr>
            </a:tbl>
          </a:graphicData>
        </a:graphic>
      </p:graphicFrame>
      <p:sp>
        <p:nvSpPr>
          <p:cNvPr id="15" name="Textfeld 14">
            <a:extLst>
              <a:ext uri="{FF2B5EF4-FFF2-40B4-BE49-F238E27FC236}">
                <a16:creationId xmlns:a16="http://schemas.microsoft.com/office/drawing/2014/main" id="{B5057C4F-E430-44AC-8A24-4A9375215CA0}"/>
              </a:ext>
            </a:extLst>
          </p:cNvPr>
          <p:cNvSpPr txBox="1"/>
          <p:nvPr/>
        </p:nvSpPr>
        <p:spPr>
          <a:xfrm>
            <a:off x="138264" y="6522870"/>
            <a:ext cx="632968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Quellen: PHI-Auswertungen von </a:t>
            </a:r>
            <a:r>
              <a:rPr lang="de-DE" sz="1200" i="1" dirty="0"/>
              <a:t>WHO-Daten mit Datenstand 05.04.2023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746478C-E33F-4D40-88CB-BAAD064E6E05}"/>
              </a:ext>
            </a:extLst>
          </p:cNvPr>
          <p:cNvSpPr txBox="1"/>
          <p:nvPr/>
        </p:nvSpPr>
        <p:spPr>
          <a:xfrm>
            <a:off x="565649" y="5825932"/>
            <a:ext cx="5329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45AA6"/>
                </a:solidFill>
              </a:rPr>
              <a:t>Anzahl Fälle pro KW und Kontinent, 01.11.2021 – 05.04.2023 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3AE7640-F2BF-4AA7-8677-787AE670A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87" y="1303460"/>
            <a:ext cx="6259973" cy="447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16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9314EEB-03A3-4A73-895F-94B31F4B40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806"/>
          <a:stretch/>
        </p:blipFill>
        <p:spPr>
          <a:xfrm>
            <a:off x="277808" y="1469366"/>
            <a:ext cx="5655347" cy="475203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B483931-FA1F-4E41-AD12-DB15355A0E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806"/>
          <a:stretch/>
        </p:blipFill>
        <p:spPr>
          <a:xfrm>
            <a:off x="6258845" y="1469366"/>
            <a:ext cx="5655347" cy="4752035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60" y="50395"/>
            <a:ext cx="10422416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COVID-19 – Internationale Lage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76DF19D0-B027-417E-BB55-FCBA27AD3566}"/>
              </a:ext>
            </a:extLst>
          </p:cNvPr>
          <p:cNvSpPr txBox="1"/>
          <p:nvPr/>
        </p:nvSpPr>
        <p:spPr>
          <a:xfrm>
            <a:off x="0" y="1037220"/>
            <a:ext cx="4469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rgbClr val="045AA6"/>
                </a:solidFill>
              </a:rPr>
              <a:t>7-T Inzidenz pro 100.000 Einwohner weltweit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5057C4F-E430-44AC-8A24-4A9375215CA0}"/>
              </a:ext>
            </a:extLst>
          </p:cNvPr>
          <p:cNvSpPr txBox="1"/>
          <p:nvPr/>
        </p:nvSpPr>
        <p:spPr>
          <a:xfrm>
            <a:off x="0" y="6385816"/>
            <a:ext cx="969053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sz="1200" i="1" dirty="0">
              <a:solidFill>
                <a:prstClr val="black"/>
              </a:solidFill>
            </a:endParaRPr>
          </a:p>
          <a:p>
            <a:r>
              <a:rPr lang="de-DE" sz="1200" i="1" dirty="0">
                <a:solidFill>
                  <a:prstClr val="black"/>
                </a:solidFill>
              </a:rPr>
              <a:t>Quellen: PHI-Auswertungen von WHO-Daten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BBE5155-1854-453E-9C29-85A2C282FC2C}"/>
              </a:ext>
            </a:extLst>
          </p:cNvPr>
          <p:cNvSpPr txBox="1"/>
          <p:nvPr/>
        </p:nvSpPr>
        <p:spPr>
          <a:xfrm>
            <a:off x="356260" y="1561352"/>
            <a:ext cx="4469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45AA6"/>
                </a:solidFill>
              </a:rPr>
              <a:t>Datenstand 29.03.2023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D37B8A6-0D8F-4531-8FC3-BFD768A422AF}"/>
              </a:ext>
            </a:extLst>
          </p:cNvPr>
          <p:cNvSpPr txBox="1"/>
          <p:nvPr/>
        </p:nvSpPr>
        <p:spPr>
          <a:xfrm>
            <a:off x="6096000" y="1561352"/>
            <a:ext cx="4469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45AA6"/>
                </a:solidFill>
              </a:rPr>
              <a:t>Datenstand 05.04.2023</a:t>
            </a:r>
          </a:p>
        </p:txBody>
      </p:sp>
    </p:spTree>
    <p:extLst>
      <p:ext uri="{BB962C8B-B14F-4D97-AF65-F5344CB8AC3E}">
        <p14:creationId xmlns:p14="http://schemas.microsoft.com/office/powerpoint/2010/main" val="2252567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60" y="50395"/>
            <a:ext cx="10422416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COVID-19 – Rekombinante XBB.1.16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DF636D1C-A55B-4C8D-80E7-3689E2B88748}"/>
              </a:ext>
            </a:extLst>
          </p:cNvPr>
          <p:cNvSpPr txBox="1"/>
          <p:nvPr/>
        </p:nvSpPr>
        <p:spPr>
          <a:xfrm>
            <a:off x="247402" y="1028343"/>
            <a:ext cx="118302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000" dirty="0"/>
              <a:t>Bis zum </a:t>
            </a:r>
            <a:r>
              <a:rPr lang="de-DE" sz="2000" b="1" dirty="0"/>
              <a:t>11.04.2023</a:t>
            </a:r>
            <a:r>
              <a:rPr lang="de-DE" sz="2000" dirty="0"/>
              <a:t> wurden insgesamt </a:t>
            </a:r>
            <a:r>
              <a:rPr lang="de-DE" sz="2000" b="1" dirty="0"/>
              <a:t>1.911 Sequenzen </a:t>
            </a:r>
            <a:r>
              <a:rPr lang="de-DE" sz="2000" dirty="0"/>
              <a:t>aus </a:t>
            </a:r>
            <a:r>
              <a:rPr lang="de-DE" sz="2000" b="1" dirty="0"/>
              <a:t>29 Ländern </a:t>
            </a:r>
            <a:r>
              <a:rPr lang="de-DE" sz="2000" dirty="0"/>
              <a:t>geteilt.</a:t>
            </a:r>
          </a:p>
          <a:p>
            <a:pPr algn="just"/>
            <a:endParaRPr lang="de-DE" sz="2000" b="1" dirty="0"/>
          </a:p>
          <a:p>
            <a:pPr algn="just"/>
            <a:endParaRPr lang="de-DE" sz="2000" b="1" dirty="0"/>
          </a:p>
          <a:p>
            <a:pPr algn="just"/>
            <a:endParaRPr lang="de-DE" sz="2000" b="1" dirty="0"/>
          </a:p>
          <a:p>
            <a:pPr algn="just"/>
            <a:endParaRPr lang="de-DE" sz="2000" b="1" dirty="0"/>
          </a:p>
          <a:p>
            <a:pPr algn="just"/>
            <a:r>
              <a:rPr lang="de-DE" sz="2000" b="1" dirty="0"/>
              <a:t>Indien – Stand 11.04.2023</a:t>
            </a:r>
          </a:p>
          <a:p>
            <a:pPr algn="just"/>
            <a:endParaRPr lang="de-DE" sz="2000" dirty="0"/>
          </a:p>
          <a:p>
            <a:pPr algn="just"/>
            <a:r>
              <a:rPr lang="de-DE" sz="2000" dirty="0"/>
              <a:t>Neue Fälle/24 Stunden: 5.676 </a:t>
            </a:r>
            <a:r>
              <a:rPr lang="de-DE" sz="2000" b="1" dirty="0"/>
              <a:t>|</a:t>
            </a:r>
            <a:r>
              <a:rPr lang="de-DE" sz="2000" dirty="0"/>
              <a:t> Anteil positiver Testergebnisse: 2,88% </a:t>
            </a:r>
            <a:r>
              <a:rPr lang="de-DE" sz="2000" b="1" dirty="0"/>
              <a:t>|</a:t>
            </a:r>
            <a:r>
              <a:rPr lang="de-DE" sz="2000" dirty="0"/>
              <a:t> 7T-Inzidenz: 1,42/100.000 </a:t>
            </a:r>
            <a:r>
              <a:rPr lang="de-DE" sz="2000" dirty="0" err="1"/>
              <a:t>Ew</a:t>
            </a:r>
            <a:r>
              <a:rPr lang="de-DE" sz="2000" dirty="0"/>
              <a:t>. (05.04.23)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de-DE" sz="2000" dirty="0"/>
              <a:t>Kein Hinweis auf erhöhte Krankheitsschwere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de-DE" sz="2000" dirty="0"/>
              <a:t>Kein signifikanter Anstieg der Hospitalisierungen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de-DE" sz="2000" dirty="0"/>
              <a:t>Keine Überlastung des Gesundheitssystems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de-DE" sz="2000" dirty="0"/>
              <a:t>Kein signifikanter Anstieg der Todesfälle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de-DE" sz="2000" dirty="0"/>
              <a:t>Landesweite Impfkampagne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de-DE" sz="2000" dirty="0"/>
              <a:t>Maskenpflicht wird in einigen Bundesstaaten eingeführt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141F9FD-79D3-4E49-9DD1-8738E510687C}"/>
              </a:ext>
            </a:extLst>
          </p:cNvPr>
          <p:cNvSpPr txBox="1"/>
          <p:nvPr/>
        </p:nvSpPr>
        <p:spPr>
          <a:xfrm>
            <a:off x="0" y="6385816"/>
            <a:ext cx="969053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sz="1200" i="1" dirty="0">
              <a:solidFill>
                <a:prstClr val="black"/>
              </a:solidFill>
            </a:endParaRPr>
          </a:p>
          <a:p>
            <a:r>
              <a:rPr lang="de-DE" sz="1200" i="1" dirty="0">
                <a:solidFill>
                  <a:prstClr val="black"/>
                </a:solidFill>
              </a:rPr>
              <a:t>Quellen: siehe Notizfeld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3FC2219-C930-4641-9313-53B308871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417" y="3719654"/>
            <a:ext cx="4918459" cy="183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31821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</Words>
  <Application>Microsoft Office PowerPoint</Application>
  <PresentationFormat>Breitbild</PresentationFormat>
  <Paragraphs>90</Paragraphs>
  <Slides>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9" baseType="lpstr">
      <vt:lpstr>Arial</vt:lpstr>
      <vt:lpstr>Calibri</vt:lpstr>
      <vt:lpstr>ＭＳ 明朝</vt:lpstr>
      <vt:lpstr>Scala Sans OT</vt:lpstr>
      <vt:lpstr>Wingdings</vt:lpstr>
      <vt:lpstr>1_Office-Design</vt:lpstr>
      <vt:lpstr>COVID-19 – Internationale Lage</vt:lpstr>
      <vt:lpstr>COVID-19 – Internationale Lage</vt:lpstr>
      <vt:lpstr>COVID-19 – Rekombinante XBB.1.16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Correa Martinez, Carlos</cp:lastModifiedBy>
  <cp:revision>1391</cp:revision>
  <dcterms:created xsi:type="dcterms:W3CDTF">2015-11-02T12:29:13Z</dcterms:created>
  <dcterms:modified xsi:type="dcterms:W3CDTF">2023-04-12T09:28:35Z</dcterms:modified>
</cp:coreProperties>
</file>