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2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1" r:id="rId2"/>
    <p:sldId id="2134804450" r:id="rId3"/>
    <p:sldId id="2134804471" r:id="rId4"/>
    <p:sldId id="2134804472" r:id="rId5"/>
  </p:sldIdLst>
  <p:sldSz cx="9144000" cy="6858000" type="screen4x3"/>
  <p:notesSz cx="6797675" cy="9928225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53C1E505-B290-4A74-8B9C-C8BB829CE2BD}">
          <p14:sldIdLst>
            <p14:sldId id="261"/>
            <p14:sldId id="2134804450"/>
            <p14:sldId id="2134804471"/>
            <p14:sldId id="213480447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4127">
          <p15:clr>
            <a:srgbClr val="A4A3A4"/>
          </p15:clr>
        </p15:guide>
        <p15:guide id="4" pos="14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ännel, Andrea" initials="MA" lastIdx="3" clrIdx="0"/>
  <p:cmAuthor id="1" name="Degen, Marieke" initials="DM" lastIdx="13" clrIdx="1"/>
  <p:cmAuthor id="2" name="Michaela Diercke" initials="MD" lastIdx="2" clrIdx="2"/>
  <p:cmAuthor id="3" name="an der Heiden, Matthias" initials="adHM" lastIdx="4" clrIdx="3"/>
  <p:cmAuthor id="4" name="Herzog, Christian" initials="CH" lastIdx="6" clrIdx="4"/>
  <p:cmAuthor id="5" name="Mirjam Jenny" initials="MJ" lastIdx="9" clrIdx="5"/>
  <p:cmAuthor id="6" name="Mirjam Jenny" initials="MJ [2]" lastIdx="2" clrIdx="6"/>
  <p:cmAuthor id="7" name="Rexroth, Ute" initials="RU" lastIdx="71" clrIdx="7"/>
  <p:cmAuthor id="8" name="Alpers, Katharina" initials="AK" lastIdx="1" clrIdx="8"/>
  <p:cmAuthor id="9" name="Zimmermann, Ruth" initials="ZR" lastIdx="7" clrIdx="9"/>
  <p:cmAuthor id="10" name="Marieke Degen" initials="MD" lastIdx="1" clrIdx="10"/>
  <p:cmAuthor id="11" name="Degen, Marc -StVL BMG" initials="DM-B" lastIdx="7" clrIdx="11"/>
  <p:cmAuthor id="12" name="Kautz, Hanno -L7 BMG" initials="KH-B" lastIdx="1" clrIdx="12"/>
  <p:cmAuthor id="13" name="Wieler, Lothar" initials="LHW" lastIdx="5" clrIdx="13"/>
  <p:cmAuthor id="14" name="Wichmann, Ole" initials="WO" lastIdx="2" clrIdx="14"/>
  <p:cmAuthor id="15" name="Sievers, Claudia" initials="CSI" lastIdx="3" clrIdx="15"/>
  <p:cmAuthor id="16" name="lothar.wieler@t-online.de" initials="l" lastIdx="1" clrIdx="16"/>
  <p:cmAuthor id="17" name="Haas, Walter" initials="HW" lastIdx="1" clrIdx="17"/>
  <p:cmAuthor id="18" name="LS" initials="LS" lastIdx="1" clrIdx="18"/>
  <p:cmAuthor id="19" name="Fischer, Martina" initials="FM" lastIdx="8" clrIdx="19"/>
  <p:cmAuthor id="20" name="sieversc" initials="CSI" lastIdx="2" clrIdx="20">
    <p:extLst>
      <p:ext uri="{19B8F6BF-5375-455C-9EA6-DF929625EA0E}">
        <p15:presenceInfo xmlns:p15="http://schemas.microsoft.com/office/powerpoint/2012/main" userId="sieversc" providerId="None"/>
      </p:ext>
    </p:extLst>
  </p:cmAuthor>
  <p:cmAuthor id="21" name="Kröger, Stefan" initials="KS" lastIdx="11" clrIdx="21">
    <p:extLst>
      <p:ext uri="{19B8F6BF-5375-455C-9EA6-DF929625EA0E}">
        <p15:presenceInfo xmlns:p15="http://schemas.microsoft.com/office/powerpoint/2012/main" userId="Kröger, Stefan" providerId="None"/>
      </p:ext>
    </p:extLst>
  </p:cmAuthor>
  <p:cmAuthor id="22" name="Hamouda, Osamah" initials="OHa" lastIdx="4" clrIdx="22">
    <p:extLst>
      <p:ext uri="{19B8F6BF-5375-455C-9EA6-DF929625EA0E}">
        <p15:presenceInfo xmlns:p15="http://schemas.microsoft.com/office/powerpoint/2012/main" userId="Hamouda, Osamah" providerId="None"/>
      </p:ext>
    </p:extLst>
  </p:cmAuthor>
  <p:cmAuthor id="23" name="Bödeker, Birte" initials="BB" lastIdx="4" clrIdx="23">
    <p:extLst>
      <p:ext uri="{19B8F6BF-5375-455C-9EA6-DF929625EA0E}">
        <p15:presenceInfo xmlns:p15="http://schemas.microsoft.com/office/powerpoint/2012/main" userId="Bödeker, Birte" providerId="None"/>
      </p:ext>
    </p:extLst>
  </p:cmAuthor>
  <p:cmAuthor id="24" name="Glasmacher, Susanne" initials="SG" lastIdx="1" clrIdx="24">
    <p:extLst>
      <p:ext uri="{19B8F6BF-5375-455C-9EA6-DF929625EA0E}">
        <p15:presenceInfo xmlns:p15="http://schemas.microsoft.com/office/powerpoint/2012/main" userId="Glasmacher, Susanne" providerId="None"/>
      </p:ext>
    </p:extLst>
  </p:cmAuthor>
  <p:cmAuthor id="25" name="Bichel, Yvonne" initials="BY" lastIdx="1" clrIdx="25">
    <p:extLst>
      <p:ext uri="{19B8F6BF-5375-455C-9EA6-DF929625EA0E}">
        <p15:presenceInfo xmlns:p15="http://schemas.microsoft.com/office/powerpoint/2012/main" userId="Bichel, Yvonne" providerId="None"/>
      </p:ext>
    </p:extLst>
  </p:cmAuthor>
  <p:cmAuthor id="26" name="Budas" initials="B" lastIdx="3" clrIdx="26">
    <p:extLst>
      <p:ext uri="{19B8F6BF-5375-455C-9EA6-DF929625EA0E}">
        <p15:presenceInfo xmlns:p15="http://schemas.microsoft.com/office/powerpoint/2012/main" userId="Budas" providerId="None"/>
      </p:ext>
    </p:extLst>
  </p:cmAuthor>
  <p:cmAuthor id="27" name="Fischer-Fels, Jonathan" initials="FJ" lastIdx="9" clrIdx="27">
    <p:extLst>
      <p:ext uri="{19B8F6BF-5375-455C-9EA6-DF929625EA0E}">
        <p15:presenceInfo xmlns:p15="http://schemas.microsoft.com/office/powerpoint/2012/main" userId="Fischer-Fels, Jonath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45AA6"/>
    <a:srgbClr val="338BD2"/>
    <a:srgbClr val="006EC7"/>
    <a:srgbClr val="66A8DD"/>
    <a:srgbClr val="80A5DC"/>
    <a:srgbClr val="4F81BD"/>
    <a:srgbClr val="4D8AD2"/>
    <a:srgbClr val="689CCA"/>
    <a:srgbClr val="367B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ittlere Formatvorlage 4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Helle Formatvorlage 2 - Akz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Helle Formatvorlage 1 - Akz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ittlere Formatvorlage 1 - Akz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6341" autoAdjust="0"/>
    <p:restoredTop sz="80984" autoAdjust="0"/>
  </p:normalViewPr>
  <p:slideViewPr>
    <p:cSldViewPr snapToGrid="0" snapToObjects="1">
      <p:cViewPr varScale="1">
        <p:scale>
          <a:sx n="93" d="100"/>
          <a:sy n="93" d="100"/>
        </p:scale>
        <p:origin x="2658" y="66"/>
      </p:cViewPr>
      <p:guideLst>
        <p:guide orient="horz" pos="2160"/>
        <p:guide pos="2880"/>
        <p:guide orient="horz" pos="4127"/>
        <p:guide pos="1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 snapToGrid="0" snapToObjects="1">
      <p:cViewPr varScale="1">
        <p:scale>
          <a:sx n="41" d="100"/>
          <a:sy n="41" d="100"/>
        </p:scale>
        <p:origin x="2596" y="3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411"/>
          </a:xfrm>
          <a:prstGeom prst="rect">
            <a:avLst/>
          </a:prstGeom>
        </p:spPr>
        <p:txBody>
          <a:bodyPr vert="horz" lIns="91557" tIns="45781" rIns="91557" bIns="45781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50446" y="0"/>
            <a:ext cx="2945659" cy="496411"/>
          </a:xfrm>
          <a:prstGeom prst="rect">
            <a:avLst/>
          </a:prstGeom>
        </p:spPr>
        <p:txBody>
          <a:bodyPr vert="horz" lIns="91557" tIns="45781" rIns="91557" bIns="45781" rtlCol="0"/>
          <a:lstStyle>
            <a:lvl1pPr algn="r">
              <a:defRPr sz="1200"/>
            </a:lvl1pPr>
          </a:lstStyle>
          <a:p>
            <a:fld id="{112A5B09-A9A8-2644-9E6D-705AA413DA79}" type="datetimeFigureOut">
              <a:rPr lang="de-DE" smtClean="0"/>
              <a:t>12.04.2023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2" y="9430091"/>
            <a:ext cx="2945659" cy="496411"/>
          </a:xfrm>
          <a:prstGeom prst="rect">
            <a:avLst/>
          </a:prstGeom>
        </p:spPr>
        <p:txBody>
          <a:bodyPr vert="horz" lIns="91557" tIns="45781" rIns="91557" bIns="45781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50446" y="9430091"/>
            <a:ext cx="2945659" cy="496411"/>
          </a:xfrm>
          <a:prstGeom prst="rect">
            <a:avLst/>
          </a:prstGeom>
        </p:spPr>
        <p:txBody>
          <a:bodyPr vert="horz" lIns="91557" tIns="45781" rIns="91557" bIns="45781" rtlCol="0" anchor="b"/>
          <a:lstStyle>
            <a:lvl1pPr algn="r">
              <a:defRPr sz="1200"/>
            </a:lvl1pPr>
          </a:lstStyle>
          <a:p>
            <a:fld id="{5EDF7B35-E1B4-904A-9F7F-1474D5483FC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755813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411"/>
          </a:xfrm>
          <a:prstGeom prst="rect">
            <a:avLst/>
          </a:prstGeom>
        </p:spPr>
        <p:txBody>
          <a:bodyPr vert="horz" lIns="91557" tIns="45781" rIns="91557" bIns="45781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6" y="0"/>
            <a:ext cx="2945659" cy="496411"/>
          </a:xfrm>
          <a:prstGeom prst="rect">
            <a:avLst/>
          </a:prstGeom>
        </p:spPr>
        <p:txBody>
          <a:bodyPr vert="horz" lIns="91557" tIns="45781" rIns="91557" bIns="45781" rtlCol="0"/>
          <a:lstStyle>
            <a:lvl1pPr algn="r">
              <a:defRPr sz="1200"/>
            </a:lvl1pPr>
          </a:lstStyle>
          <a:p>
            <a:fld id="{03B55E56-2990-C745-88B9-6378D75E0E12}" type="datetimeFigureOut">
              <a:rPr lang="de-DE" smtClean="0"/>
              <a:t>12.04.2023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57" tIns="45781" rIns="91557" bIns="45781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557" tIns="45781" rIns="91557" bIns="45781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2" y="9430091"/>
            <a:ext cx="2945659" cy="496411"/>
          </a:xfrm>
          <a:prstGeom prst="rect">
            <a:avLst/>
          </a:prstGeom>
        </p:spPr>
        <p:txBody>
          <a:bodyPr vert="horz" lIns="91557" tIns="45781" rIns="91557" bIns="45781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6" y="9430091"/>
            <a:ext cx="2945659" cy="496411"/>
          </a:xfrm>
          <a:prstGeom prst="rect">
            <a:avLst/>
          </a:prstGeom>
        </p:spPr>
        <p:txBody>
          <a:bodyPr vert="horz" lIns="91557" tIns="45781" rIns="91557" bIns="45781" rtlCol="0" anchor="b"/>
          <a:lstStyle>
            <a:lvl1pPr algn="r">
              <a:defRPr sz="1200"/>
            </a:lvl1pPr>
          </a:lstStyle>
          <a:p>
            <a:fld id="{E7DB3B74-E7C2-B34F-8624-8515ACB0050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47342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090424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400235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152813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="0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7DB3B74-E7C2-B34F-8624-8515ACB00503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7151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tif"/><Relationship Id="rId2" Type="http://schemas.openxmlformats.org/officeDocument/2006/relationships/image" Target="NULL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>
          <a:xfrm>
            <a:off x="6409267" y="118533"/>
            <a:ext cx="2411205" cy="927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hteck 6"/>
          <p:cNvSpPr/>
          <p:nvPr userDrawn="1"/>
        </p:nvSpPr>
        <p:spPr>
          <a:xfrm>
            <a:off x="0" y="1384875"/>
            <a:ext cx="8752360" cy="4355538"/>
          </a:xfrm>
          <a:prstGeom prst="rect">
            <a:avLst/>
          </a:prstGeom>
          <a:solidFill>
            <a:srgbClr val="006EC7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9" name="Textfeld 8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4D8AD2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648000" tIns="234000" rIns="684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cxnSp>
        <p:nvCxnSpPr>
          <p:cNvPr id="11" name="Gerade Verbindung 10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Gerade Verbindung 11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Rechteck 13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80A5DC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sp>
        <p:nvSpPr>
          <p:cNvPr id="15" name="Bildplatzhalter 14"/>
          <p:cNvSpPr>
            <a:spLocks noGrp="1"/>
          </p:cNvSpPr>
          <p:nvPr>
            <p:ph type="pic" sz="quarter" idx="13"/>
          </p:nvPr>
        </p:nvSpPr>
        <p:spPr>
          <a:xfrm>
            <a:off x="0" y="1384300"/>
            <a:ext cx="3319463" cy="4356100"/>
          </a:xfrm>
        </p:spPr>
        <p:txBody>
          <a:bodyPr/>
          <a:lstStyle/>
          <a:p>
            <a:endParaRPr lang="de-DE"/>
          </a:p>
        </p:txBody>
      </p:sp>
      <p:sp>
        <p:nvSpPr>
          <p:cNvPr id="16" name="Rechteck 15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pic>
        <p:nvPicPr>
          <p:cNvPr id="20" name="Bild 12" descr="RKI-Logo_RGB_P300C.tif">
            <a:extLst>
              <a:ext uri="{FF2B5EF4-FFF2-40B4-BE49-F238E27FC236}">
                <a16:creationId xmlns:a16="http://schemas.microsoft.com/office/drawing/2014/main" id="{F2C2DD98-CE1D-48B2-9766-6F4D218869A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419" y="94918"/>
            <a:ext cx="2050093" cy="594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071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_Standardf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 userDrawn="1"/>
        </p:nvSpPr>
        <p:spPr>
          <a:xfrm>
            <a:off x="6409267" y="118533"/>
            <a:ext cx="2411205" cy="9271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3" name="Bild 2" descr="PPT_Background_4zu3_RBGNEU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0" y="1384875"/>
            <a:ext cx="8746484" cy="4358640"/>
          </a:xfrm>
          <a:prstGeom prst="rect">
            <a:avLst/>
          </a:prstGeom>
        </p:spPr>
      </p:pic>
      <p:sp>
        <p:nvSpPr>
          <p:cNvPr id="21" name="Textfeld 20"/>
          <p:cNvSpPr txBox="1"/>
          <p:nvPr userDrawn="1"/>
        </p:nvSpPr>
        <p:spPr>
          <a:xfrm>
            <a:off x="3624352" y="2264791"/>
            <a:ext cx="5124112" cy="2678578"/>
          </a:xfrm>
          <a:prstGeom prst="rect">
            <a:avLst/>
          </a:prstGeom>
          <a:solidFill>
            <a:srgbClr val="4D8AD2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252000" tIns="234000" rIns="252000" bIns="450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ts val="1200"/>
              </a:lnSpc>
              <a:spcAft>
                <a:spcPts val="600"/>
              </a:spcAft>
            </a:pPr>
            <a:endParaRPr lang="de-DE" sz="2800" dirty="0">
              <a:solidFill>
                <a:srgbClr val="FFFFFF"/>
              </a:solidFill>
              <a:effectLst/>
              <a:latin typeface="Calibri"/>
              <a:ea typeface="ＭＳ 明朝"/>
              <a:cs typeface="Calibri"/>
            </a:endParaRPr>
          </a:p>
        </p:txBody>
      </p:sp>
      <p:cxnSp>
        <p:nvCxnSpPr>
          <p:cNvPr id="23" name="Gerade Verbindung 22"/>
          <p:cNvCxnSpPr/>
          <p:nvPr userDrawn="1"/>
        </p:nvCxnSpPr>
        <p:spPr>
          <a:xfrm>
            <a:off x="3934890" y="2015660"/>
            <a:ext cx="0" cy="3160410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 userDrawn="1"/>
        </p:nvCxnSpPr>
        <p:spPr>
          <a:xfrm>
            <a:off x="8439734" y="2009669"/>
            <a:ext cx="0" cy="3166401"/>
          </a:xfrm>
          <a:prstGeom prst="line">
            <a:avLst/>
          </a:prstGeom>
          <a:ln>
            <a:solidFill>
              <a:schemeClr val="bg1"/>
            </a:solidFill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Rechteck 1"/>
          <p:cNvSpPr/>
          <p:nvPr userDrawn="1"/>
        </p:nvSpPr>
        <p:spPr>
          <a:xfrm>
            <a:off x="89647" y="6432176"/>
            <a:ext cx="8658817" cy="42582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" name="Titel 1"/>
          <p:cNvSpPr>
            <a:spLocks noGrp="1"/>
          </p:cNvSpPr>
          <p:nvPr>
            <p:ph type="ctrTitle"/>
          </p:nvPr>
        </p:nvSpPr>
        <p:spPr>
          <a:xfrm>
            <a:off x="3934890" y="2267305"/>
            <a:ext cx="4504844" cy="1548940"/>
          </a:xfrm>
        </p:spPr>
        <p:txBody>
          <a:bodyPr lIns="252000" tIns="252000" rIns="252000" bIns="108000" anchor="t" anchorCtr="0">
            <a:noAutofit/>
          </a:bodyPr>
          <a:lstStyle>
            <a:lvl1pPr algn="l">
              <a:defRPr sz="2200" b="1" i="0">
                <a:solidFill>
                  <a:schemeClr val="bg1"/>
                </a:solidFill>
              </a:defRPr>
            </a:lvl1pPr>
          </a:lstStyle>
          <a:p>
            <a:r>
              <a:rPr lang="de-DE" dirty="0"/>
              <a:t>Mastertitelformat bearbeiten</a:t>
            </a:r>
          </a:p>
        </p:txBody>
      </p:sp>
      <p:sp>
        <p:nvSpPr>
          <p:cNvPr id="11" name="Textplatzhalter 16"/>
          <p:cNvSpPr>
            <a:spLocks noGrp="1"/>
          </p:cNvSpPr>
          <p:nvPr>
            <p:ph type="body" sz="quarter" idx="14"/>
          </p:nvPr>
        </p:nvSpPr>
        <p:spPr>
          <a:xfrm>
            <a:off x="3935413" y="3816244"/>
            <a:ext cx="4503737" cy="1127125"/>
          </a:xfrm>
        </p:spPr>
        <p:txBody>
          <a:bodyPr lIns="252000" tIns="108000" rIns="252000" bIns="252000" anchor="b" anchorCtr="0">
            <a:noAutofit/>
          </a:bodyPr>
          <a:lstStyle>
            <a:lvl1pPr marL="0" indent="0">
              <a:lnSpc>
                <a:spcPts val="22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rgbClr val="FFFFFF"/>
                </a:solidFill>
              </a:defRPr>
            </a:lvl2pPr>
            <a:lvl3pPr marL="914400" indent="0">
              <a:buNone/>
              <a:defRPr>
                <a:solidFill>
                  <a:srgbClr val="FFFFFF"/>
                </a:solidFill>
              </a:defRPr>
            </a:lvl3pPr>
            <a:lvl4pPr marL="1371600" indent="0">
              <a:buNone/>
              <a:defRPr>
                <a:solidFill>
                  <a:srgbClr val="FFFFFF"/>
                </a:solidFill>
              </a:defRPr>
            </a:lvl4pPr>
            <a:lvl5pPr marL="1828800" indent="0">
              <a:buNone/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de-DE" dirty="0"/>
              <a:t>Mastertextformat bearbeiten</a:t>
            </a:r>
          </a:p>
        </p:txBody>
      </p:sp>
      <p:pic>
        <p:nvPicPr>
          <p:cNvPr id="12" name="Bild 11" descr="RKI-Logo_RGB_P300C.tif"/>
          <p:cNvPicPr>
            <a:picLocks noChangeAspect="1"/>
          </p:cNvPicPr>
          <p:nvPr userDrawn="1"/>
        </p:nvPicPr>
        <p:blipFill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0379" y="332655"/>
            <a:ext cx="2050093" cy="594649"/>
          </a:xfrm>
          <a:prstGeom prst="rect">
            <a:avLst/>
          </a:prstGeom>
        </p:spPr>
      </p:pic>
      <p:sp>
        <p:nvSpPr>
          <p:cNvPr id="14" name="Rechteck 13"/>
          <p:cNvSpPr/>
          <p:nvPr userDrawn="1"/>
        </p:nvSpPr>
        <p:spPr>
          <a:xfrm>
            <a:off x="8748464" y="2267304"/>
            <a:ext cx="395537" cy="2676064"/>
          </a:xfrm>
          <a:prstGeom prst="rect">
            <a:avLst/>
          </a:prstGeom>
          <a:solidFill>
            <a:srgbClr val="80A5DC"/>
          </a:solidFill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/>
            </a:ext>
            <a:ext uri="{C572A759-6A51-4108-AA02-DFA0A04FC94B}">
              <ma14:wrappingTextBoxFlag xmlns:ma14="http://schemas.microsoft.com/office/mac/drawingml/2011/main" xmlns=""/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de-DE"/>
          </a:p>
        </p:txBody>
      </p:sp>
      <p:pic>
        <p:nvPicPr>
          <p:cNvPr id="15" name="Bild 12" descr="RKI-Logo_RGB_P300C.tif">
            <a:extLst>
              <a:ext uri="{FF2B5EF4-FFF2-40B4-BE49-F238E27FC236}">
                <a16:creationId xmlns:a16="http://schemas.microsoft.com/office/drawing/2014/main" id="{B783DEE5-7274-489F-965B-E82F2984A5E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419" y="94918"/>
            <a:ext cx="2050093" cy="594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206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30.9.2022</a:t>
            </a: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11" name="Inhaltsplatzhalter 2"/>
          <p:cNvSpPr>
            <a:spLocks noGrp="1"/>
          </p:cNvSpPr>
          <p:nvPr>
            <p:ph sz="quarter" idx="13"/>
          </p:nvPr>
        </p:nvSpPr>
        <p:spPr>
          <a:xfrm>
            <a:off x="457199" y="1155700"/>
            <a:ext cx="8092593" cy="5302250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7" name="Titelplatzhalt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960196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30.9.2022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  <p:sp>
        <p:nvSpPr>
          <p:cNvPr id="8" name="Inhaltsplatzhalter 7"/>
          <p:cNvSpPr>
            <a:spLocks noGrp="1"/>
          </p:cNvSpPr>
          <p:nvPr>
            <p:ph sz="quarter" idx="13"/>
          </p:nvPr>
        </p:nvSpPr>
        <p:spPr>
          <a:xfrm>
            <a:off x="4606442" y="1155699"/>
            <a:ext cx="3943350" cy="5295901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9" name="Inhaltsplatzhalter 7"/>
          <p:cNvSpPr>
            <a:spLocks noGrp="1"/>
          </p:cNvSpPr>
          <p:nvPr>
            <p:ph sz="quarter" idx="14"/>
          </p:nvPr>
        </p:nvSpPr>
        <p:spPr>
          <a:xfrm>
            <a:off x="454844" y="1155699"/>
            <a:ext cx="3943350" cy="5295901"/>
          </a:xfrm>
        </p:spPr>
        <p:txBody>
          <a:bodyPr/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10" name="Titelplatzhalt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880025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30.9.2022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70451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e-DE"/>
              <a:t>30.9.2022</a:t>
            </a:r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8558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NULL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t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8092592" cy="338554"/>
          </a:xfrm>
          <a:prstGeom prst="rect">
            <a:avLst/>
          </a:prstGeom>
        </p:spPr>
        <p:txBody>
          <a:bodyPr vert="horz" lIns="0" tIns="0" rIns="0" bIns="0" rtlCol="0" anchor="t" anchorCtr="0">
            <a:spAutoFit/>
          </a:bodyPr>
          <a:lstStyle/>
          <a:p>
            <a:r>
              <a:rPr lang="de-DE" dirty="0"/>
              <a:t>Mastertitelformat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199" y="1155700"/>
            <a:ext cx="8092593" cy="530225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64825" y="6622713"/>
            <a:ext cx="1860421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rgbClr val="006EC7"/>
                </a:solidFill>
              </a:defRPr>
            </a:lvl1pPr>
          </a:lstStyle>
          <a:p>
            <a:r>
              <a:rPr lang="de-DE"/>
              <a:t>30.9.2022</a:t>
            </a:r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699791" y="6622713"/>
            <a:ext cx="5182675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l">
              <a:defRPr sz="1200">
                <a:solidFill>
                  <a:srgbClr val="006EC7"/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052920" y="6622713"/>
            <a:ext cx="496872" cy="195750"/>
          </a:xfrm>
          <a:prstGeom prst="rect">
            <a:avLst/>
          </a:prstGeom>
        </p:spPr>
        <p:txBody>
          <a:bodyPr vert="horz" lIns="0" tIns="0" rIns="0" bIns="45720" rtlCol="0" anchor="t" anchorCtr="0"/>
          <a:lstStyle>
            <a:lvl1pPr algn="ctr">
              <a:defRPr sz="1200">
                <a:solidFill>
                  <a:srgbClr val="006EC7"/>
                </a:solidFill>
              </a:defRPr>
            </a:lvl1pPr>
          </a:lstStyle>
          <a:p>
            <a:fld id="{162A217B-ED1C-D84B-8478-63C77FA79618}" type="slidenum">
              <a:rPr lang="de-DE" smtClean="0"/>
              <a:pPr/>
              <a:t>‹Nr.›</a:t>
            </a:fld>
            <a:endParaRPr lang="de-DE" dirty="0"/>
          </a:p>
        </p:txBody>
      </p:sp>
      <p:cxnSp>
        <p:nvCxnSpPr>
          <p:cNvPr id="13" name="Gerade Verbindung 12"/>
          <p:cNvCxnSpPr/>
          <p:nvPr userDrawn="1"/>
        </p:nvCxnSpPr>
        <p:spPr>
          <a:xfrm>
            <a:off x="2594239" y="6628377"/>
            <a:ext cx="0" cy="229623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Gerade Verbindung 13"/>
          <p:cNvCxnSpPr/>
          <p:nvPr userDrawn="1"/>
        </p:nvCxnSpPr>
        <p:spPr>
          <a:xfrm>
            <a:off x="457200" y="6622713"/>
            <a:ext cx="0" cy="23528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Gerade Verbindung 15"/>
          <p:cNvCxnSpPr/>
          <p:nvPr userDrawn="1"/>
        </p:nvCxnSpPr>
        <p:spPr>
          <a:xfrm>
            <a:off x="8564139" y="6636373"/>
            <a:ext cx="0" cy="22162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 14" descr="RKI-Logo_RGB_P300C.tif"/>
          <p:cNvPicPr>
            <a:picLocks noChangeAspect="1"/>
          </p:cNvPicPr>
          <p:nvPr userDrawn="1"/>
        </p:nvPicPr>
        <p:blipFill>
          <a:blip r:embed="rId8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6623" y="182309"/>
            <a:ext cx="1656184" cy="480392"/>
          </a:xfrm>
          <a:prstGeom prst="rect">
            <a:avLst/>
          </a:prstGeom>
        </p:spPr>
      </p:pic>
      <p:cxnSp>
        <p:nvCxnSpPr>
          <p:cNvPr id="17" name="Gerade Verbindung 16">
            <a:extLst>
              <a:ext uri="{FF2B5EF4-FFF2-40B4-BE49-F238E27FC236}">
                <a16:creationId xmlns:a16="http://schemas.microsoft.com/office/drawing/2014/main" id="{3D4E5546-5335-5647-A96F-CE3BCF4D161A}"/>
              </a:ext>
            </a:extLst>
          </p:cNvPr>
          <p:cNvCxnSpPr/>
          <p:nvPr userDrawn="1"/>
        </p:nvCxnSpPr>
        <p:spPr>
          <a:xfrm>
            <a:off x="8045635" y="6636373"/>
            <a:ext cx="0" cy="221627"/>
          </a:xfrm>
          <a:prstGeom prst="line">
            <a:avLst/>
          </a:prstGeom>
          <a:ln w="6350">
            <a:solidFill>
              <a:srgbClr val="006EC7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 12" descr="RKI-Logo_RGB_P300C.tif">
            <a:extLst>
              <a:ext uri="{FF2B5EF4-FFF2-40B4-BE49-F238E27FC236}">
                <a16:creationId xmlns:a16="http://schemas.microsoft.com/office/drawing/2014/main" id="{DBDA181B-D7F9-470D-A7A1-27AC8DCBEC1A}"/>
              </a:ext>
            </a:extLst>
          </p:cNvPr>
          <p:cNvPicPr>
            <a:picLocks noChangeAspect="1"/>
          </p:cNvPicPr>
          <p:nvPr userDrawn="1"/>
        </p:nvPicPr>
        <p:blipFill>
          <a:blip r:embed="rId9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7419" y="94918"/>
            <a:ext cx="2050093" cy="594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595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4" r:id="rId4"/>
    <p:sldLayoutId id="2147483661" r:id="rId5"/>
    <p:sldLayoutId id="2147483655" r:id="rId6"/>
  </p:sldLayoutIdLst>
  <p:hf hdr="0" ft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200" b="1" kern="1200">
          <a:solidFill>
            <a:srgbClr val="006EC7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432"/>
        </a:spcBef>
        <a:buClr>
          <a:srgbClr val="006EC7"/>
        </a:buClr>
        <a:buFont typeface="Wingdings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de-DE" dirty="0"/>
              <a:t>COVID-19 Impfungen</a:t>
            </a:r>
            <a:br>
              <a:rPr lang="de-DE" dirty="0"/>
            </a:br>
            <a:br>
              <a:rPr lang="de-DE" sz="1600" dirty="0"/>
            </a:br>
            <a:r>
              <a:rPr lang="de-DE" sz="1600" dirty="0"/>
              <a:t>Neues aus der STIKO</a:t>
            </a:r>
            <a:br>
              <a:rPr lang="de-DE" sz="1600" dirty="0"/>
            </a:br>
            <a:r>
              <a:rPr lang="de-DE" sz="1600" dirty="0"/>
              <a:t>Impfen Monatsbericht </a:t>
            </a:r>
            <a:endParaRPr lang="de-DE" dirty="0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/>
              <a:t>Lage AG – FG33</a:t>
            </a:r>
          </a:p>
          <a:p>
            <a:r>
              <a:rPr lang="de-DE" dirty="0"/>
              <a:t>12.04.2023</a:t>
            </a:r>
          </a:p>
        </p:txBody>
      </p:sp>
    </p:spTree>
    <p:extLst>
      <p:ext uri="{BB962C8B-B14F-4D97-AF65-F5344CB8AC3E}">
        <p14:creationId xmlns:p14="http://schemas.microsoft.com/office/powerpoint/2010/main" val="17923304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BE1FACD7-8F51-4E8C-8EA6-094F6DBB6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2</a:t>
            </a:fld>
            <a:endParaRPr lang="de-DE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89FB5A5-3D3E-4F46-AE4C-12838858475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de-DE" dirty="0" err="1"/>
              <a:t>Covid</a:t>
            </a:r>
            <a:r>
              <a:rPr lang="de-DE" dirty="0"/>
              <a:t>-Impfungen im Regelsystem</a:t>
            </a:r>
          </a:p>
          <a:p>
            <a:pPr lvl="1"/>
            <a:r>
              <a:rPr lang="de-DE" dirty="0"/>
              <a:t>Impf-Verordnung (</a:t>
            </a:r>
            <a:r>
              <a:rPr lang="de-DE" dirty="0" err="1"/>
              <a:t>ImpfV</a:t>
            </a:r>
            <a:r>
              <a:rPr lang="de-DE" dirty="0"/>
              <a:t>) am 7.4. ausgelaufen</a:t>
            </a:r>
          </a:p>
          <a:p>
            <a:pPr lvl="1"/>
            <a:r>
              <a:rPr lang="de-DE" dirty="0"/>
              <a:t>Neue COVID-19-VorsorgeV regelt weiteren Anspruch, auch auf Schutzimpfung über die STIKO Empfehlung hinaus</a:t>
            </a:r>
          </a:p>
          <a:p>
            <a:pPr marL="457200" lvl="1" indent="0">
              <a:buNone/>
            </a:pPr>
            <a:endParaRPr lang="de-DE" dirty="0"/>
          </a:p>
          <a:p>
            <a:r>
              <a:rPr lang="de-DE" dirty="0"/>
              <a:t>Anstehende Aktualisierung der STIKO Empfehlung für </a:t>
            </a:r>
            <a:r>
              <a:rPr lang="de-DE" dirty="0" err="1"/>
              <a:t>Covid</a:t>
            </a:r>
            <a:r>
              <a:rPr lang="de-DE" dirty="0"/>
              <a:t> Impfungen</a:t>
            </a:r>
          </a:p>
          <a:p>
            <a:pPr lvl="1"/>
            <a:r>
              <a:rPr lang="de-DE" dirty="0"/>
              <a:t>Voraussichtlich weiterhin Impfempfehlung für Risikogruppen</a:t>
            </a:r>
          </a:p>
          <a:p>
            <a:pPr lvl="1"/>
            <a:r>
              <a:rPr lang="de-DE" dirty="0"/>
              <a:t>Voraussichtlich jährliche Auffrischung für Risikogruppen</a:t>
            </a:r>
          </a:p>
          <a:p>
            <a:pPr lvl="1"/>
            <a:r>
              <a:rPr lang="de-DE" dirty="0"/>
              <a:t>Voraussichtlich keine Empfehlung für u18</a:t>
            </a:r>
          </a:p>
          <a:p>
            <a:pPr lvl="1"/>
            <a:r>
              <a:rPr lang="de-DE" dirty="0"/>
              <a:t>Zeitplan: voraussichtlich 2. Quartal 2023</a:t>
            </a:r>
          </a:p>
          <a:p>
            <a:pPr lvl="1"/>
            <a:endParaRPr lang="de-DE" dirty="0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A60E9059-EA29-4AA1-BC3F-0876061A9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0050"/>
            <a:ext cx="8092592" cy="338554"/>
          </a:xfrm>
        </p:spPr>
        <p:txBody>
          <a:bodyPr/>
          <a:lstStyle/>
          <a:p>
            <a:r>
              <a:rPr lang="de-DE" dirty="0"/>
              <a:t>Aktuelles zu COVID Impfungen</a:t>
            </a:r>
          </a:p>
        </p:txBody>
      </p:sp>
    </p:spTree>
    <p:extLst>
      <p:ext uri="{BB962C8B-B14F-4D97-AF65-F5344CB8AC3E}">
        <p14:creationId xmlns:p14="http://schemas.microsoft.com/office/powerpoint/2010/main" val="25172885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94FD77EF-5FBB-42BB-886D-CD3143794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3</a:t>
            </a:fld>
            <a:endParaRPr lang="de-DE"/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3CE95850-4E84-45F0-8DE8-AC20C4BB2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10951"/>
            <a:ext cx="8092592" cy="1015663"/>
          </a:xfrm>
        </p:spPr>
        <p:txBody>
          <a:bodyPr/>
          <a:lstStyle/>
          <a:p>
            <a:r>
              <a:rPr lang="de-DE" dirty="0"/>
              <a:t>Monatsbericht Impfen (06.04.)</a:t>
            </a:r>
            <a:br>
              <a:rPr lang="de-DE" dirty="0"/>
            </a:br>
            <a:r>
              <a:rPr lang="de-DE" dirty="0"/>
              <a:t>Impfstellen im Verlauf</a:t>
            </a:r>
            <a:br>
              <a:rPr lang="de-DE" dirty="0"/>
            </a:br>
            <a:endParaRPr lang="de-DE" dirty="0"/>
          </a:p>
        </p:txBody>
      </p:sp>
      <p:pic>
        <p:nvPicPr>
          <p:cNvPr id="7" name="Inhaltsplatzhalter 6">
            <a:extLst>
              <a:ext uri="{FF2B5EF4-FFF2-40B4-BE49-F238E27FC236}">
                <a16:creationId xmlns:a16="http://schemas.microsoft.com/office/drawing/2014/main" id="{0ACE5F48-2952-4CCB-B996-8ECEC37CF538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3"/>
          <a:stretch>
            <a:fillRect/>
          </a:stretch>
        </p:blipFill>
        <p:spPr>
          <a:xfrm>
            <a:off x="457200" y="1221629"/>
            <a:ext cx="8231187" cy="5097637"/>
          </a:xfrm>
        </p:spPr>
      </p:pic>
    </p:spTree>
    <p:extLst>
      <p:ext uri="{BB962C8B-B14F-4D97-AF65-F5344CB8AC3E}">
        <p14:creationId xmlns:p14="http://schemas.microsoft.com/office/powerpoint/2010/main" val="4203703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BE1FACD7-8F51-4E8C-8EA6-094F6DBB6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A217B-ED1C-D84B-8478-63C77FA79618}" type="slidenum">
              <a:rPr lang="de-DE" smtClean="0"/>
              <a:t>4</a:t>
            </a:fld>
            <a:endParaRPr lang="de-DE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89FB5A5-3D3E-4F46-AE4C-12838858475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de-DE" dirty="0"/>
              <a:t>Praktisch keine neuen Entwicklungen: </a:t>
            </a:r>
          </a:p>
          <a:p>
            <a:pPr lvl="1"/>
            <a:r>
              <a:rPr lang="de-DE" dirty="0"/>
              <a:t>Impfquoten stagnieren</a:t>
            </a:r>
          </a:p>
          <a:p>
            <a:pPr lvl="1"/>
            <a:r>
              <a:rPr lang="de-DE" dirty="0"/>
              <a:t>Impfeffektivität bleibt stabil</a:t>
            </a:r>
          </a:p>
          <a:p>
            <a:pPr marL="0" indent="0">
              <a:buNone/>
            </a:pPr>
            <a:endParaRPr lang="de-DE" dirty="0"/>
          </a:p>
          <a:p>
            <a:r>
              <a:rPr lang="de-DE" dirty="0"/>
              <a:t>Monatsbericht erscheint noch 2x</a:t>
            </a:r>
          </a:p>
          <a:p>
            <a:r>
              <a:rPr lang="de-DE" dirty="0"/>
              <a:t>Ankündigung des Auslaufens kommt im nächsten Bericht</a:t>
            </a:r>
          </a:p>
          <a:p>
            <a:r>
              <a:rPr lang="de-DE" dirty="0"/>
              <a:t>Zusammen mit der Erklärung, warum sich die berichteten Impfquoten nach dem 7.4. ändern</a:t>
            </a:r>
          </a:p>
        </p:txBody>
      </p:sp>
      <p:sp>
        <p:nvSpPr>
          <p:cNvPr id="5" name="Titel 4">
            <a:extLst>
              <a:ext uri="{FF2B5EF4-FFF2-40B4-BE49-F238E27FC236}">
                <a16:creationId xmlns:a16="http://schemas.microsoft.com/office/drawing/2014/main" id="{A60E9059-EA29-4AA1-BC3F-0876061A9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0050"/>
            <a:ext cx="8092592" cy="338554"/>
          </a:xfrm>
        </p:spPr>
        <p:txBody>
          <a:bodyPr/>
          <a:lstStyle/>
          <a:p>
            <a:r>
              <a:rPr lang="de-DE" dirty="0"/>
              <a:t>Monatsberichte Impfen</a:t>
            </a:r>
          </a:p>
        </p:txBody>
      </p:sp>
    </p:spTree>
    <p:extLst>
      <p:ext uri="{BB962C8B-B14F-4D97-AF65-F5344CB8AC3E}">
        <p14:creationId xmlns:p14="http://schemas.microsoft.com/office/powerpoint/2010/main" val="2631164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130</Words>
  <Application>Microsoft Office PowerPoint</Application>
  <PresentationFormat>Bildschirmpräsentation (4:3)</PresentationFormat>
  <Paragraphs>29</Paragraphs>
  <Slides>4</Slides>
  <Notes>4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ＭＳ 明朝</vt:lpstr>
      <vt:lpstr>Wingdings</vt:lpstr>
      <vt:lpstr>Office-Design</vt:lpstr>
      <vt:lpstr>COVID-19 Impfungen  Neues aus der STIKO Impfen Monatsbericht </vt:lpstr>
      <vt:lpstr>Aktuelles zu COVID Impfungen</vt:lpstr>
      <vt:lpstr>Monatsbericht Impfen (06.04.) Impfstellen im Verlauf </vt:lpstr>
      <vt:lpstr>Monatsberichte Impfen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Christian  Weber</dc:creator>
  <cp:lastModifiedBy>Fischer-Fels, Jonathan</cp:lastModifiedBy>
  <cp:revision>5201</cp:revision>
  <cp:lastPrinted>2022-06-16T09:06:07Z</cp:lastPrinted>
  <dcterms:created xsi:type="dcterms:W3CDTF">2015-11-02T12:29:13Z</dcterms:created>
  <dcterms:modified xsi:type="dcterms:W3CDTF">2023-04-12T09:30:00Z</dcterms:modified>
</cp:coreProperties>
</file>