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576" r:id="rId2"/>
    <p:sldId id="1014" r:id="rId3"/>
    <p:sldId id="1013" r:id="rId4"/>
    <p:sldId id="1017" r:id="rId5"/>
    <p:sldId id="1018" r:id="rId6"/>
    <p:sldId id="1043" r:id="rId7"/>
    <p:sldId id="1044" r:id="rId8"/>
    <p:sldId id="1045" r:id="rId9"/>
    <p:sldId id="1046" r:id="rId10"/>
    <p:sldId id="1047" r:id="rId11"/>
    <p:sldId id="1048" r:id="rId12"/>
    <p:sldId id="1049" r:id="rId13"/>
    <p:sldId id="1050" r:id="rId14"/>
    <p:sldId id="1051" r:id="rId15"/>
    <p:sldId id="283" r:id="rId16"/>
    <p:sldId id="285" r:id="rId17"/>
  </p:sldIdLst>
  <p:sldSz cx="9144000" cy="6858000" type="screen4x3"/>
  <p:notesSz cx="6797675" cy="9928225"/>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D1F33B8E-D05A-4AED-AE5D-2A6328AF2309}">
          <p14:sldIdLst>
            <p14:sldId id="576"/>
          </p14:sldIdLst>
        </p14:section>
        <p14:section name="Abschnitt ohne Titel" id="{2AEBFF03-0F12-4836-A687-24DD06BA2044}">
          <p14:sldIdLst>
            <p14:sldId id="1014"/>
            <p14:sldId id="1013"/>
            <p14:sldId id="1017"/>
            <p14:sldId id="1018"/>
            <p14:sldId id="1043"/>
            <p14:sldId id="1044"/>
            <p14:sldId id="1045"/>
            <p14:sldId id="1046"/>
            <p14:sldId id="1047"/>
            <p14:sldId id="1048"/>
            <p14:sldId id="1049"/>
            <p14:sldId id="1050"/>
            <p14:sldId id="1051"/>
            <p14:sldId id="283"/>
            <p14:sldId id="28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as, Walter" initials="HW" lastIdx="10" clrIdx="0"/>
  <p:cmAuthor id="1" name="Buchholz, Udo" initials="BU" lastIdx="0" clrIdx="1"/>
  <p:cmAuthor id="2" name="Goerlitz, Luise" initials="GL" lastIdx="2" clrIdx="2"/>
  <p:cmAuthor id="3" name="Prahm, Kerstin" initials="PK" lastIdx="9" clrIdx="3"/>
  <p:cmAuthor id="4" name="Tolksdorf, Kristin" initials="TK" lastIdx="2" clrIdx="4"/>
  <p:cmAuthor id="5" name="Preuß, Ute" initials="PU" lastIdx="40" clrIdx="5"/>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A1DA"/>
    <a:srgbClr val="E6E6E6"/>
    <a:srgbClr val="006EC7"/>
    <a:srgbClr val="045AA6"/>
    <a:srgbClr val="058C94"/>
    <a:srgbClr val="E22B00"/>
    <a:srgbClr val="FFFFFF"/>
    <a:srgbClr val="64AFF5"/>
    <a:srgbClr val="66A8DD"/>
    <a:srgbClr val="D0D8E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84912" autoAdjust="0"/>
  </p:normalViewPr>
  <p:slideViewPr>
    <p:cSldViewPr snapToGrid="0" snapToObjects="1">
      <p:cViewPr varScale="1">
        <p:scale>
          <a:sx n="97" d="100"/>
          <a:sy n="97" d="100"/>
        </p:scale>
        <p:origin x="1872" y="72"/>
      </p:cViewPr>
      <p:guideLst>
        <p:guide orient="horz" pos="2160"/>
        <p:guide pos="2880"/>
      </p:guideLst>
    </p:cSldViewPr>
  </p:slideViewPr>
  <p:notesTextViewPr>
    <p:cViewPr>
      <p:scale>
        <a:sx n="80" d="100"/>
        <a:sy n="80" d="100"/>
      </p:scale>
      <p:origin x="0" y="0"/>
    </p:cViewPr>
  </p:notesTextViewPr>
  <p:sorterViewPr>
    <p:cViewPr>
      <p:scale>
        <a:sx n="200" d="100"/>
        <a:sy n="200" d="100"/>
      </p:scale>
      <p:origin x="0" y="0"/>
    </p:cViewPr>
  </p:sorterViewPr>
  <p:notesViewPr>
    <p:cSldViewPr snapToGrid="0" snapToObjects="1">
      <p:cViewPr varScale="1">
        <p:scale>
          <a:sx n="93" d="100"/>
          <a:sy n="93" d="100"/>
        </p:scale>
        <p:origin x="-3780"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411"/>
          </a:xfrm>
          <a:prstGeom prst="rect">
            <a:avLst/>
          </a:prstGeom>
        </p:spPr>
        <p:txBody>
          <a:bodyPr vert="horz" lIns="91577" tIns="45789" rIns="91577" bIns="45789" rtlCol="0"/>
          <a:lstStyle>
            <a:lvl1pPr algn="l">
              <a:defRPr sz="1200"/>
            </a:lvl1pPr>
          </a:lstStyle>
          <a:p>
            <a:endParaRPr lang="de-DE"/>
          </a:p>
        </p:txBody>
      </p:sp>
      <p:sp>
        <p:nvSpPr>
          <p:cNvPr id="3" name="Datumsplatzhalter 2"/>
          <p:cNvSpPr>
            <a:spLocks noGrp="1"/>
          </p:cNvSpPr>
          <p:nvPr>
            <p:ph type="dt" sz="quarter" idx="1"/>
          </p:nvPr>
        </p:nvSpPr>
        <p:spPr>
          <a:xfrm>
            <a:off x="3850444" y="0"/>
            <a:ext cx="2945659" cy="496411"/>
          </a:xfrm>
          <a:prstGeom prst="rect">
            <a:avLst/>
          </a:prstGeom>
        </p:spPr>
        <p:txBody>
          <a:bodyPr vert="horz" lIns="91577" tIns="45789" rIns="91577" bIns="45789" rtlCol="0"/>
          <a:lstStyle>
            <a:lvl1pPr algn="r">
              <a:defRPr sz="1200"/>
            </a:lvl1pPr>
          </a:lstStyle>
          <a:p>
            <a:fld id="{112A5B09-A9A8-2644-9E6D-705AA413DA79}" type="datetimeFigureOut">
              <a:rPr lang="de-DE" smtClean="0"/>
              <a:t>12.04.2023</a:t>
            </a:fld>
            <a:endParaRPr lang="de-DE"/>
          </a:p>
        </p:txBody>
      </p:sp>
      <p:sp>
        <p:nvSpPr>
          <p:cNvPr id="4" name="Fußzeilenplatzhalter 3"/>
          <p:cNvSpPr>
            <a:spLocks noGrp="1"/>
          </p:cNvSpPr>
          <p:nvPr>
            <p:ph type="ftr" sz="quarter" idx="2"/>
          </p:nvPr>
        </p:nvSpPr>
        <p:spPr>
          <a:xfrm>
            <a:off x="0" y="9430091"/>
            <a:ext cx="2945659" cy="496411"/>
          </a:xfrm>
          <a:prstGeom prst="rect">
            <a:avLst/>
          </a:prstGeom>
        </p:spPr>
        <p:txBody>
          <a:bodyPr vert="horz" lIns="91577" tIns="45789" rIns="91577" bIns="45789" rtlCol="0" anchor="b"/>
          <a:lstStyle>
            <a:lvl1pPr algn="l">
              <a:defRPr sz="1200"/>
            </a:lvl1pPr>
          </a:lstStyle>
          <a:p>
            <a:endParaRPr lang="de-DE"/>
          </a:p>
        </p:txBody>
      </p:sp>
      <p:sp>
        <p:nvSpPr>
          <p:cNvPr id="5" name="Foliennummernplatzhalter 4"/>
          <p:cNvSpPr>
            <a:spLocks noGrp="1"/>
          </p:cNvSpPr>
          <p:nvPr>
            <p:ph type="sldNum" sz="quarter" idx="3"/>
          </p:nvPr>
        </p:nvSpPr>
        <p:spPr>
          <a:xfrm>
            <a:off x="3850444" y="9430091"/>
            <a:ext cx="2945659" cy="496411"/>
          </a:xfrm>
          <a:prstGeom prst="rect">
            <a:avLst/>
          </a:prstGeom>
        </p:spPr>
        <p:txBody>
          <a:bodyPr vert="horz" lIns="91577" tIns="45789" rIns="91577" bIns="45789" rtlCol="0" anchor="b"/>
          <a:lstStyle>
            <a:lvl1pPr algn="r">
              <a:defRPr sz="1200"/>
            </a:lvl1pPr>
          </a:lstStyle>
          <a:p>
            <a:fld id="{5EDF7B35-E1B4-904A-9F7F-1474D5483FC4}" type="slidenum">
              <a:rPr lang="de-DE" smtClean="0"/>
              <a:t>‹Nr.›</a:t>
            </a:fld>
            <a:endParaRPr lang="de-DE"/>
          </a:p>
        </p:txBody>
      </p:sp>
    </p:spTree>
    <p:extLst>
      <p:ext uri="{BB962C8B-B14F-4D97-AF65-F5344CB8AC3E}">
        <p14:creationId xmlns:p14="http://schemas.microsoft.com/office/powerpoint/2010/main" val="39675581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411"/>
          </a:xfrm>
          <a:prstGeom prst="rect">
            <a:avLst/>
          </a:prstGeom>
        </p:spPr>
        <p:txBody>
          <a:bodyPr vert="horz" lIns="91577" tIns="45789" rIns="91577" bIns="45789" rtlCol="0"/>
          <a:lstStyle>
            <a:lvl1pPr algn="l">
              <a:defRPr sz="1200"/>
            </a:lvl1pPr>
          </a:lstStyle>
          <a:p>
            <a:endParaRPr lang="de-DE"/>
          </a:p>
        </p:txBody>
      </p:sp>
      <p:sp>
        <p:nvSpPr>
          <p:cNvPr id="3" name="Datumsplatzhalter 2"/>
          <p:cNvSpPr>
            <a:spLocks noGrp="1"/>
          </p:cNvSpPr>
          <p:nvPr>
            <p:ph type="dt" idx="1"/>
          </p:nvPr>
        </p:nvSpPr>
        <p:spPr>
          <a:xfrm>
            <a:off x="3850444" y="0"/>
            <a:ext cx="2945659" cy="496411"/>
          </a:xfrm>
          <a:prstGeom prst="rect">
            <a:avLst/>
          </a:prstGeom>
        </p:spPr>
        <p:txBody>
          <a:bodyPr vert="horz" lIns="91577" tIns="45789" rIns="91577" bIns="45789" rtlCol="0"/>
          <a:lstStyle>
            <a:lvl1pPr algn="r">
              <a:defRPr sz="1200"/>
            </a:lvl1pPr>
          </a:lstStyle>
          <a:p>
            <a:fld id="{03B55E56-2990-C745-88B9-6378D75E0E12}" type="datetimeFigureOut">
              <a:rPr lang="de-DE" smtClean="0"/>
              <a:t>12.04.2023</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577" tIns="45789" rIns="91577" bIns="45789" rtlCol="0" anchor="ctr"/>
          <a:lstStyle/>
          <a:p>
            <a:endParaRPr lang="de-DE"/>
          </a:p>
        </p:txBody>
      </p:sp>
      <p:sp>
        <p:nvSpPr>
          <p:cNvPr id="5" name="Notizenplatzhalter 4"/>
          <p:cNvSpPr>
            <a:spLocks noGrp="1"/>
          </p:cNvSpPr>
          <p:nvPr>
            <p:ph type="body" sz="quarter" idx="3"/>
          </p:nvPr>
        </p:nvSpPr>
        <p:spPr>
          <a:xfrm>
            <a:off x="679768" y="4715907"/>
            <a:ext cx="5438140" cy="4467701"/>
          </a:xfrm>
          <a:prstGeom prst="rect">
            <a:avLst/>
          </a:prstGeom>
        </p:spPr>
        <p:txBody>
          <a:bodyPr vert="horz" lIns="91577" tIns="45789" rIns="91577" bIns="45789"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30091"/>
            <a:ext cx="2945659" cy="496411"/>
          </a:xfrm>
          <a:prstGeom prst="rect">
            <a:avLst/>
          </a:prstGeom>
        </p:spPr>
        <p:txBody>
          <a:bodyPr vert="horz" lIns="91577" tIns="45789" rIns="91577" bIns="45789" rtlCol="0" anchor="b"/>
          <a:lstStyle>
            <a:lvl1pPr algn="l">
              <a:defRPr sz="1200"/>
            </a:lvl1pPr>
          </a:lstStyle>
          <a:p>
            <a:endParaRPr lang="de-DE"/>
          </a:p>
        </p:txBody>
      </p:sp>
      <p:sp>
        <p:nvSpPr>
          <p:cNvPr id="7" name="Foliennummernplatzhalter 6"/>
          <p:cNvSpPr>
            <a:spLocks noGrp="1"/>
          </p:cNvSpPr>
          <p:nvPr>
            <p:ph type="sldNum" sz="quarter" idx="5"/>
          </p:nvPr>
        </p:nvSpPr>
        <p:spPr>
          <a:xfrm>
            <a:off x="3850444" y="9430091"/>
            <a:ext cx="2945659" cy="496411"/>
          </a:xfrm>
          <a:prstGeom prst="rect">
            <a:avLst/>
          </a:prstGeom>
        </p:spPr>
        <p:txBody>
          <a:bodyPr vert="horz" lIns="91577" tIns="45789" rIns="91577" bIns="45789" rtlCol="0" anchor="b"/>
          <a:lstStyle>
            <a:lvl1pPr algn="r">
              <a:defRPr sz="1200"/>
            </a:lvl1pPr>
          </a:lstStyle>
          <a:p>
            <a:fld id="{E7DB3B74-E7C2-B34F-8624-8515ACB00503}" type="slidenum">
              <a:rPr lang="de-DE" smtClean="0"/>
              <a:t>‹Nr.›</a:t>
            </a:fld>
            <a:endParaRPr lang="de-DE"/>
          </a:p>
        </p:txBody>
      </p:sp>
    </p:spTree>
    <p:extLst>
      <p:ext uri="{BB962C8B-B14F-4D97-AF65-F5344CB8AC3E}">
        <p14:creationId xmlns:p14="http://schemas.microsoft.com/office/powerpoint/2010/main" val="3394734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7DB3B74-E7C2-B34F-8624-8515ACB00503}" type="slidenum">
              <a:rPr lang="de-DE" smtClean="0"/>
              <a:t>1</a:t>
            </a:fld>
            <a:endParaRPr lang="de-DE"/>
          </a:p>
        </p:txBody>
      </p:sp>
    </p:spTree>
    <p:extLst>
      <p:ext uri="{BB962C8B-B14F-4D97-AF65-F5344CB8AC3E}">
        <p14:creationId xmlns:p14="http://schemas.microsoft.com/office/powerpoint/2010/main" val="257833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Influenza überwiegend bei den 2-4 Jährigen und 5-14 Jährigen</a:t>
            </a:r>
          </a:p>
          <a:p>
            <a:r>
              <a:rPr lang="de-DE" dirty="0"/>
              <a:t>COVID vorwiegend bei über 60-Jährigen.</a:t>
            </a:r>
          </a:p>
          <a:p>
            <a:r>
              <a:rPr lang="de-DE" dirty="0"/>
              <a:t>Keine RSV Diagnosen</a:t>
            </a:r>
          </a:p>
          <a:p>
            <a:pPr marL="0" indent="0">
              <a:buFontTx/>
              <a:buNone/>
            </a:pPr>
            <a:r>
              <a:rPr lang="de-DE" b="0" dirty="0"/>
              <a:t>Die Grafik liegt hier: </a:t>
            </a:r>
            <a:r>
              <a:rPr lang="de-DE" b="0" i="1" u="sng" dirty="0"/>
              <a:t>S:\Projekte\FG36_INV_ICOSARI\Arbeitsordner\Wochenbericht\Krisenstab-AG_separat_alleVWD\Diagnosen_Anteil</a:t>
            </a:r>
            <a:r>
              <a:rPr lang="de-DE" b="0" i="0" u="none" dirty="0"/>
              <a:t> als </a:t>
            </a:r>
            <a:r>
              <a:rPr lang="de-DE" sz="1200" i="1" u="sng" kern="1200" dirty="0">
                <a:solidFill>
                  <a:schemeClr val="tx1"/>
                </a:solidFill>
                <a:effectLst/>
                <a:latin typeface="+mn-lt"/>
                <a:ea typeface="+mn-ea"/>
                <a:cs typeface="+mn-cs"/>
              </a:rPr>
              <a:t>Anteil_Diagnose_AG_NRZ80.png</a:t>
            </a:r>
            <a:endParaRPr lang="de-DE" b="0" i="1" u="none" dirty="0"/>
          </a:p>
          <a:p>
            <a:pPr marL="0" indent="0">
              <a:buFontTx/>
              <a:buNone/>
            </a:pPr>
            <a:r>
              <a:rPr lang="de-DE" sz="1200" b="0" i="0" kern="1200" dirty="0">
                <a:solidFill>
                  <a:schemeClr val="tx1"/>
                </a:solidFill>
                <a:effectLst/>
                <a:latin typeface="+mn-lt"/>
                <a:ea typeface="+mn-ea"/>
                <a:cs typeface="+mn-cs"/>
              </a:rPr>
              <a:t>Zahlen finden sich im selben Ordner in der </a:t>
            </a:r>
            <a:r>
              <a:rPr lang="de-DE" sz="1200" b="0" i="1" kern="1200" dirty="0">
                <a:solidFill>
                  <a:schemeClr val="tx1"/>
                </a:solidFill>
                <a:effectLst/>
                <a:latin typeface="+mn-lt"/>
                <a:ea typeface="+mn-ea"/>
                <a:cs typeface="+mn-cs"/>
              </a:rPr>
              <a:t>Excel Anteile_AG.xls</a:t>
            </a:r>
          </a:p>
        </p:txBody>
      </p:sp>
      <p:sp>
        <p:nvSpPr>
          <p:cNvPr id="4" name="Foliennummernplatzhalter 3"/>
          <p:cNvSpPr>
            <a:spLocks noGrp="1"/>
          </p:cNvSpPr>
          <p:nvPr>
            <p:ph type="sldNum" sz="quarter" idx="5"/>
          </p:nvPr>
        </p:nvSpPr>
        <p:spPr/>
        <p:txBody>
          <a:bodyPr/>
          <a:lstStyle/>
          <a:p>
            <a:fld id="{E7DB3B74-E7C2-B34F-8624-8515ACB00503}" type="slidenum">
              <a:rPr lang="de-DE" smtClean="0"/>
              <a:t>10</a:t>
            </a:fld>
            <a:endParaRPr lang="de-DE"/>
          </a:p>
        </p:txBody>
      </p:sp>
    </p:spTree>
    <p:extLst>
      <p:ext uri="{BB962C8B-B14F-4D97-AF65-F5344CB8AC3E}">
        <p14:creationId xmlns:p14="http://schemas.microsoft.com/office/powerpoint/2010/main" val="2855889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DE" sz="1200" kern="1200" dirty="0">
                <a:solidFill>
                  <a:schemeClr val="tx1"/>
                </a:solidFill>
                <a:effectLst/>
                <a:latin typeface="+mn-lt"/>
                <a:ea typeface="+mn-ea"/>
                <a:cs typeface="+mn-cs"/>
              </a:rPr>
              <a:t>Hohe </a:t>
            </a:r>
            <a:r>
              <a:rPr lang="de-DE" sz="1200" kern="1200" dirty="0" err="1">
                <a:solidFill>
                  <a:schemeClr val="tx1"/>
                </a:solidFill>
                <a:effectLst/>
                <a:latin typeface="+mn-lt"/>
                <a:ea typeface="+mn-ea"/>
                <a:cs typeface="+mn-cs"/>
              </a:rPr>
              <a:t>Fallzaheln</a:t>
            </a:r>
            <a:r>
              <a:rPr lang="de-DE" sz="1200" kern="1200" dirty="0">
                <a:solidFill>
                  <a:schemeClr val="tx1"/>
                </a:solidFill>
                <a:effectLst/>
                <a:latin typeface="+mn-lt"/>
                <a:ea typeface="+mn-ea"/>
                <a:cs typeface="+mn-cs"/>
              </a:rPr>
              <a:t> bei 5-14-Jährigen und erhöht bei 80+</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DE" sz="1200" kern="1200" dirty="0">
                <a:solidFill>
                  <a:schemeClr val="tx1"/>
                </a:solidFill>
                <a:effectLst/>
                <a:latin typeface="+mn-lt"/>
                <a:ea typeface="+mn-ea"/>
                <a:cs typeface="+mn-cs"/>
              </a:rPr>
              <a:t>Anteil Influenza bei 0-4-Jährigen und den 35-59-Jährigen deutlich gestiegen; Fallzahlen insgesamt eher stabil</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DE" sz="1200" kern="1200" dirty="0">
                <a:solidFill>
                  <a:schemeClr val="tx1"/>
                </a:solidFill>
                <a:effectLst/>
                <a:latin typeface="+mn-lt"/>
                <a:ea typeface="+mn-ea"/>
                <a:cs typeface="+mn-cs"/>
              </a:rPr>
              <a:t>Rückgang nur in den AG 15-34 und 80+</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endParaRPr lang="de-DE" sz="1200" u="sng" kern="1200" dirty="0">
              <a:solidFill>
                <a:schemeClr val="tx1"/>
              </a:solidFill>
              <a:effectLst/>
              <a:latin typeface="+mn-lt"/>
              <a:ea typeface="+mn-ea"/>
              <a:cs typeface="+mn-cs"/>
              <a:sym typeface="Wingdings" panose="05000000000000000000" pitchFamily="2" charset="2"/>
            </a:endParaRP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DE" sz="1200" u="sng" kern="1200" dirty="0">
                <a:solidFill>
                  <a:schemeClr val="tx1"/>
                </a:solidFill>
                <a:effectLst/>
                <a:latin typeface="+mn-lt"/>
                <a:ea typeface="+mn-ea"/>
                <a:cs typeface="+mn-cs"/>
              </a:rPr>
              <a:t>S:\Projekte\FG36_INV_ICOSARI\Arbeitsordner\Wochenbericht\Krisenstab-AG_separat_alleVWD</a:t>
            </a:r>
            <a:r>
              <a:rPr lang="de-DE" sz="1200" u="none" kern="1200" dirty="0">
                <a:solidFill>
                  <a:schemeClr val="tx1"/>
                </a:solidFill>
                <a:effectLst/>
                <a:latin typeface="+mn-lt"/>
                <a:ea typeface="+mn-ea"/>
                <a:cs typeface="+mn-cs"/>
              </a:rPr>
              <a:t> (Grafiken „S5_AGI…“)</a:t>
            </a:r>
          </a:p>
          <a:p>
            <a:pPr marL="0" indent="0">
              <a:buFontTx/>
              <a:buNone/>
            </a:pPr>
            <a:r>
              <a:rPr lang="de-DE" sz="1200" u="none" kern="1200" dirty="0">
                <a:solidFill>
                  <a:schemeClr val="tx1"/>
                </a:solidFill>
                <a:effectLst/>
                <a:latin typeface="+mn-lt"/>
                <a:ea typeface="+mn-ea"/>
                <a:cs typeface="+mn-cs"/>
              </a:rPr>
              <a:t>Anteil COVID-19/Influenza/RSV je AG: </a:t>
            </a:r>
            <a:r>
              <a:rPr lang="de-DE" b="0" i="1" u="sng" dirty="0"/>
              <a:t>S:\Projekte\FG36_INV_ICOSARI\Arbeitsordner\Wochenbericht\Krisenstab-AG_separat_alleVWD\Diagnosen_Anteil\</a:t>
            </a:r>
            <a:r>
              <a:rPr lang="de-DE" sz="1200" b="0" i="1" kern="1200" dirty="0">
                <a:solidFill>
                  <a:schemeClr val="tx1"/>
                </a:solidFill>
                <a:effectLst/>
                <a:latin typeface="+mn-lt"/>
                <a:ea typeface="+mn-ea"/>
                <a:cs typeface="+mn-cs"/>
              </a:rPr>
              <a:t>Excel Anteile_AG.xls</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11</a:t>
            </a:fld>
            <a:endParaRPr lang="de-DE"/>
          </a:p>
        </p:txBody>
      </p:sp>
    </p:spTree>
    <p:extLst>
      <p:ext uri="{BB962C8B-B14F-4D97-AF65-F5344CB8AC3E}">
        <p14:creationId xmlns:p14="http://schemas.microsoft.com/office/powerpoint/2010/main" val="1123136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dirty="0"/>
              <a:t>Zur Ansicht: Anzahl </a:t>
            </a:r>
            <a:r>
              <a:rPr lang="de-DE" b="1" u="sng" dirty="0"/>
              <a:t>SARI</a:t>
            </a:r>
            <a:r>
              <a:rPr lang="de-DE" dirty="0"/>
              <a:t> mit Intensivbehandlung nach Altersgruppe (Verlauf im Vergleich zu den Vorsaisons)</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endParaRPr lang="de-DE" sz="1200" kern="1200" dirty="0">
              <a:solidFill>
                <a:schemeClr val="tx1"/>
              </a:solidFill>
              <a:effectLst/>
              <a:latin typeface="+mn-lt"/>
              <a:ea typeface="+mn-ea"/>
              <a:cs typeface="+mn-cs"/>
              <a:sym typeface="Wingdings" panose="05000000000000000000" pitchFamily="2" charset="2"/>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DE" sz="1200" u="sng" kern="1200" dirty="0">
                <a:solidFill>
                  <a:schemeClr val="tx1"/>
                </a:solidFill>
                <a:effectLst/>
                <a:latin typeface="+mn-lt"/>
                <a:ea typeface="+mn-ea"/>
                <a:cs typeface="+mn-cs"/>
              </a:rPr>
              <a:t>S:\Projekte\FG36_INV_ICOSARI\Arbeitsordner\Wochenbericht\Krisenstab-AG_separat_alleVWD\SARI_Intensiv </a:t>
            </a:r>
            <a:r>
              <a:rPr lang="de-DE" sz="1200" u="none" kern="1200" dirty="0">
                <a:solidFill>
                  <a:schemeClr val="tx1"/>
                </a:solidFill>
                <a:effectLst/>
                <a:latin typeface="+mn-lt"/>
                <a:ea typeface="+mn-ea"/>
                <a:cs typeface="+mn-cs"/>
              </a:rPr>
              <a:t> (Grafiken „S5_Vorsaisons_AGI…“)</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12</a:t>
            </a:fld>
            <a:endParaRPr lang="de-DE"/>
          </a:p>
        </p:txBody>
      </p:sp>
    </p:spTree>
    <p:extLst>
      <p:ext uri="{BB962C8B-B14F-4D97-AF65-F5344CB8AC3E}">
        <p14:creationId xmlns:p14="http://schemas.microsoft.com/office/powerpoint/2010/main" val="171662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b="1" dirty="0"/>
              <a:t>COVID-SARI Hospitalisierungsinzidenz</a:t>
            </a:r>
            <a:r>
              <a:rPr lang="de-DE" b="0" dirty="0"/>
              <a:t>:</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DE" sz="1200" b="0" dirty="0">
                <a:sym typeface="Wingdings" panose="05000000000000000000" pitchFamily="2" charset="2"/>
              </a:rPr>
              <a:t>Rückgang seit KW </a:t>
            </a:r>
            <a:r>
              <a:rPr lang="de-DE" sz="1200" b="0" kern="1200" dirty="0">
                <a:solidFill>
                  <a:schemeClr val="tx1"/>
                </a:solidFill>
                <a:effectLst/>
                <a:latin typeface="+mn-lt"/>
                <a:ea typeface="+mn-ea"/>
                <a:cs typeface="+mn-cs"/>
                <a:sym typeface="Wingdings" panose="05000000000000000000" pitchFamily="2" charset="2"/>
              </a:rPr>
              <a:t>11/2023</a:t>
            </a:r>
            <a:r>
              <a:rPr lang="de-DE" sz="1200" kern="1200" dirty="0">
                <a:solidFill>
                  <a:schemeClr val="tx1"/>
                </a:solidFill>
                <a:effectLst/>
                <a:latin typeface="+mn-lt"/>
                <a:ea typeface="+mn-ea"/>
                <a:cs typeface="+mn-cs"/>
                <a:sym typeface="Wingdings" panose="05000000000000000000" pitchFamily="2" charset="2"/>
              </a:rPr>
              <a:t>, :</a:t>
            </a:r>
            <a:r>
              <a:rPr lang="de-DE" sz="1200" b="0" dirty="0">
                <a:sym typeface="Wingdings" panose="05000000000000000000" pitchFamily="2" charset="2"/>
              </a:rPr>
              <a:t> 1,3 </a:t>
            </a:r>
            <a:r>
              <a:rPr lang="de-DE" sz="1200" kern="1200" dirty="0">
                <a:solidFill>
                  <a:schemeClr val="tx1"/>
                </a:solidFill>
                <a:effectLst/>
                <a:latin typeface="+mn-lt"/>
                <a:ea typeface="+mn-ea"/>
                <a:cs typeface="+mn-cs"/>
                <a:sym typeface="Wingdings" panose="05000000000000000000" pitchFamily="2" charset="2"/>
              </a:rPr>
              <a:t>je 100T in KW 14</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DE" sz="1200" kern="1200" dirty="0">
                <a:solidFill>
                  <a:schemeClr val="tx1"/>
                </a:solidFill>
                <a:effectLst/>
                <a:latin typeface="+mn-lt"/>
                <a:ea typeface="+mn-ea"/>
                <a:cs typeface="+mn-cs"/>
                <a:sym typeface="Wingdings" panose="05000000000000000000" pitchFamily="2" charset="2"/>
              </a:rPr>
              <a:t>(Werte ohne Nachmeldungen: KW 11: 3,4, KW 10: 3,6, KW 9: 3,0, KW 8: 3,3, KW 7: 2,8, KW 6: 2,7 KW 5: 2,0, KW 4: 1,6, KW 3: 1,7, KW 2: 2,0, KW 1: 4,0)</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DE" sz="2000" b="0" kern="1200" dirty="0">
                <a:solidFill>
                  <a:schemeClr val="tx1"/>
                </a:solidFill>
                <a:effectLst/>
                <a:latin typeface="+mn-lt"/>
                <a:ea typeface="+mn-ea"/>
                <a:cs typeface="+mn-cs"/>
                <a:sym typeface="Wingdings" panose="05000000000000000000" pitchFamily="2" charset="2"/>
              </a:rPr>
              <a:t>AG 80+ </a:t>
            </a:r>
            <a:r>
              <a:rPr lang="de-DE" sz="2000" kern="1200" dirty="0">
                <a:solidFill>
                  <a:schemeClr val="tx1"/>
                </a:solidFill>
                <a:effectLst/>
                <a:latin typeface="+mn-lt"/>
                <a:ea typeface="+mn-ea"/>
                <a:cs typeface="+mn-cs"/>
                <a:sym typeface="Wingdings" panose="05000000000000000000" pitchFamily="2" charset="2"/>
              </a:rPr>
              <a:t>in KW 14/2023: 10,4 je 100T </a:t>
            </a:r>
            <a:r>
              <a:rPr lang="de-DE" sz="1200" kern="1200" dirty="0">
                <a:solidFill>
                  <a:schemeClr val="tx1"/>
                </a:solidFill>
                <a:effectLst/>
                <a:latin typeface="+mn-lt"/>
                <a:ea typeface="+mn-ea"/>
                <a:cs typeface="+mn-cs"/>
                <a:sym typeface="Wingdings" panose="05000000000000000000" pitchFamily="2" charset="2"/>
              </a:rPr>
              <a:t>(Werte ohne Nachmeldungen: KW 11: 24, KW 10: 27, KW 9: 22, KW 8: 20, KW 7: 21, KW 6: 16, KW 5: 17, KW 4: 14, KW 3: 12, KW 2: 15, KW 1: 31)</a:t>
            </a: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de-DE" sz="1200" kern="1200" dirty="0">
              <a:solidFill>
                <a:schemeClr val="tx1"/>
              </a:solidFill>
              <a:effectLst/>
              <a:latin typeface="+mn-lt"/>
              <a:ea typeface="+mn-ea"/>
              <a:cs typeface="+mn-cs"/>
              <a:sym typeface="Wingdings" panose="05000000000000000000" pitchFamily="2" charset="2"/>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DE" sz="1200" u="sng" kern="1200" dirty="0">
                <a:solidFill>
                  <a:schemeClr val="tx1"/>
                </a:solidFill>
                <a:effectLst/>
                <a:latin typeface="+mn-lt"/>
                <a:ea typeface="+mn-ea"/>
                <a:cs typeface="+mn-cs"/>
              </a:rPr>
              <a:t>\\rki.local\daten\OE\FG36\nCoV\Surveillance\Syndromische Surveillance\ICOSARI, </a:t>
            </a:r>
            <a:r>
              <a:rPr lang="de-DE" sz="1200" u="none" kern="1200" dirty="0">
                <a:solidFill>
                  <a:schemeClr val="tx1"/>
                </a:solidFill>
                <a:effectLst/>
                <a:latin typeface="+mn-lt"/>
                <a:ea typeface="+mn-ea"/>
                <a:cs typeface="+mn-cs"/>
              </a:rPr>
              <a:t>Dateien </a:t>
            </a:r>
            <a:r>
              <a:rPr lang="de-DE" sz="1200" b="1" u="none" kern="1200" dirty="0">
                <a:solidFill>
                  <a:schemeClr val="tx1"/>
                </a:solidFill>
                <a:effectLst/>
                <a:latin typeface="+mn-lt"/>
                <a:ea typeface="+mn-ea"/>
                <a:cs typeface="+mn-cs"/>
              </a:rPr>
              <a:t>Combine_scale_short_total.png</a:t>
            </a:r>
            <a:r>
              <a:rPr lang="de-DE" sz="1200" b="0" i="0" u="none" kern="1200" dirty="0">
                <a:solidFill>
                  <a:schemeClr val="tx1"/>
                </a:solidFill>
                <a:effectLst/>
                <a:latin typeface="+mn-lt"/>
                <a:ea typeface="+mn-ea"/>
                <a:cs typeface="+mn-cs"/>
              </a:rPr>
              <a:t> und </a:t>
            </a:r>
            <a:r>
              <a:rPr lang="de-DE" sz="1200" b="1" i="0" u="none" kern="1200" dirty="0">
                <a:solidFill>
                  <a:schemeClr val="tx1"/>
                </a:solidFill>
                <a:effectLst/>
                <a:latin typeface="+mn-lt"/>
                <a:ea typeface="+mn-ea"/>
                <a:cs typeface="+mn-cs"/>
              </a:rPr>
              <a:t>Krisenstab_</a:t>
            </a:r>
            <a:r>
              <a:rPr lang="en-US" sz="1200" b="1" i="0" u="none" kern="1200" dirty="0">
                <a:solidFill>
                  <a:schemeClr val="tx1"/>
                </a:solidFill>
                <a:effectLst/>
                <a:latin typeface="+mn-lt"/>
                <a:ea typeface="+mn-ea"/>
                <a:cs typeface="+mn-cs"/>
              </a:rPr>
              <a:t>Combine_short_60plus.png</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en-US" sz="1200" b="0" i="0" u="none" kern="1200" dirty="0" err="1">
                <a:solidFill>
                  <a:schemeClr val="tx1"/>
                </a:solidFill>
                <a:effectLst/>
                <a:latin typeface="+mn-lt"/>
                <a:ea typeface="+mn-ea"/>
                <a:cs typeface="+mn-cs"/>
              </a:rPr>
              <a:t>Daten</a:t>
            </a:r>
            <a:r>
              <a:rPr lang="en-US" sz="1200" b="0" i="0" u="none" kern="1200" dirty="0">
                <a:solidFill>
                  <a:schemeClr val="tx1"/>
                </a:solidFill>
                <a:effectLst/>
                <a:latin typeface="+mn-lt"/>
                <a:ea typeface="+mn-ea"/>
                <a:cs typeface="+mn-cs"/>
              </a:rPr>
              <a:t> </a:t>
            </a:r>
            <a:r>
              <a:rPr lang="en-US" sz="1200" b="0" i="0" u="none" kern="1200" dirty="0" err="1">
                <a:solidFill>
                  <a:schemeClr val="tx1"/>
                </a:solidFill>
                <a:effectLst/>
                <a:latin typeface="+mn-lt"/>
                <a:ea typeface="+mn-ea"/>
                <a:cs typeface="+mn-cs"/>
              </a:rPr>
              <a:t>liegen</a:t>
            </a:r>
            <a:r>
              <a:rPr lang="en-US" sz="1200" b="0" i="0" u="none" kern="1200" dirty="0">
                <a:solidFill>
                  <a:schemeClr val="tx1"/>
                </a:solidFill>
                <a:effectLst/>
                <a:latin typeface="+mn-lt"/>
                <a:ea typeface="+mn-ea"/>
                <a:cs typeface="+mn-cs"/>
              </a:rPr>
              <a:t> in </a:t>
            </a:r>
            <a:r>
              <a:rPr lang="en-US" sz="1200" b="0" i="1" u="none" kern="1200" dirty="0">
                <a:solidFill>
                  <a:schemeClr val="tx1"/>
                </a:solidFill>
                <a:effectLst/>
                <a:latin typeface="+mn-lt"/>
                <a:ea typeface="+mn-ea"/>
                <a:cs typeface="+mn-cs"/>
              </a:rPr>
              <a:t>_Daten_Inzidenz.xls </a:t>
            </a:r>
            <a:r>
              <a:rPr lang="en-US" sz="1200" b="0" i="0" u="none" kern="1200" dirty="0" err="1">
                <a:solidFill>
                  <a:schemeClr val="tx1"/>
                </a:solidFill>
                <a:effectLst/>
                <a:latin typeface="+mn-lt"/>
                <a:ea typeface="+mn-ea"/>
                <a:cs typeface="+mn-cs"/>
              </a:rPr>
              <a:t>bzw</a:t>
            </a:r>
            <a:r>
              <a:rPr lang="en-US" sz="1200" b="0" i="0" u="none" kern="1200" dirty="0">
                <a:solidFill>
                  <a:schemeClr val="tx1"/>
                </a:solidFill>
                <a:effectLst/>
                <a:latin typeface="+mn-lt"/>
                <a:ea typeface="+mn-ea"/>
                <a:cs typeface="+mn-cs"/>
              </a:rPr>
              <a:t>. </a:t>
            </a:r>
            <a:r>
              <a:rPr lang="en-US" sz="1200" b="0" i="1" u="none" kern="1200" dirty="0">
                <a:solidFill>
                  <a:schemeClr val="tx1"/>
                </a:solidFill>
                <a:effectLst/>
                <a:latin typeface="+mn-lt"/>
                <a:ea typeface="+mn-ea"/>
                <a:cs typeface="+mn-cs"/>
              </a:rPr>
              <a:t>_Inzidenz.pdf</a:t>
            </a:r>
            <a:endParaRPr lang="de-DE" sz="1200" b="0" i="1" u="none"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E7DB3B74-E7C2-B34F-8624-8515ACB00503}" type="slidenum">
              <a:rPr lang="de-DE" smtClean="0"/>
              <a:t>13</a:t>
            </a:fld>
            <a:endParaRPr lang="de-DE"/>
          </a:p>
        </p:txBody>
      </p:sp>
    </p:spTree>
    <p:extLst>
      <p:ext uri="{BB962C8B-B14F-4D97-AF65-F5344CB8AC3E}">
        <p14:creationId xmlns:p14="http://schemas.microsoft.com/office/powerpoint/2010/main" val="3050347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Wingdings" panose="05000000000000000000" pitchFamily="2" charset="2"/>
              <a:buNone/>
            </a:pPr>
            <a:endParaRPr lang="de-DE" sz="1200" b="1" i="1" u="sng" kern="1200" dirty="0">
              <a:solidFill>
                <a:schemeClr val="tx1"/>
              </a:solidFill>
              <a:effectLst/>
              <a:latin typeface="+mn-lt"/>
              <a:ea typeface="+mn-ea"/>
              <a:cs typeface="+mn-cs"/>
            </a:endParaRPr>
          </a:p>
          <a:p>
            <a:pPr marL="0" indent="0">
              <a:buFontTx/>
              <a:buNone/>
            </a:pPr>
            <a:r>
              <a:rPr lang="de-DE" sz="1200" i="1" u="sng" kern="1200" dirty="0">
                <a:solidFill>
                  <a:schemeClr val="tx1"/>
                </a:solidFill>
                <a:effectLst/>
                <a:latin typeface="+mn-lt"/>
                <a:ea typeface="+mn-ea"/>
                <a:cs typeface="+mn-cs"/>
              </a:rPr>
              <a:t>S:\Projekte\FG36_INV_ICOSARI\Arbeitsordner\Wochenbericht\</a:t>
            </a:r>
          </a:p>
          <a:p>
            <a:pPr marL="0" indent="0">
              <a:buFontTx/>
              <a:buNone/>
            </a:pPr>
            <a:r>
              <a:rPr lang="de-DE" sz="1200" b="0" i="1" u="sng" kern="1200" dirty="0">
                <a:solidFill>
                  <a:schemeClr val="tx1"/>
                </a:solidFill>
                <a:effectLst/>
                <a:latin typeface="+mn-lt"/>
                <a:ea typeface="+mn-ea"/>
                <a:cs typeface="+mn-cs"/>
              </a:rPr>
              <a:t>Krisenstab_COVID-SARI_FB_all_Vgl2022.png</a:t>
            </a:r>
            <a:r>
              <a:rPr lang="de-DE" sz="1200" b="0" i="1" u="none" kern="1200" dirty="0">
                <a:solidFill>
                  <a:schemeClr val="tx1"/>
                </a:solidFill>
                <a:effectLst/>
                <a:latin typeface="+mn-lt"/>
                <a:ea typeface="+mn-ea"/>
                <a:cs typeface="+mn-cs"/>
              </a:rPr>
              <a:t> , </a:t>
            </a:r>
            <a:r>
              <a:rPr lang="de-DE" sz="1200" b="0" i="1" u="sng" kern="1200" dirty="0">
                <a:solidFill>
                  <a:schemeClr val="tx1"/>
                </a:solidFill>
                <a:effectLst/>
                <a:latin typeface="+mn-lt"/>
                <a:ea typeface="+mn-ea"/>
                <a:cs typeface="+mn-cs"/>
              </a:rPr>
              <a:t>Krisenstab_Intensiv_COVID_inkl_letzte_FB_VGL2022.png </a:t>
            </a:r>
            <a:r>
              <a:rPr lang="de-DE" sz="1200" b="0" i="1" u="none" kern="1200" dirty="0">
                <a:solidFill>
                  <a:schemeClr val="tx1"/>
                </a:solidFill>
                <a:effectLst/>
                <a:latin typeface="+mn-lt"/>
                <a:ea typeface="+mn-ea"/>
                <a:cs typeface="+mn-cs"/>
              </a:rPr>
              <a:t>und </a:t>
            </a:r>
            <a:r>
              <a:rPr lang="de-DE" sz="1200" b="0" i="1" u="sng" kern="1200" dirty="0">
                <a:solidFill>
                  <a:schemeClr val="tx1"/>
                </a:solidFill>
                <a:effectLst/>
                <a:latin typeface="+mn-lt"/>
                <a:ea typeface="+mn-ea"/>
                <a:cs typeface="+mn-cs"/>
              </a:rPr>
              <a:t>Kvielleicht_Tod_COVID_inkl_letzte_FB_VGL2022.png</a:t>
            </a:r>
            <a:endParaRPr lang="de-DE" b="0" dirty="0"/>
          </a:p>
          <a:p>
            <a:pPr marL="0" indent="0">
              <a:buFontTx/>
              <a:buNone/>
            </a:pPr>
            <a:r>
              <a:rPr lang="de-DE" b="1" dirty="0"/>
              <a:t> </a:t>
            </a:r>
          </a:p>
          <a:p>
            <a:pPr marL="0" indent="0">
              <a:buFontTx/>
              <a:buNone/>
            </a:pPr>
            <a:endParaRPr lang="de-DE" b="1" dirty="0"/>
          </a:p>
        </p:txBody>
      </p:sp>
      <p:sp>
        <p:nvSpPr>
          <p:cNvPr id="4" name="Foliennummernplatzhalter 3"/>
          <p:cNvSpPr>
            <a:spLocks noGrp="1"/>
          </p:cNvSpPr>
          <p:nvPr>
            <p:ph type="sldNum" sz="quarter" idx="10"/>
          </p:nvPr>
        </p:nvSpPr>
        <p:spPr/>
        <p:txBody>
          <a:bodyPr/>
          <a:lstStyle/>
          <a:p>
            <a:fld id="{E7DB3B74-E7C2-B34F-8624-8515ACB00503}" type="slidenum">
              <a:rPr lang="de-DE" smtClean="0"/>
              <a:t>14</a:t>
            </a:fld>
            <a:endParaRPr lang="de-DE"/>
          </a:p>
        </p:txBody>
      </p:sp>
    </p:spTree>
    <p:extLst>
      <p:ext uri="{BB962C8B-B14F-4D97-AF65-F5344CB8AC3E}">
        <p14:creationId xmlns:p14="http://schemas.microsoft.com/office/powerpoint/2010/main" val="2380493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7DB3B74-E7C2-B34F-8624-8515ACB00503}" type="slidenum">
              <a:rPr lang="de-DE" smtClean="0"/>
              <a:t>15</a:t>
            </a:fld>
            <a:endParaRPr lang="de-DE"/>
          </a:p>
        </p:txBody>
      </p:sp>
    </p:spTree>
    <p:extLst>
      <p:ext uri="{BB962C8B-B14F-4D97-AF65-F5344CB8AC3E}">
        <p14:creationId xmlns:p14="http://schemas.microsoft.com/office/powerpoint/2010/main" val="906800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de-DE" sz="1200" b="1" i="0" strike="noStrike" kern="1200" dirty="0">
                <a:solidFill>
                  <a:schemeClr val="tx1"/>
                </a:solidFill>
                <a:effectLst/>
                <a:latin typeface="+mn-lt"/>
                <a:ea typeface="+mn-ea"/>
                <a:cs typeface="+mn-cs"/>
              </a:rPr>
              <a:t>ARE gesamt: 4. -10. KW eher stabil zwischen 7,9 und 8,6 %) </a:t>
            </a:r>
            <a:r>
              <a:rPr lang="de-DE" sz="1200" b="1" i="0" strike="noStrike" kern="1200" dirty="0">
                <a:solidFill>
                  <a:schemeClr val="tx1"/>
                </a:solidFill>
                <a:effectLst/>
                <a:latin typeface="+mn-lt"/>
                <a:ea typeface="+mn-ea"/>
                <a:cs typeface="+mn-cs"/>
                <a:sym typeface="Wingdings" panose="05000000000000000000" pitchFamily="2" charset="2"/>
              </a:rPr>
              <a:t> dann Rückgang, aber seit etwa 3 Wochen wieder stabil</a:t>
            </a:r>
            <a:endParaRPr lang="de-DE" sz="1200" b="0" i="0" strike="noStrike" kern="1200" dirty="0">
              <a:solidFill>
                <a:schemeClr val="tx1"/>
              </a:solidFill>
              <a:effectLst/>
              <a:latin typeface="+mn-lt"/>
              <a:ea typeface="+mn-ea"/>
              <a:cs typeface="+mn-cs"/>
              <a:sym typeface="Wingdings" panose="05000000000000000000" pitchFamily="2" charset="2"/>
            </a:endParaRP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de-DE" i="0" dirty="0"/>
              <a:t>Höhepunkt 50. KW 2022 mit 11,1 %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de-DE" sz="1200" i="0" strike="noStrike" kern="1200" dirty="0">
                <a:solidFill>
                  <a:schemeClr val="tx1"/>
                </a:solidFill>
                <a:effectLst/>
                <a:latin typeface="+mn-lt"/>
                <a:ea typeface="+mn-ea"/>
                <a:cs typeface="+mn-cs"/>
              </a:rPr>
              <a:t>weiter auf Grippewellen-Niveau</a:t>
            </a:r>
            <a:endParaRPr lang="de-DE" sz="1200" i="1" strike="noStrike" kern="1200" dirty="0">
              <a:solidFill>
                <a:schemeClr val="tx1"/>
              </a:solidFill>
              <a:effectLst/>
              <a:latin typeface="+mn-lt"/>
              <a:ea typeface="+mn-ea"/>
              <a:cs typeface="+mn-cs"/>
            </a:endParaRPr>
          </a:p>
          <a:p>
            <a:pPr marL="0" indent="0">
              <a:buFontTx/>
              <a:buNone/>
            </a:pPr>
            <a:r>
              <a:rPr lang="de-DE" sz="1200" i="1" strike="noStrike" kern="1200" dirty="0">
                <a:solidFill>
                  <a:schemeClr val="tx1"/>
                </a:solidFill>
                <a:effectLst/>
                <a:latin typeface="+mn-lt"/>
                <a:ea typeface="+mn-ea"/>
                <a:cs typeface="+mn-cs"/>
              </a:rPr>
              <a:t>-   </a:t>
            </a:r>
            <a:r>
              <a:rPr lang="de-DE" sz="1200" i="0" strike="noStrike" kern="1200" dirty="0">
                <a:solidFill>
                  <a:schemeClr val="tx1"/>
                </a:solidFill>
                <a:effectLst/>
                <a:latin typeface="+mn-lt"/>
                <a:ea typeface="+mn-ea"/>
                <a:cs typeface="+mn-cs"/>
              </a:rPr>
              <a:t>ARE-gesamt seit Jahreswechsel im oberen Wertebereich der vorpandemischen Jahre, seit  2 Wochen sogar etwas über dem Wertebereich der Vorjahre zur 14. KW</a:t>
            </a:r>
          </a:p>
          <a:p>
            <a:pPr marL="171450" indent="-171450">
              <a:buFontTx/>
              <a:buChar char="-"/>
            </a:pPr>
            <a:endParaRPr lang="de-DE" sz="1200" i="0" strike="noStrike" kern="1200" dirty="0">
              <a:solidFill>
                <a:schemeClr val="tx1"/>
              </a:solidFill>
              <a:effectLst/>
              <a:latin typeface="+mn-lt"/>
              <a:ea typeface="+mn-ea"/>
              <a:cs typeface="+mn-cs"/>
            </a:endParaRPr>
          </a:p>
          <a:p>
            <a:pPr marL="171450" indent="-171450">
              <a:buFontTx/>
              <a:buChar char="-"/>
            </a:pPr>
            <a:endParaRPr lang="de-DE" sz="1200" b="1" i="0" strike="noStrike" kern="1200" dirty="0">
              <a:solidFill>
                <a:schemeClr val="tx1"/>
              </a:solidFill>
              <a:effectLst/>
              <a:latin typeface="+mn-lt"/>
              <a:ea typeface="+mn-ea"/>
              <a:cs typeface="+mn-cs"/>
            </a:endParaRPr>
          </a:p>
          <a:p>
            <a:pPr marL="171450" indent="-171450">
              <a:buFontTx/>
              <a:buChar char="-"/>
            </a:pPr>
            <a:r>
              <a:rPr lang="de-DE" sz="1200" b="1" i="0" strike="noStrike" kern="1200" dirty="0">
                <a:solidFill>
                  <a:schemeClr val="tx1"/>
                </a:solidFill>
                <a:effectLst/>
                <a:latin typeface="+mn-lt"/>
                <a:ea typeface="+mn-ea"/>
                <a:cs typeface="+mn-cs"/>
              </a:rPr>
              <a:t>ILI gesamt: gesunken</a:t>
            </a:r>
            <a:r>
              <a:rPr lang="de-DE" sz="1200" b="0" i="0" strike="noStrike" kern="1200" dirty="0">
                <a:solidFill>
                  <a:schemeClr val="tx1"/>
                </a:solidFill>
                <a:effectLst/>
                <a:latin typeface="+mn-lt"/>
                <a:ea typeface="+mn-ea"/>
                <a:cs typeface="+mn-cs"/>
              </a:rPr>
              <a:t>: 1,4 % (Vorwoche: 1,7 % )</a:t>
            </a:r>
            <a:endParaRPr lang="de-DE" sz="1200" i="0" strike="noStrike"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E7DB3B74-E7C2-B34F-8624-8515ACB00503}" type="slidenum">
              <a:rPr lang="de-DE" smtClean="0"/>
              <a:t>2</a:t>
            </a:fld>
            <a:endParaRPr lang="de-DE"/>
          </a:p>
        </p:txBody>
      </p:sp>
    </p:spTree>
    <p:extLst>
      <p:ext uri="{BB962C8B-B14F-4D97-AF65-F5344CB8AC3E}">
        <p14:creationId xmlns:p14="http://schemas.microsoft.com/office/powerpoint/2010/main" val="3301687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lvl="0" indent="-171450">
              <a:buFontTx/>
              <a:buChar char="-"/>
            </a:pPr>
            <a:r>
              <a:rPr lang="de-DE" sz="1200" i="0" kern="1200" dirty="0" err="1">
                <a:solidFill>
                  <a:schemeClr val="tx1"/>
                </a:solidFill>
                <a:effectLst/>
                <a:latin typeface="+mn-lt"/>
                <a:ea typeface="+mn-ea"/>
                <a:cs typeface="+mn-cs"/>
              </a:rPr>
              <a:t>KonsInz</a:t>
            </a:r>
            <a:r>
              <a:rPr lang="de-DE" sz="1200" i="0" kern="1200" dirty="0">
                <a:solidFill>
                  <a:schemeClr val="tx1"/>
                </a:solidFill>
                <a:effectLst/>
                <a:latin typeface="+mn-lt"/>
                <a:ea typeface="+mn-ea"/>
                <a:cs typeface="+mn-cs"/>
              </a:rPr>
              <a:t> in KW 14/2023 im Vergleich zur Vorwoche deutlich gesunken (1192; Vorwoche:1639); </a:t>
            </a:r>
          </a:p>
          <a:p>
            <a:pPr marL="171450" lvl="0" indent="-171450">
              <a:buFontTx/>
              <a:buChar char="-"/>
            </a:pPr>
            <a:r>
              <a:rPr lang="de-DE" sz="1200" i="0" kern="1200" dirty="0">
                <a:solidFill>
                  <a:schemeClr val="tx1"/>
                </a:solidFill>
                <a:effectLst/>
                <a:latin typeface="+mn-lt"/>
                <a:ea typeface="+mn-ea"/>
                <a:cs typeface="+mn-cs"/>
              </a:rPr>
              <a:t>Insgesamt im oberen Wertebereich der Vorjahre vor Pandemie zur 14. KW</a:t>
            </a:r>
          </a:p>
          <a:p>
            <a:pPr marL="171450" lvl="0" indent="-171450">
              <a:buFontTx/>
              <a:buChar char="-"/>
            </a:pPr>
            <a:r>
              <a:rPr lang="de-DE" sz="1200" i="0" kern="1200" dirty="0">
                <a:solidFill>
                  <a:schemeClr val="tx1"/>
                </a:solidFill>
                <a:effectLst/>
                <a:latin typeface="+mn-lt"/>
                <a:ea typeface="+mn-ea"/>
                <a:cs typeface="+mn-cs"/>
              </a:rPr>
              <a:t>In allen AGs gesunken (Rückgang um 15-37 %)</a:t>
            </a:r>
          </a:p>
          <a:p>
            <a:pPr marL="171450" lvl="0" indent="-171450">
              <a:buFontTx/>
              <a:buChar char="-"/>
            </a:pPr>
            <a:r>
              <a:rPr lang="de-DE" sz="1200" i="0" kern="1200" dirty="0">
                <a:solidFill>
                  <a:schemeClr val="tx1"/>
                </a:solidFill>
                <a:effectLst/>
                <a:latin typeface="+mn-lt"/>
                <a:ea typeface="+mn-ea"/>
                <a:cs typeface="+mn-cs"/>
              </a:rPr>
              <a:t>Osterferien 14./15. KW (Rückgang ARE erwartbar bzw. </a:t>
            </a:r>
            <a:r>
              <a:rPr lang="de-DE" sz="1200" i="0" kern="1200">
                <a:solidFill>
                  <a:schemeClr val="tx1"/>
                </a:solidFill>
                <a:effectLst/>
                <a:latin typeface="+mn-lt"/>
                <a:ea typeface="+mn-ea"/>
                <a:cs typeface="+mn-cs"/>
              </a:rPr>
              <a:t>geändertes Konsultationsverhalten </a:t>
            </a:r>
            <a:r>
              <a:rPr lang="de-DE" sz="1200" i="0" kern="1200" dirty="0">
                <a:solidFill>
                  <a:schemeClr val="tx1"/>
                </a:solidFill>
                <a:effectLst/>
                <a:latin typeface="+mn-lt"/>
                <a:ea typeface="+mn-ea"/>
                <a:cs typeface="+mn-cs"/>
              </a:rPr>
              <a:t>/ geänderte Sprechzeiten)</a:t>
            </a:r>
          </a:p>
          <a:p>
            <a:pPr marL="171450" lvl="0" indent="-171450">
              <a:buFontTx/>
              <a:buChar char="-"/>
            </a:pPr>
            <a:endParaRPr lang="de-DE" sz="1200" i="0" kern="1200" dirty="0">
              <a:solidFill>
                <a:schemeClr val="tx1"/>
              </a:solidFill>
              <a:effectLst/>
              <a:latin typeface="+mn-lt"/>
              <a:ea typeface="+mn-ea"/>
              <a:cs typeface="+mn-cs"/>
            </a:endParaRPr>
          </a:p>
          <a:p>
            <a:pPr marL="171450" lvl="0" indent="-171450">
              <a:buFontTx/>
              <a:buChar char="-"/>
            </a:pPr>
            <a:r>
              <a:rPr lang="de-DE" sz="1200" i="0" kern="1200" dirty="0">
                <a:solidFill>
                  <a:schemeClr val="tx1"/>
                </a:solidFill>
                <a:effectLst/>
                <a:latin typeface="+mn-lt"/>
                <a:ea typeface="+mn-ea"/>
                <a:cs typeface="+mn-cs"/>
              </a:rPr>
              <a:t>KI  (insgesamt) und nach AGI-Regionen:</a:t>
            </a:r>
          </a:p>
          <a:p>
            <a:pPr marL="171450" indent="-171450">
              <a:buFont typeface="Arial" panose="020B0604020202020204" pitchFamily="34" charset="0"/>
              <a:buChar char="•"/>
            </a:pPr>
            <a:r>
              <a:rPr lang="de-DE" sz="1200" i="0" kern="1200" dirty="0">
                <a:solidFill>
                  <a:schemeClr val="tx1"/>
                </a:solidFill>
                <a:effectLst/>
                <a:latin typeface="+mn-lt"/>
                <a:ea typeface="+mn-ea"/>
                <a:cs typeface="+mn-cs"/>
                <a:sym typeface="Wingdings" panose="05000000000000000000" pitchFamily="2" charset="2"/>
              </a:rPr>
              <a:t>\\rki.local\daten\Projekte\FG36_AGI\Wochenberichte\Berichterstellung\Saison_2022_23\Woche_14_2023\KI_2015_2023-04-11.xlsx</a:t>
            </a:r>
            <a:r>
              <a:rPr lang="de-DE" sz="1200" i="0" kern="1200" dirty="0">
                <a:solidFill>
                  <a:schemeClr val="tx1"/>
                </a:solidFill>
                <a:effectLst/>
                <a:latin typeface="+mn-lt"/>
                <a:ea typeface="+mn-ea"/>
                <a:cs typeface="+mn-cs"/>
              </a:rPr>
              <a:t> Pivot Chart KI“ </a:t>
            </a:r>
            <a:r>
              <a:rPr lang="de-DE" sz="1200" i="0" kern="1200" dirty="0">
                <a:solidFill>
                  <a:schemeClr val="tx1"/>
                </a:solidFill>
                <a:effectLst/>
                <a:latin typeface="+mn-lt"/>
                <a:ea typeface="+mn-ea"/>
                <a:cs typeface="+mn-cs"/>
                <a:sym typeface="Wingdings" panose="05000000000000000000" pitchFamily="2" charset="2"/>
              </a:rPr>
              <a:t></a:t>
            </a:r>
            <a:r>
              <a:rPr lang="de-DE" sz="1200" i="0" kern="1200" dirty="0">
                <a:solidFill>
                  <a:schemeClr val="tx1"/>
                </a:solidFill>
                <a:effectLst/>
                <a:latin typeface="+mn-lt"/>
                <a:ea typeface="+mn-ea"/>
                <a:cs typeface="+mn-cs"/>
              </a:rPr>
              <a:t> KI nach AGI-Regionen filterbar</a:t>
            </a:r>
          </a:p>
        </p:txBody>
      </p:sp>
      <p:sp>
        <p:nvSpPr>
          <p:cNvPr id="4" name="Foliennummernplatzhalter 3"/>
          <p:cNvSpPr>
            <a:spLocks noGrp="1"/>
          </p:cNvSpPr>
          <p:nvPr>
            <p:ph type="sldNum" sz="quarter" idx="10"/>
          </p:nvPr>
        </p:nvSpPr>
        <p:spPr/>
        <p:txBody>
          <a:bodyPr/>
          <a:lstStyle/>
          <a:p>
            <a:fld id="{E7DB3B74-E7C2-B34F-8624-8515ACB00503}" type="slidenum">
              <a:rPr lang="de-DE" smtClean="0"/>
              <a:t>3</a:t>
            </a:fld>
            <a:endParaRPr lang="de-DE"/>
          </a:p>
        </p:txBody>
      </p:sp>
    </p:spTree>
    <p:extLst>
      <p:ext uri="{BB962C8B-B14F-4D97-AF65-F5344CB8AC3E}">
        <p14:creationId xmlns:p14="http://schemas.microsoft.com/office/powerpoint/2010/main" val="4245782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sz="1200" kern="1200" dirty="0">
                <a:solidFill>
                  <a:schemeClr val="tx1"/>
                </a:solidFill>
                <a:effectLst/>
                <a:latin typeface="+mn-lt"/>
                <a:ea typeface="+mn-ea"/>
                <a:cs typeface="+mn-cs"/>
              </a:rPr>
              <a:t>nachdem es ab KW 4/2023 zu einem Anstieg der Anzahl der Arztkonsultationen wegen COVID-ARE kam, wird seit KW 10/2023 wieder ein Rückgang der Werte beobachtet</a:t>
            </a:r>
          </a:p>
          <a:p>
            <a:pPr marL="171450" indent="-171450">
              <a:buFont typeface="Arial" panose="020B0604020202020204" pitchFamily="34" charset="0"/>
              <a:buChar char="•"/>
            </a:pPr>
            <a:endParaRPr lang="de-DE" sz="1200" i="1" kern="1200" dirty="0">
              <a:solidFill>
                <a:schemeClr val="tx1"/>
              </a:solidFill>
              <a:effectLst/>
              <a:latin typeface="+mn-lt"/>
              <a:ea typeface="+mn-ea"/>
              <a:cs typeface="+mn-cs"/>
            </a:endParaRPr>
          </a:p>
          <a:p>
            <a:pPr marL="0" indent="0">
              <a:buFont typeface="Arial" panose="020B0604020202020204" pitchFamily="34" charset="0"/>
              <a:buNone/>
            </a:pPr>
            <a:r>
              <a:rPr lang="de-DE" sz="1200" i="1" kern="1200" dirty="0">
                <a:solidFill>
                  <a:schemeClr val="tx1"/>
                </a:solidFill>
                <a:effectLst/>
                <a:latin typeface="+mn-lt"/>
                <a:ea typeface="+mn-ea"/>
                <a:cs typeface="+mn-cs"/>
              </a:rPr>
              <a:t>Grafik </a:t>
            </a:r>
            <a:r>
              <a:rPr lang="de-DE" sz="1200" b="0" i="1" u="sng" kern="1200" dirty="0">
                <a:solidFill>
                  <a:schemeClr val="tx1"/>
                </a:solidFill>
                <a:effectLst/>
                <a:latin typeface="+mn-lt"/>
                <a:ea typeface="+mn-ea"/>
                <a:cs typeface="+mn-cs"/>
              </a:rPr>
              <a:t>KI_AREFC_U071FC_all_Lagebericht.png </a:t>
            </a:r>
            <a:r>
              <a:rPr lang="de-DE" sz="1200" i="1" kern="1200" dirty="0">
                <a:solidFill>
                  <a:schemeClr val="tx1"/>
                </a:solidFill>
                <a:effectLst/>
                <a:latin typeface="+mn-lt"/>
                <a:ea typeface="+mn-ea"/>
                <a:cs typeface="+mn-cs"/>
              </a:rPr>
              <a:t>aus dem Ordner </a:t>
            </a:r>
            <a:r>
              <a:rPr lang="de-DE" sz="1200" i="1" u="sng" kern="1200" dirty="0">
                <a:solidFill>
                  <a:schemeClr val="tx1"/>
                </a:solidFill>
                <a:effectLst/>
                <a:latin typeface="+mn-lt"/>
                <a:ea typeface="+mn-ea"/>
                <a:cs typeface="+mn-cs"/>
              </a:rPr>
              <a:t>S:\Projekte\FG36_SEED_ARE\Auswertungen\COVID19\KI\Vergleich_KI_AREFC_U071gFC\pics</a:t>
            </a:r>
          </a:p>
          <a:p>
            <a:pPr marL="171450" indent="-171450">
              <a:buFont typeface="Arial" panose="020B0604020202020204" pitchFamily="34" charset="0"/>
              <a:buChar char="•"/>
            </a:pP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E7DB3B74-E7C2-B34F-8624-8515ACB00503}" type="slidenum">
              <a:rPr lang="de-DE" smtClean="0"/>
              <a:t>4</a:t>
            </a:fld>
            <a:endParaRPr lang="de-DE"/>
          </a:p>
        </p:txBody>
      </p:sp>
    </p:spTree>
    <p:extLst>
      <p:ext uri="{BB962C8B-B14F-4D97-AF65-F5344CB8AC3E}">
        <p14:creationId xmlns:p14="http://schemas.microsoft.com/office/powerpoint/2010/main" val="1964800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sz="1200" kern="1200" dirty="0">
                <a:solidFill>
                  <a:schemeClr val="tx1"/>
                </a:solidFill>
                <a:effectLst/>
                <a:latin typeface="+mn-lt"/>
                <a:ea typeface="+mn-ea"/>
                <a:cs typeface="+mn-cs"/>
              </a:rPr>
              <a:t>nachdem es ab KW 4/2023 zu einem Anstieg der Anzahl der Arztkonsultationen wegen COVID-ARE kam, wird seit KW 10/2023 wieder ein Rückgang der Werte beobachtet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dirty="0">
                <a:solidFill>
                  <a:schemeClr val="tx1"/>
                </a:solidFill>
                <a:effectLst/>
                <a:latin typeface="+mn-lt"/>
                <a:ea typeface="+mn-ea"/>
                <a:cs typeface="+mn-cs"/>
              </a:rPr>
              <a:t>der sinkende Trend der letzten Wochen wird in allen Altersgruppen verzeichnet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dirty="0">
                <a:solidFill>
                  <a:schemeClr val="tx1"/>
                </a:solidFill>
                <a:effectLst/>
                <a:latin typeface="+mn-lt"/>
                <a:ea typeface="+mn-ea"/>
                <a:cs typeface="+mn-cs"/>
              </a:rPr>
              <a:t>der zuletzt verzeichnete Anstieg und Rückgang der Werte betrifft insbesondere die Erwachsenen, Anzahl der Arztkonsultationen wegen COVID-ARE bei den Kindern seit vielen Wochen auf niedrigem Niveau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i="1" kern="1200" dirty="0">
                <a:solidFill>
                  <a:schemeClr val="tx1"/>
                </a:solidFill>
                <a:effectLst/>
                <a:latin typeface="+mn-lt"/>
                <a:ea typeface="+mn-ea"/>
                <a:cs typeface="+mn-cs"/>
              </a:rPr>
              <a:t>Grafiken </a:t>
            </a:r>
            <a:r>
              <a:rPr lang="de-DE" sz="1200" b="0" i="1" u="sng" kern="1200" dirty="0">
                <a:solidFill>
                  <a:schemeClr val="tx1"/>
                </a:solidFill>
                <a:effectLst/>
                <a:latin typeface="+mn-lt"/>
                <a:ea typeface="+mn-ea"/>
                <a:cs typeface="+mn-cs"/>
              </a:rPr>
              <a:t>KI_AREFC_U071FC_XXX_Lagebericht.png </a:t>
            </a:r>
            <a:r>
              <a:rPr lang="de-DE" sz="1200" i="1" kern="1200" dirty="0">
                <a:solidFill>
                  <a:schemeClr val="tx1"/>
                </a:solidFill>
                <a:effectLst/>
                <a:latin typeface="+mn-lt"/>
                <a:ea typeface="+mn-ea"/>
                <a:cs typeface="+mn-cs"/>
              </a:rPr>
              <a:t>aus dem Ordner </a:t>
            </a:r>
            <a:r>
              <a:rPr lang="de-DE" sz="1200" i="1" u="sng" kern="1200" dirty="0">
                <a:solidFill>
                  <a:schemeClr val="tx1"/>
                </a:solidFill>
                <a:effectLst/>
                <a:latin typeface="+mn-lt"/>
                <a:ea typeface="+mn-ea"/>
                <a:cs typeface="+mn-cs"/>
              </a:rPr>
              <a:t>S:\Projekte\FG36_SEED_ARE\Auswertungen\COVID19\KI\Vergleich_KI_AREFC_U071gFC\pics</a:t>
            </a:r>
          </a:p>
        </p:txBody>
      </p:sp>
      <p:sp>
        <p:nvSpPr>
          <p:cNvPr id="4" name="Foliennummernplatzhalter 3"/>
          <p:cNvSpPr>
            <a:spLocks noGrp="1"/>
          </p:cNvSpPr>
          <p:nvPr>
            <p:ph type="sldNum" sz="quarter" idx="5"/>
          </p:nvPr>
        </p:nvSpPr>
        <p:spPr/>
        <p:txBody>
          <a:bodyPr/>
          <a:lstStyle/>
          <a:p>
            <a:fld id="{E7DB3B74-E7C2-B34F-8624-8515ACB00503}" type="slidenum">
              <a:rPr lang="de-DE" smtClean="0"/>
              <a:t>5</a:t>
            </a:fld>
            <a:endParaRPr lang="de-DE"/>
          </a:p>
        </p:txBody>
      </p:sp>
    </p:spTree>
    <p:extLst>
      <p:ext uri="{BB962C8B-B14F-4D97-AF65-F5344CB8AC3E}">
        <p14:creationId xmlns:p14="http://schemas.microsoft.com/office/powerpoint/2010/main" val="498081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dirty="0"/>
              <a:t>SARI-Fallzahlen von der 8. bis einschließlich 12.KW 2023 weitestgehend stabil auf erhöhtem Niveau jedoch unterhalb den Werten der vorpandemischen Saisons um diese Zeit. Deutlicher Rückgang der SARI Fallzahlen in der 13. und 14. KW auf ein niedriges Niveau. </a:t>
            </a:r>
          </a:p>
          <a:p>
            <a:pPr marL="0" marR="0" lvl="0" indent="0" algn="l" defTabSz="457200" rtl="0" eaLnBrk="1" fontAlgn="auto" latinLnBrk="0" hangingPunct="1">
              <a:lnSpc>
                <a:spcPct val="100000"/>
              </a:lnSpc>
              <a:spcBef>
                <a:spcPts val="0"/>
              </a:spcBef>
              <a:spcAft>
                <a:spcPts val="0"/>
              </a:spcAft>
              <a:buClrTx/>
              <a:buSzTx/>
              <a:buFontTx/>
              <a:buNone/>
              <a:tabLst/>
              <a:defRPr/>
            </a:pPr>
            <a:r>
              <a:rPr lang="de-DE" dirty="0"/>
              <a:t>Die Anzahl der SARI mit Intensivbehandlung von KW 9 bis KW12 ebenfalls stabil, nun seit Rückgang der Anzahl SARI mit Intensivbehandlung in KW 13 und 14.</a:t>
            </a:r>
            <a:endParaRPr lang="de-DE"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Werte liegen aktuell unter den Werten der vorpandemischen Jahre</a:t>
            </a:r>
          </a:p>
          <a:p>
            <a:pPr marL="0" marR="0" lvl="0" indent="0" algn="l" defTabSz="4572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sym typeface="Wingdings" panose="05000000000000000000" pitchFamily="2" charset="2"/>
            </a:endParaRP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DE" sz="1200" i="0" u="none" kern="1200" dirty="0">
                <a:solidFill>
                  <a:schemeClr val="tx1"/>
                </a:solidFill>
                <a:effectLst/>
                <a:latin typeface="+mn-lt"/>
                <a:ea typeface="+mn-ea"/>
                <a:cs typeface="+mn-cs"/>
              </a:rPr>
              <a:t>Ordner </a:t>
            </a:r>
            <a:r>
              <a:rPr lang="de-DE" sz="1200" i="1" u="sng" kern="1200" dirty="0">
                <a:solidFill>
                  <a:schemeClr val="tx1"/>
                </a:solidFill>
                <a:effectLst/>
                <a:latin typeface="+mn-lt"/>
                <a:ea typeface="+mn-ea"/>
                <a:cs typeface="+mn-cs"/>
              </a:rPr>
              <a:t>S:\Projekte\FG36_INV_ICOSARI\Arbeitsordner\Wochenbericht</a:t>
            </a:r>
            <a:r>
              <a:rPr lang="de-DE" sz="1200" i="0" u="none" kern="1200" dirty="0">
                <a:solidFill>
                  <a:schemeClr val="tx1"/>
                </a:solidFill>
                <a:effectLst/>
                <a:latin typeface="+mn-lt"/>
                <a:ea typeface="+mn-ea"/>
                <a:cs typeface="+mn-cs"/>
              </a:rPr>
              <a:t>, Grafiken </a:t>
            </a:r>
            <a:r>
              <a:rPr lang="de-DE" sz="1200" i="1" u="sng" kern="1200" dirty="0">
                <a:solidFill>
                  <a:schemeClr val="tx1"/>
                </a:solidFill>
                <a:effectLst/>
                <a:latin typeface="+mn-lt"/>
                <a:ea typeface="+mn-ea"/>
                <a:cs typeface="+mn-cs"/>
              </a:rPr>
              <a:t>Krisenstab_SARI_Inz_S5.png</a:t>
            </a:r>
            <a:r>
              <a:rPr lang="de-DE" sz="1200" i="0" u="none" kern="1200" dirty="0">
                <a:solidFill>
                  <a:schemeClr val="tx1"/>
                </a:solidFill>
                <a:effectLst/>
                <a:latin typeface="+mn-lt"/>
                <a:ea typeface="+mn-ea"/>
                <a:cs typeface="+mn-cs"/>
              </a:rPr>
              <a:t> und </a:t>
            </a:r>
            <a:r>
              <a:rPr lang="de-DE" sz="1200" i="1" u="sng" kern="1200" dirty="0">
                <a:solidFill>
                  <a:schemeClr val="tx1"/>
                </a:solidFill>
                <a:effectLst/>
                <a:latin typeface="+mn-lt"/>
                <a:ea typeface="+mn-ea"/>
                <a:cs typeface="+mn-cs"/>
              </a:rPr>
              <a:t>Krisenstab_SARI_ICU_Inz_S5.png</a:t>
            </a: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de-DE" sz="1200" i="1" u="sng"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DE" sz="1200" i="0" u="none" kern="1200" dirty="0">
                <a:solidFill>
                  <a:schemeClr val="tx1"/>
                </a:solidFill>
                <a:effectLst/>
                <a:latin typeface="+mn-lt"/>
                <a:ea typeface="+mn-ea"/>
                <a:cs typeface="+mn-cs"/>
              </a:rPr>
              <a:t>Daten zu den Inzidenzen liegen hier </a:t>
            </a:r>
            <a:r>
              <a:rPr lang="de-DE" sz="1200" i="1" u="sng" kern="1200" dirty="0">
                <a:solidFill>
                  <a:schemeClr val="tx1"/>
                </a:solidFill>
                <a:effectLst/>
                <a:latin typeface="+mn-lt"/>
                <a:ea typeface="+mn-ea"/>
                <a:cs typeface="+mn-cs"/>
              </a:rPr>
              <a:t>\\rki.local\daten\OE\FG36\nCoV\Surveillance\Syndromische Surveillance\ICOSARI</a:t>
            </a:r>
            <a:r>
              <a:rPr lang="de-DE" sz="1200" i="0" u="none" kern="1200" dirty="0">
                <a:solidFill>
                  <a:schemeClr val="tx1"/>
                </a:solidFill>
                <a:effectLst/>
                <a:latin typeface="+mn-lt"/>
                <a:ea typeface="+mn-ea"/>
                <a:cs typeface="+mn-cs"/>
              </a:rPr>
              <a:t> in einer Excel File  </a:t>
            </a:r>
            <a:r>
              <a:rPr lang="de-DE" sz="1200" i="1" u="none" kern="1200" dirty="0">
                <a:solidFill>
                  <a:schemeClr val="tx1"/>
                </a:solidFill>
                <a:effectLst/>
                <a:latin typeface="+mn-lt"/>
                <a:ea typeface="+mn-ea"/>
                <a:cs typeface="+mn-cs"/>
              </a:rPr>
              <a:t>_Daten_Inzidenz.xls</a:t>
            </a:r>
            <a:endParaRPr lang="de-DE" i="1" u="none" dirty="0"/>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de-DE" i="1" dirty="0"/>
          </a:p>
        </p:txBody>
      </p:sp>
      <p:sp>
        <p:nvSpPr>
          <p:cNvPr id="4" name="Foliennummernplatzhalter 3"/>
          <p:cNvSpPr>
            <a:spLocks noGrp="1"/>
          </p:cNvSpPr>
          <p:nvPr>
            <p:ph type="sldNum" sz="quarter" idx="10"/>
          </p:nvPr>
        </p:nvSpPr>
        <p:spPr/>
        <p:txBody>
          <a:bodyPr/>
          <a:lstStyle/>
          <a:p>
            <a:fld id="{E7DB3B74-E7C2-B34F-8624-8515ACB00503}" type="slidenum">
              <a:rPr lang="de-DE" smtClean="0"/>
              <a:t>6</a:t>
            </a:fld>
            <a:endParaRPr lang="de-DE"/>
          </a:p>
        </p:txBody>
      </p:sp>
    </p:spTree>
    <p:extLst>
      <p:ext uri="{BB962C8B-B14F-4D97-AF65-F5344CB8AC3E}">
        <p14:creationId xmlns:p14="http://schemas.microsoft.com/office/powerpoint/2010/main" val="4171032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dirty="0"/>
              <a:t>SARI-Fallzahlen in der 13. und 14. KW zurückgegangen. Die Anzahl der SARI mit Intensivbehandlung ist ebenfalls in KW 13 und 14 gesunken.</a:t>
            </a:r>
            <a:endParaRPr lang="de-DE"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Werte liegen aktuell unter den Werten der vorpandemischen Jahre</a:t>
            </a:r>
          </a:p>
          <a:p>
            <a:pPr marL="0" marR="0" lvl="0" indent="0" algn="l" defTabSz="4572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sym typeface="Wingdings" panose="05000000000000000000" pitchFamily="2" charset="2"/>
            </a:endParaRP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DE" sz="1200" i="0" u="none" kern="1200" dirty="0">
                <a:solidFill>
                  <a:schemeClr val="tx1"/>
                </a:solidFill>
                <a:effectLst/>
                <a:latin typeface="+mn-lt"/>
                <a:ea typeface="+mn-ea"/>
                <a:cs typeface="+mn-cs"/>
              </a:rPr>
              <a:t>Ordner </a:t>
            </a:r>
            <a:r>
              <a:rPr lang="de-DE" sz="1200" i="1" u="sng" kern="1200" dirty="0">
                <a:solidFill>
                  <a:schemeClr val="tx1"/>
                </a:solidFill>
                <a:effectLst/>
                <a:latin typeface="+mn-lt"/>
                <a:ea typeface="+mn-ea"/>
                <a:cs typeface="+mn-cs"/>
              </a:rPr>
              <a:t>S:\Projekte\FG36_INV_ICOSARI\Arbeitsordner\Wochenbericht</a:t>
            </a:r>
            <a:r>
              <a:rPr lang="de-DE" sz="1200" i="0" u="none" kern="1200" dirty="0">
                <a:solidFill>
                  <a:schemeClr val="tx1"/>
                </a:solidFill>
                <a:effectLst/>
                <a:latin typeface="+mn-lt"/>
                <a:ea typeface="+mn-ea"/>
                <a:cs typeface="+mn-cs"/>
              </a:rPr>
              <a:t>, Grafiken </a:t>
            </a:r>
            <a:r>
              <a:rPr lang="de-DE" sz="1200" i="1" u="sng" kern="1200" dirty="0">
                <a:solidFill>
                  <a:schemeClr val="tx1"/>
                </a:solidFill>
                <a:effectLst/>
                <a:latin typeface="+mn-lt"/>
                <a:ea typeface="+mn-ea"/>
                <a:cs typeface="+mn-cs"/>
              </a:rPr>
              <a:t>Krisenstab_SARI_Inz_S5.png</a:t>
            </a:r>
            <a:r>
              <a:rPr lang="de-DE" sz="1200" i="0" u="none" kern="1200" dirty="0">
                <a:solidFill>
                  <a:schemeClr val="tx1"/>
                </a:solidFill>
                <a:effectLst/>
                <a:latin typeface="+mn-lt"/>
                <a:ea typeface="+mn-ea"/>
                <a:cs typeface="+mn-cs"/>
              </a:rPr>
              <a:t> und </a:t>
            </a:r>
            <a:r>
              <a:rPr lang="de-DE" sz="1200" i="1" u="sng" kern="1200" dirty="0">
                <a:solidFill>
                  <a:schemeClr val="tx1"/>
                </a:solidFill>
                <a:effectLst/>
                <a:latin typeface="+mn-lt"/>
                <a:ea typeface="+mn-ea"/>
                <a:cs typeface="+mn-cs"/>
              </a:rPr>
              <a:t>Krisenstab_SARI_ICU_Inz_S5.png</a:t>
            </a:r>
            <a:r>
              <a:rPr lang="de-DE" sz="1200" i="1" u="none" kern="1200" dirty="0">
                <a:solidFill>
                  <a:schemeClr val="tx1"/>
                </a:solidFill>
                <a:effectLst/>
                <a:latin typeface="+mn-lt"/>
                <a:ea typeface="+mn-ea"/>
                <a:cs typeface="+mn-cs"/>
              </a:rPr>
              <a:t> sowie </a:t>
            </a:r>
            <a:r>
              <a:rPr lang="de-DE" sz="1200" i="1" u="sng" kern="1200" dirty="0">
                <a:solidFill>
                  <a:schemeClr val="tx1"/>
                </a:solidFill>
                <a:effectLst/>
                <a:latin typeface="+mn-lt"/>
                <a:ea typeface="+mn-ea"/>
                <a:cs typeface="+mn-cs"/>
              </a:rPr>
              <a:t>Krisenstab_SARI_Tod_Inz_S5.png</a:t>
            </a:r>
            <a:r>
              <a:rPr lang="de-DE" sz="1200" i="1" u="none" kern="1200" dirty="0">
                <a:solidFill>
                  <a:schemeClr val="tx1"/>
                </a:solidFill>
                <a:effectLst/>
                <a:latin typeface="+mn-lt"/>
                <a:ea typeface="+mn-ea"/>
                <a:cs typeface="+mn-cs"/>
              </a:rPr>
              <a:t> </a:t>
            </a:r>
            <a:endParaRPr lang="de-DE" sz="1200" i="1" u="sng"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de-DE" sz="1200" i="0" u="none"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DE" sz="1200" i="0" u="none" kern="1200" dirty="0">
                <a:solidFill>
                  <a:schemeClr val="tx1"/>
                </a:solidFill>
                <a:effectLst/>
                <a:latin typeface="+mn-lt"/>
                <a:ea typeface="+mn-ea"/>
                <a:cs typeface="+mn-cs"/>
              </a:rPr>
              <a:t>Daten zu den Inzidenzen liegen hier </a:t>
            </a:r>
            <a:r>
              <a:rPr lang="de-DE" sz="1200" i="1" u="sng" kern="1200" dirty="0">
                <a:solidFill>
                  <a:schemeClr val="tx1"/>
                </a:solidFill>
                <a:effectLst/>
                <a:latin typeface="+mn-lt"/>
                <a:ea typeface="+mn-ea"/>
                <a:cs typeface="+mn-cs"/>
              </a:rPr>
              <a:t>\\rki.local\daten\OE\FG36\nCoV\Surveillance\Syndromische Surveillance\ICOSARI</a:t>
            </a:r>
            <a:r>
              <a:rPr lang="de-DE" sz="1200" i="0" u="none" kern="1200" dirty="0">
                <a:solidFill>
                  <a:schemeClr val="tx1"/>
                </a:solidFill>
                <a:effectLst/>
                <a:latin typeface="+mn-lt"/>
                <a:ea typeface="+mn-ea"/>
                <a:cs typeface="+mn-cs"/>
              </a:rPr>
              <a:t> in einer Excel File  </a:t>
            </a:r>
            <a:r>
              <a:rPr lang="de-DE" sz="1200" i="1" u="none" kern="1200" dirty="0">
                <a:solidFill>
                  <a:schemeClr val="tx1"/>
                </a:solidFill>
                <a:effectLst/>
                <a:latin typeface="+mn-lt"/>
                <a:ea typeface="+mn-ea"/>
                <a:cs typeface="+mn-cs"/>
              </a:rPr>
              <a:t>_Daten_Inzidenz.xls</a:t>
            </a:r>
            <a:endParaRPr lang="de-DE" i="1" u="none" dirty="0"/>
          </a:p>
        </p:txBody>
      </p:sp>
      <p:sp>
        <p:nvSpPr>
          <p:cNvPr id="4" name="Foliennummernplatzhalter 3"/>
          <p:cNvSpPr>
            <a:spLocks noGrp="1"/>
          </p:cNvSpPr>
          <p:nvPr>
            <p:ph type="sldNum" sz="quarter" idx="10"/>
          </p:nvPr>
        </p:nvSpPr>
        <p:spPr/>
        <p:txBody>
          <a:bodyPr/>
          <a:lstStyle/>
          <a:p>
            <a:fld id="{E7DB3B74-E7C2-B34F-8624-8515ACB00503}" type="slidenum">
              <a:rPr lang="de-DE" smtClean="0"/>
              <a:t>7</a:t>
            </a:fld>
            <a:endParaRPr lang="de-DE"/>
          </a:p>
        </p:txBody>
      </p:sp>
    </p:spTree>
    <p:extLst>
      <p:ext uri="{BB962C8B-B14F-4D97-AF65-F5344CB8AC3E}">
        <p14:creationId xmlns:p14="http://schemas.microsoft.com/office/powerpoint/2010/main" val="496140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r>
              <a:rPr lang="de-DE" b="1" dirty="0"/>
              <a:t>Anteil COVID und Influenza </a:t>
            </a:r>
            <a:r>
              <a:rPr lang="de-DE" b="0" dirty="0"/>
              <a:t>Diagnosen an SARI  in den letzten Wochen</a:t>
            </a:r>
            <a:r>
              <a:rPr lang="de-DE" b="1" dirty="0"/>
              <a:t> gesunken</a:t>
            </a:r>
            <a:r>
              <a:rPr lang="de-DE" b="0" dirty="0"/>
              <a:t>. Anteil von COVID und Influenza an SARI mit Intensivbehandlung in den letzten beiden KW stabil.</a:t>
            </a:r>
          </a:p>
          <a:p>
            <a:pPr marL="0" indent="0">
              <a:buFontTx/>
              <a:buNone/>
            </a:pPr>
            <a:endParaRPr lang="de-DE" b="0" dirty="0"/>
          </a:p>
          <a:p>
            <a:pPr marL="0" indent="0">
              <a:buFontTx/>
              <a:buNone/>
            </a:pPr>
            <a:r>
              <a:rPr lang="de-DE" b="0" dirty="0"/>
              <a:t>Die Grafiken liegen hier: </a:t>
            </a:r>
            <a:r>
              <a:rPr lang="de-DE" b="0" i="1" u="sng" dirty="0"/>
              <a:t>S:\Projekte\FG36_INV_ICOSARI\Arbeitsordner\Wochenbericht\Krisenstab-AG_separat_alleVWD\Diagnosen_Anteil</a:t>
            </a:r>
            <a:r>
              <a:rPr lang="de-DE" b="0" i="0" u="none" dirty="0"/>
              <a:t> als </a:t>
            </a:r>
            <a:r>
              <a:rPr lang="de-DE" b="0" i="1" u="none" dirty="0"/>
              <a:t>Anteil_Diagnose_Verlauf_gesamt_ab_40KW2022.png und Anteil_Diagnose_Verlauf_gesamt_INTENSIV_ab_40KW2022.png</a:t>
            </a:r>
          </a:p>
          <a:p>
            <a:pPr marL="0" indent="0">
              <a:buFontTx/>
              <a:buNone/>
            </a:pPr>
            <a:r>
              <a:rPr lang="de-DE" sz="1200" b="0" i="0" kern="1200" dirty="0">
                <a:solidFill>
                  <a:schemeClr val="tx1"/>
                </a:solidFill>
                <a:effectLst/>
                <a:latin typeface="+mn-lt"/>
                <a:ea typeface="+mn-ea"/>
                <a:cs typeface="+mn-cs"/>
              </a:rPr>
              <a:t>Zahlen finden sich im selben Ordner in der </a:t>
            </a:r>
            <a:r>
              <a:rPr lang="de-DE" sz="1200" b="0" i="1" kern="1200" dirty="0">
                <a:solidFill>
                  <a:schemeClr val="tx1"/>
                </a:solidFill>
                <a:effectLst/>
                <a:latin typeface="+mn-lt"/>
                <a:ea typeface="+mn-ea"/>
                <a:cs typeface="+mn-cs"/>
              </a:rPr>
              <a:t>Excel Anteile_AG.xls</a:t>
            </a:r>
          </a:p>
          <a:p>
            <a:pPr marL="0" indent="0">
              <a:buFontTx/>
              <a:buNone/>
            </a:pPr>
            <a:endParaRPr lang="de-DE" sz="1200" b="0" i="1"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E7DB3B74-E7C2-B34F-8624-8515ACB00503}" type="slidenum">
              <a:rPr lang="de-DE" smtClean="0"/>
              <a:t>8</a:t>
            </a:fld>
            <a:endParaRPr lang="de-DE"/>
          </a:p>
        </p:txBody>
      </p:sp>
    </p:spTree>
    <p:extLst>
      <p:ext uri="{BB962C8B-B14F-4D97-AF65-F5344CB8AC3E}">
        <p14:creationId xmlns:p14="http://schemas.microsoft.com/office/powerpoint/2010/main" val="76852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r>
              <a:rPr lang="de-DE" b="1" dirty="0"/>
              <a:t>Anteil COVID und Influenza Diagnosen an SARI  </a:t>
            </a:r>
            <a:r>
              <a:rPr lang="de-DE" b="0" dirty="0"/>
              <a:t>in den letzten Wochen </a:t>
            </a:r>
            <a:r>
              <a:rPr lang="de-DE" b="1" dirty="0"/>
              <a:t>gesunken</a:t>
            </a:r>
            <a:r>
              <a:rPr lang="de-DE" b="0" dirty="0"/>
              <a:t>. Anteil von COVID und Influenza an SARI mit Intensivbehandlung in den letzten beiden KW stabil.</a:t>
            </a:r>
          </a:p>
          <a:p>
            <a:pPr marL="0" indent="0">
              <a:buFontTx/>
              <a:buNone/>
            </a:pPr>
            <a:endParaRPr lang="de-DE" sz="1200" b="0" i="1" kern="1200" dirty="0">
              <a:solidFill>
                <a:schemeClr val="tx1"/>
              </a:solidFill>
              <a:effectLst/>
              <a:latin typeface="+mn-lt"/>
              <a:ea typeface="+mn-ea"/>
              <a:cs typeface="+mn-cs"/>
            </a:endParaRPr>
          </a:p>
          <a:p>
            <a:pPr marL="0" indent="0">
              <a:buFontTx/>
              <a:buNone/>
            </a:pPr>
            <a:r>
              <a:rPr lang="de-DE" b="0" dirty="0"/>
              <a:t>Die Grafiken liegen hier: </a:t>
            </a:r>
            <a:r>
              <a:rPr lang="de-DE" b="0" i="1" u="sng" dirty="0"/>
              <a:t>S:\Projekte\FG36_INV_ICOSARI\Arbeitsordner\Wochenbericht\Krisenstab-AG_separat_alleVWD\Diagnosen_Anteil</a:t>
            </a:r>
            <a:r>
              <a:rPr lang="de-DE" b="0" i="0" u="none" dirty="0"/>
              <a:t> als </a:t>
            </a:r>
            <a:r>
              <a:rPr lang="de-DE" b="0" i="1" u="none" dirty="0"/>
              <a:t>Anteil_Diagnose_Verlauf_gesamt.png und Anteil_Diagnose_Verlauf_gesamt_INTENSIV.png</a:t>
            </a:r>
          </a:p>
          <a:p>
            <a:pPr marL="0" indent="0">
              <a:buFontTx/>
              <a:buNone/>
            </a:pPr>
            <a:r>
              <a:rPr lang="de-DE" sz="1200" b="0" i="0" kern="1200" dirty="0">
                <a:solidFill>
                  <a:schemeClr val="tx1"/>
                </a:solidFill>
                <a:effectLst/>
                <a:latin typeface="+mn-lt"/>
                <a:ea typeface="+mn-ea"/>
                <a:cs typeface="+mn-cs"/>
              </a:rPr>
              <a:t>Zahlen finden sich im selben Ordner in der </a:t>
            </a:r>
            <a:r>
              <a:rPr lang="de-DE" sz="1200" b="0" i="1" kern="1200" dirty="0">
                <a:solidFill>
                  <a:schemeClr val="tx1"/>
                </a:solidFill>
                <a:effectLst/>
                <a:latin typeface="+mn-lt"/>
                <a:ea typeface="+mn-ea"/>
                <a:cs typeface="+mn-cs"/>
              </a:rPr>
              <a:t>Excel Anteile_AG.xls</a:t>
            </a:r>
          </a:p>
        </p:txBody>
      </p:sp>
      <p:sp>
        <p:nvSpPr>
          <p:cNvPr id="4" name="Foliennummernplatzhalter 3"/>
          <p:cNvSpPr>
            <a:spLocks noGrp="1"/>
          </p:cNvSpPr>
          <p:nvPr>
            <p:ph type="sldNum" sz="quarter" idx="10"/>
          </p:nvPr>
        </p:nvSpPr>
        <p:spPr/>
        <p:txBody>
          <a:bodyPr/>
          <a:lstStyle/>
          <a:p>
            <a:fld id="{E7DB3B74-E7C2-B34F-8624-8515ACB00503}" type="slidenum">
              <a:rPr lang="de-DE" smtClean="0"/>
              <a:t>9</a:t>
            </a:fld>
            <a:endParaRPr lang="de-DE"/>
          </a:p>
        </p:txBody>
      </p:sp>
    </p:spTree>
    <p:extLst>
      <p:ext uri="{BB962C8B-B14F-4D97-AF65-F5344CB8AC3E}">
        <p14:creationId xmlns:p14="http://schemas.microsoft.com/office/powerpoint/2010/main" val="41159480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Rechteck 2"/>
          <p:cNvSpPr/>
          <p:nvPr userDrawn="1"/>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p:cNvSpPr/>
          <p:nvPr userDrawn="1"/>
        </p:nvSpPr>
        <p:spPr>
          <a:xfrm>
            <a:off x="0" y="1384875"/>
            <a:ext cx="8752360" cy="4355538"/>
          </a:xfrm>
          <a:prstGeom prst="rect">
            <a:avLst/>
          </a:prstGeom>
          <a:solidFill>
            <a:srgbClr val="006EC7"/>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Textfeld 8"/>
          <p:cNvSpPr txBox="1"/>
          <p:nvPr userDrawn="1"/>
        </p:nvSpPr>
        <p:spPr>
          <a:xfrm>
            <a:off x="3624352" y="2264791"/>
            <a:ext cx="5124112" cy="2678578"/>
          </a:xfrm>
          <a:prstGeom prst="rect">
            <a:avLst/>
          </a:prstGeom>
          <a:solidFill>
            <a:srgbClr val="4D8AD2"/>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648000" tIns="234000" rIns="684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sp>
        <p:nvSpPr>
          <p:cNvPr id="2"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dirty="0"/>
              <a:t>Mastertitelformat bearbeiten</a:t>
            </a:r>
          </a:p>
        </p:txBody>
      </p:sp>
      <p:cxnSp>
        <p:nvCxnSpPr>
          <p:cNvPr id="11" name="Gerade Verbindung 10"/>
          <p:cNvCxnSpPr/>
          <p:nvPr userDrawn="1"/>
        </p:nvCxnSpPr>
        <p:spPr>
          <a:xfrm>
            <a:off x="3934890" y="2015660"/>
            <a:ext cx="0" cy="3160410"/>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userDrawn="1"/>
        </p:nvCxnSpPr>
        <p:spPr>
          <a:xfrm>
            <a:off x="8439734" y="2009669"/>
            <a:ext cx="0" cy="31664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14" name="Rechteck 13"/>
          <p:cNvSpPr/>
          <p:nvPr userDrawn="1"/>
        </p:nvSpPr>
        <p:spPr>
          <a:xfrm>
            <a:off x="8748464" y="2267304"/>
            <a:ext cx="395537" cy="2676064"/>
          </a:xfrm>
          <a:prstGeom prst="rect">
            <a:avLst/>
          </a:prstGeom>
          <a:solidFill>
            <a:srgbClr val="80A5DC"/>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5" name="Bildplatzhalter 14"/>
          <p:cNvSpPr>
            <a:spLocks noGrp="1"/>
          </p:cNvSpPr>
          <p:nvPr>
            <p:ph type="pic" sz="quarter" idx="13"/>
          </p:nvPr>
        </p:nvSpPr>
        <p:spPr>
          <a:xfrm>
            <a:off x="0" y="1384300"/>
            <a:ext cx="3319463" cy="4356100"/>
          </a:xfrm>
        </p:spPr>
        <p:txBody>
          <a:bodyPr/>
          <a:lstStyle/>
          <a:p>
            <a:endParaRPr lang="de-DE"/>
          </a:p>
        </p:txBody>
      </p:sp>
      <p:sp>
        <p:nvSpPr>
          <p:cNvPr id="16" name="Rechteck 15"/>
          <p:cNvSpPr/>
          <p:nvPr userDrawn="1"/>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pic>
        <p:nvPicPr>
          <p:cNvPr id="13" name="Bild 12" descr="RKI-Logo_RGB_P300C.tif"/>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spTree>
    <p:extLst>
      <p:ext uri="{BB962C8B-B14F-4D97-AF65-F5344CB8AC3E}">
        <p14:creationId xmlns:p14="http://schemas.microsoft.com/office/powerpoint/2010/main" val="1480715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_Standardfoto">
    <p:spTree>
      <p:nvGrpSpPr>
        <p:cNvPr id="1" name=""/>
        <p:cNvGrpSpPr/>
        <p:nvPr/>
      </p:nvGrpSpPr>
      <p:grpSpPr>
        <a:xfrm>
          <a:off x="0" y="0"/>
          <a:ext cx="0" cy="0"/>
          <a:chOff x="0" y="0"/>
          <a:chExt cx="0" cy="0"/>
        </a:xfrm>
      </p:grpSpPr>
      <p:sp>
        <p:nvSpPr>
          <p:cNvPr id="13" name="Rechteck 12"/>
          <p:cNvSpPr/>
          <p:nvPr userDrawn="1"/>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3" name="Bild 2" descr="PPT_Background_4zu3_RBGNEU.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0" y="1384875"/>
            <a:ext cx="8746484" cy="4358640"/>
          </a:xfrm>
          <a:prstGeom prst="rect">
            <a:avLst/>
          </a:prstGeom>
        </p:spPr>
      </p:pic>
      <p:sp>
        <p:nvSpPr>
          <p:cNvPr id="21" name="Textfeld 20"/>
          <p:cNvSpPr txBox="1"/>
          <p:nvPr userDrawn="1"/>
        </p:nvSpPr>
        <p:spPr>
          <a:xfrm>
            <a:off x="3624352" y="2264791"/>
            <a:ext cx="5124112" cy="2678578"/>
          </a:xfrm>
          <a:prstGeom prst="rect">
            <a:avLst/>
          </a:prstGeom>
          <a:solidFill>
            <a:srgbClr val="4D8AD2"/>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252000" tIns="234000" rIns="252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cxnSp>
        <p:nvCxnSpPr>
          <p:cNvPr id="23" name="Gerade Verbindung 22"/>
          <p:cNvCxnSpPr/>
          <p:nvPr userDrawn="1"/>
        </p:nvCxnSpPr>
        <p:spPr>
          <a:xfrm>
            <a:off x="3934890" y="2015660"/>
            <a:ext cx="0" cy="3160410"/>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8439734" y="2009669"/>
            <a:ext cx="0" cy="31664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2" name="Rechteck 1"/>
          <p:cNvSpPr/>
          <p:nvPr userDrawn="1"/>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dirty="0"/>
              <a:t>Mastertitelformat bearbeiten</a:t>
            </a:r>
          </a:p>
        </p:txBody>
      </p:sp>
      <p:sp>
        <p:nvSpPr>
          <p:cNvPr id="11"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pic>
        <p:nvPicPr>
          <p:cNvPr id="12" name="Bild 11" descr="RKI-Logo_RGB_P300C.tif"/>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sp>
        <p:nvSpPr>
          <p:cNvPr id="14" name="Rechteck 13"/>
          <p:cNvSpPr/>
          <p:nvPr userDrawn="1"/>
        </p:nvSpPr>
        <p:spPr>
          <a:xfrm>
            <a:off x="8748464" y="2267304"/>
            <a:ext cx="395537" cy="2676064"/>
          </a:xfrm>
          <a:prstGeom prst="rect">
            <a:avLst/>
          </a:prstGeom>
          <a:solidFill>
            <a:srgbClr val="80A5DC"/>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Tree>
    <p:extLst>
      <p:ext uri="{BB962C8B-B14F-4D97-AF65-F5344CB8AC3E}">
        <p14:creationId xmlns:p14="http://schemas.microsoft.com/office/powerpoint/2010/main" val="1996206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1" name="Inhaltsplatzhalter 2"/>
          <p:cNvSpPr>
            <a:spLocks noGrp="1"/>
          </p:cNvSpPr>
          <p:nvPr>
            <p:ph sz="quarter" idx="13"/>
          </p:nvPr>
        </p:nvSpPr>
        <p:spPr>
          <a:xfrm>
            <a:off x="457199" y="1155700"/>
            <a:ext cx="8092593" cy="53022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a:t>Mastertitelformat bearbeiten</a:t>
            </a:r>
          </a:p>
        </p:txBody>
      </p:sp>
      <p:sp>
        <p:nvSpPr>
          <p:cNvPr id="9" name="Datumsplatzhalter 8"/>
          <p:cNvSpPr>
            <a:spLocks noGrp="1"/>
          </p:cNvSpPr>
          <p:nvPr>
            <p:ph type="dt" sz="half" idx="14"/>
          </p:nvPr>
        </p:nvSpPr>
        <p:spPr/>
        <p:txBody>
          <a:bodyPr/>
          <a:lstStyle/>
          <a:p>
            <a:r>
              <a:rPr lang="de-DE"/>
              <a:t>Stand: 18.08.2020</a:t>
            </a:r>
            <a:endParaRPr lang="de-DE" dirty="0"/>
          </a:p>
        </p:txBody>
      </p:sp>
      <p:sp>
        <p:nvSpPr>
          <p:cNvPr id="10" name="Fußzeilenplatzhalter 9"/>
          <p:cNvSpPr>
            <a:spLocks noGrp="1"/>
          </p:cNvSpPr>
          <p:nvPr>
            <p:ph type="ftr" sz="quarter" idx="15"/>
          </p:nvPr>
        </p:nvSpPr>
        <p:spPr/>
        <p:txBody>
          <a:bodyPr/>
          <a:lstStyle/>
          <a:p>
            <a:endParaRPr lang="de-DE" dirty="0"/>
          </a:p>
        </p:txBody>
      </p:sp>
      <p:sp>
        <p:nvSpPr>
          <p:cNvPr id="12" name="Foliennummernplatzhalter 11"/>
          <p:cNvSpPr>
            <a:spLocks noGrp="1"/>
          </p:cNvSpPr>
          <p:nvPr>
            <p:ph type="sldNum" sz="quarter" idx="16"/>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960196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8" name="Inhaltsplatzhalter 7"/>
          <p:cNvSpPr>
            <a:spLocks noGrp="1"/>
          </p:cNvSpPr>
          <p:nvPr>
            <p:ph sz="quarter" idx="13"/>
          </p:nvPr>
        </p:nvSpPr>
        <p:spPr>
          <a:xfrm>
            <a:off x="4606442" y="1155699"/>
            <a:ext cx="3943350" cy="529590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Inhaltsplatzhalter 7"/>
          <p:cNvSpPr>
            <a:spLocks noGrp="1"/>
          </p:cNvSpPr>
          <p:nvPr>
            <p:ph sz="quarter" idx="14"/>
          </p:nvPr>
        </p:nvSpPr>
        <p:spPr>
          <a:xfrm>
            <a:off x="454844" y="1155699"/>
            <a:ext cx="3943350" cy="5295901"/>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a:t>Mastertitelformat bearbeiten</a:t>
            </a:r>
          </a:p>
        </p:txBody>
      </p:sp>
      <p:sp>
        <p:nvSpPr>
          <p:cNvPr id="11" name="Datumsplatzhalter 10"/>
          <p:cNvSpPr>
            <a:spLocks noGrp="1"/>
          </p:cNvSpPr>
          <p:nvPr>
            <p:ph type="dt" sz="half" idx="15"/>
          </p:nvPr>
        </p:nvSpPr>
        <p:spPr/>
        <p:txBody>
          <a:bodyPr/>
          <a:lstStyle/>
          <a:p>
            <a:r>
              <a:rPr lang="de-DE"/>
              <a:t>Stand: 18.08.2020</a:t>
            </a:r>
            <a:endParaRPr lang="de-DE" dirty="0"/>
          </a:p>
        </p:txBody>
      </p:sp>
      <p:sp>
        <p:nvSpPr>
          <p:cNvPr id="12" name="Fußzeilenplatzhalter 11"/>
          <p:cNvSpPr>
            <a:spLocks noGrp="1"/>
          </p:cNvSpPr>
          <p:nvPr>
            <p:ph type="ftr" sz="quarter" idx="16"/>
          </p:nvPr>
        </p:nvSpPr>
        <p:spPr/>
        <p:txBody>
          <a:bodyPr/>
          <a:lstStyle/>
          <a:p>
            <a:endParaRPr lang="de-DE" dirty="0"/>
          </a:p>
        </p:txBody>
      </p:sp>
      <p:sp>
        <p:nvSpPr>
          <p:cNvPr id="13" name="Foliennummernplatzhalter 12"/>
          <p:cNvSpPr>
            <a:spLocks noGrp="1"/>
          </p:cNvSpPr>
          <p:nvPr>
            <p:ph type="sldNum" sz="quarter" idx="17"/>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2880025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9" name="Datumsplatzhalter 8"/>
          <p:cNvSpPr>
            <a:spLocks noGrp="1"/>
          </p:cNvSpPr>
          <p:nvPr>
            <p:ph type="dt" sz="half" idx="10"/>
          </p:nvPr>
        </p:nvSpPr>
        <p:spPr/>
        <p:txBody>
          <a:bodyPr/>
          <a:lstStyle/>
          <a:p>
            <a:r>
              <a:rPr lang="de-DE"/>
              <a:t>Stand: 18.08.2020</a:t>
            </a:r>
            <a:endParaRPr lang="de-DE" dirty="0"/>
          </a:p>
        </p:txBody>
      </p:sp>
      <p:sp>
        <p:nvSpPr>
          <p:cNvPr id="10" name="Fußzeilenplatzhalter 9"/>
          <p:cNvSpPr>
            <a:spLocks noGrp="1"/>
          </p:cNvSpPr>
          <p:nvPr>
            <p:ph type="ftr" sz="quarter" idx="11"/>
          </p:nvPr>
        </p:nvSpPr>
        <p:spPr/>
        <p:txBody>
          <a:bodyPr/>
          <a:lstStyle/>
          <a:p>
            <a:endParaRPr lang="de-DE" dirty="0"/>
          </a:p>
        </p:txBody>
      </p:sp>
      <p:sp>
        <p:nvSpPr>
          <p:cNvPr id="11" name="Foliennummernplatzhalter 10"/>
          <p:cNvSpPr>
            <a:spLocks noGrp="1"/>
          </p:cNvSpPr>
          <p:nvPr>
            <p:ph type="sldNum" sz="quarter" idx="12"/>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1270451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r>
              <a:rPr lang="de-DE"/>
              <a:t>Stand: 18.08.2020</a:t>
            </a:r>
            <a:endParaRPr lang="de-DE" dirty="0"/>
          </a:p>
        </p:txBody>
      </p:sp>
      <p:sp>
        <p:nvSpPr>
          <p:cNvPr id="9" name="Fußzeilenplatzhalter 8"/>
          <p:cNvSpPr>
            <a:spLocks noGrp="1"/>
          </p:cNvSpPr>
          <p:nvPr>
            <p:ph type="ftr" sz="quarter" idx="11"/>
          </p:nvPr>
        </p:nvSpPr>
        <p:spPr/>
        <p:txBody>
          <a:bodyPr/>
          <a:lstStyle/>
          <a:p>
            <a:endParaRPr lang="de-DE" dirty="0"/>
          </a:p>
        </p:txBody>
      </p:sp>
      <p:sp>
        <p:nvSpPr>
          <p:cNvPr id="10" name="Foliennummernplatzhalter 9"/>
          <p:cNvSpPr>
            <a:spLocks noGrp="1"/>
          </p:cNvSpPr>
          <p:nvPr>
            <p:ph type="sldNum" sz="quarter" idx="12"/>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3658558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a:t>Mastertitelformat bearbeiten</a:t>
            </a:r>
          </a:p>
        </p:txBody>
      </p:sp>
      <p:sp>
        <p:nvSpPr>
          <p:cNvPr id="3" name="Textplatzhalter 2"/>
          <p:cNvSpPr>
            <a:spLocks noGrp="1"/>
          </p:cNvSpPr>
          <p:nvPr>
            <p:ph type="body" idx="1"/>
          </p:nvPr>
        </p:nvSpPr>
        <p:spPr>
          <a:xfrm>
            <a:off x="457199" y="1155700"/>
            <a:ext cx="8092593" cy="5302250"/>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564825" y="6622713"/>
            <a:ext cx="1860421" cy="195750"/>
          </a:xfrm>
          <a:prstGeom prst="rect">
            <a:avLst/>
          </a:prstGeom>
        </p:spPr>
        <p:txBody>
          <a:bodyPr vert="horz" lIns="0" tIns="0" rIns="0" bIns="45720" rtlCol="0" anchor="t" anchorCtr="0"/>
          <a:lstStyle>
            <a:lvl1pPr algn="l">
              <a:defRPr sz="1200">
                <a:solidFill>
                  <a:srgbClr val="006EC7"/>
                </a:solidFill>
              </a:defRPr>
            </a:lvl1pPr>
          </a:lstStyle>
          <a:p>
            <a:r>
              <a:rPr lang="de-DE"/>
              <a:t>Stand: 18.08.2020</a:t>
            </a:r>
            <a:endParaRPr lang="de-DE" dirty="0"/>
          </a:p>
        </p:txBody>
      </p:sp>
      <p:sp>
        <p:nvSpPr>
          <p:cNvPr id="5" name="Fußzeilenplatzhalter 4"/>
          <p:cNvSpPr>
            <a:spLocks noGrp="1"/>
          </p:cNvSpPr>
          <p:nvPr>
            <p:ph type="ftr" sz="quarter" idx="3"/>
          </p:nvPr>
        </p:nvSpPr>
        <p:spPr>
          <a:xfrm>
            <a:off x="2699791" y="6622713"/>
            <a:ext cx="5182675" cy="195750"/>
          </a:xfrm>
          <a:prstGeom prst="rect">
            <a:avLst/>
          </a:prstGeom>
        </p:spPr>
        <p:txBody>
          <a:bodyPr vert="horz" lIns="0" tIns="0" rIns="0" bIns="45720" rtlCol="0" anchor="t" anchorCtr="0"/>
          <a:lstStyle>
            <a:lvl1pPr algn="l">
              <a:defRPr sz="1200">
                <a:solidFill>
                  <a:srgbClr val="006EC7"/>
                </a:solidFill>
              </a:defRPr>
            </a:lvl1pPr>
          </a:lstStyle>
          <a:p>
            <a:endParaRPr lang="de-DE" dirty="0"/>
          </a:p>
        </p:txBody>
      </p:sp>
      <p:sp>
        <p:nvSpPr>
          <p:cNvPr id="6" name="Foliennummernplatzhalter 5"/>
          <p:cNvSpPr>
            <a:spLocks noGrp="1"/>
          </p:cNvSpPr>
          <p:nvPr>
            <p:ph type="sldNum" sz="quarter" idx="4"/>
          </p:nvPr>
        </p:nvSpPr>
        <p:spPr>
          <a:xfrm>
            <a:off x="8052920" y="6622713"/>
            <a:ext cx="496872" cy="195750"/>
          </a:xfrm>
          <a:prstGeom prst="rect">
            <a:avLst/>
          </a:prstGeom>
        </p:spPr>
        <p:txBody>
          <a:bodyPr vert="horz" lIns="0" tIns="0" rIns="0" bIns="45720" rtlCol="0" anchor="t" anchorCtr="0"/>
          <a:lstStyle>
            <a:lvl1pPr algn="ctr">
              <a:defRPr sz="1200">
                <a:solidFill>
                  <a:srgbClr val="006EC7"/>
                </a:solidFill>
              </a:defRPr>
            </a:lvl1pPr>
          </a:lstStyle>
          <a:p>
            <a:fld id="{162A217B-ED1C-D84B-8478-63C77FA79618}" type="slidenum">
              <a:rPr lang="de-DE" smtClean="0"/>
              <a:pPr/>
              <a:t>‹Nr.›</a:t>
            </a:fld>
            <a:endParaRPr lang="de-DE" dirty="0"/>
          </a:p>
        </p:txBody>
      </p:sp>
      <p:cxnSp>
        <p:nvCxnSpPr>
          <p:cNvPr id="13" name="Gerade Verbindung 12"/>
          <p:cNvCxnSpPr/>
          <p:nvPr userDrawn="1"/>
        </p:nvCxnSpPr>
        <p:spPr>
          <a:xfrm>
            <a:off x="2594239" y="6628377"/>
            <a:ext cx="0" cy="229623"/>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userDrawn="1"/>
        </p:nvCxnSpPr>
        <p:spPr>
          <a:xfrm>
            <a:off x="457200" y="6622713"/>
            <a:ext cx="0" cy="23528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userDrawn="1"/>
        </p:nvCxnSpPr>
        <p:spPr>
          <a:xfrm>
            <a:off x="8564139" y="6636373"/>
            <a:ext cx="0"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pic>
        <p:nvPicPr>
          <p:cNvPr id="15" name="Bild 14" descr="RKI-Logo_RGB_P300C.tif"/>
          <p:cNvPicPr>
            <a:picLocks noChangeAspect="1"/>
          </p:cNvPicPr>
          <p:nvPr userDrawn="1"/>
        </p:nvPicPr>
        <p:blipFill>
          <a:blip r:embed="rId8" cstate="screen">
            <a:alphaModFix/>
            <a:extLst>
              <a:ext uri="{28A0092B-C50C-407E-A947-70E740481C1C}">
                <a14:useLocalDpi xmlns:a14="http://schemas.microsoft.com/office/drawing/2010/main" val="0"/>
              </a:ext>
            </a:extLst>
          </a:blip>
          <a:stretch>
            <a:fillRect/>
          </a:stretch>
        </p:blipFill>
        <p:spPr>
          <a:xfrm>
            <a:off x="7206623" y="182309"/>
            <a:ext cx="1656184" cy="480392"/>
          </a:xfrm>
          <a:prstGeom prst="rect">
            <a:avLst/>
          </a:prstGeom>
        </p:spPr>
      </p:pic>
      <p:cxnSp>
        <p:nvCxnSpPr>
          <p:cNvPr id="17" name="Gerade Verbindung 16">
            <a:extLst>
              <a:ext uri="{FF2B5EF4-FFF2-40B4-BE49-F238E27FC236}">
                <a16:creationId xmlns:a16="http://schemas.microsoft.com/office/drawing/2014/main" id="{3D4E5546-5335-5647-A96F-CE3BCF4D161A}"/>
              </a:ext>
            </a:extLst>
          </p:cNvPr>
          <p:cNvCxnSpPr/>
          <p:nvPr userDrawn="1"/>
        </p:nvCxnSpPr>
        <p:spPr>
          <a:xfrm>
            <a:off x="8045635" y="6636373"/>
            <a:ext cx="0"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595598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4" r:id="rId4"/>
    <p:sldLayoutId id="2147483661" r:id="rId5"/>
    <p:sldLayoutId id="2147483655" r:id="rId6"/>
  </p:sldLayoutIdLst>
  <p:hf hdr="0"/>
  <p:txStyles>
    <p:title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p:titleStyle>
    <p:bodyStyle>
      <a:lvl1pPr marL="342900" indent="-342900" algn="l" defTabSz="457200" rtl="0" eaLnBrk="1" latinLnBrk="0" hangingPunct="1">
        <a:spcBef>
          <a:spcPts val="432"/>
        </a:spcBef>
        <a:buClr>
          <a:srgbClr val="006EC7"/>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432"/>
        </a:spcBef>
        <a:buClr>
          <a:srgbClr val="006EC7"/>
        </a:buClr>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432"/>
        </a:spcBef>
        <a:buClr>
          <a:srgbClr val="006EC7"/>
        </a:buClr>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ts val="432"/>
        </a:spcBef>
        <a:buClr>
          <a:srgbClr val="006EC7"/>
        </a:buClr>
        <a:buFont typeface="Wingdings" charset="2"/>
        <a:buChar char="§"/>
        <a:defRPr sz="1600" kern="1200">
          <a:solidFill>
            <a:schemeClr val="tx1"/>
          </a:solidFill>
          <a:latin typeface="+mn-lt"/>
          <a:ea typeface="+mn-ea"/>
          <a:cs typeface="+mn-cs"/>
        </a:defRPr>
      </a:lvl4pPr>
      <a:lvl5pPr marL="2057400" indent="-228600" algn="l" defTabSz="457200" rtl="0" eaLnBrk="1" latinLnBrk="0" hangingPunct="1">
        <a:spcBef>
          <a:spcPts val="432"/>
        </a:spcBef>
        <a:buClr>
          <a:srgbClr val="006EC7"/>
        </a:buClr>
        <a:buFont typeface="Wingdings"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hyperlink" Target="https://influenza.rki.de/Diagrams.aspx?agiRegion=0"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sz="2000" dirty="0"/>
              <a:t>Ergebnisse der syndromischen und virologischen ARE-Surveillance </a:t>
            </a:r>
            <a:br>
              <a:rPr lang="de-DE" dirty="0"/>
            </a:br>
            <a:r>
              <a:rPr lang="de-DE" sz="1600" b="0" dirty="0"/>
              <a:t>GrippeWeb, </a:t>
            </a:r>
            <a:br>
              <a:rPr lang="de-DE" sz="1600" b="0" dirty="0"/>
            </a:br>
            <a:r>
              <a:rPr lang="de-DE" sz="1600" b="0" dirty="0"/>
              <a:t>Arbeitsgemeinschaft Influenza / SEED</a:t>
            </a:r>
            <a:r>
              <a:rPr lang="de-DE" sz="1600" b="0" baseline="30000" dirty="0"/>
              <a:t>ARE</a:t>
            </a:r>
            <a:r>
              <a:rPr lang="de-DE" sz="1600" b="0" dirty="0"/>
              <a:t>,</a:t>
            </a:r>
            <a:br>
              <a:rPr lang="de-DE" sz="1600" b="0" dirty="0"/>
            </a:br>
            <a:r>
              <a:rPr lang="de-DE" sz="1600" b="0" dirty="0"/>
              <a:t>ICOSARI</a:t>
            </a:r>
            <a:br>
              <a:rPr lang="de-DE" sz="1600" b="0" dirty="0"/>
            </a:br>
            <a:r>
              <a:rPr lang="de-DE" sz="1600" b="0" dirty="0"/>
              <a:t>Daten NRZ Influenzaviren</a:t>
            </a:r>
            <a:br>
              <a:rPr lang="de-DE" sz="1600" b="0" dirty="0"/>
            </a:br>
            <a:br>
              <a:rPr lang="de-DE" sz="1800" b="0" dirty="0">
                <a:highlight>
                  <a:srgbClr val="FFFF00"/>
                </a:highlight>
              </a:rPr>
            </a:br>
            <a:r>
              <a:rPr lang="de-DE" sz="1800" b="0" dirty="0"/>
              <a:t>Datenstand 11.4.2023</a:t>
            </a:r>
          </a:p>
        </p:txBody>
      </p:sp>
    </p:spTree>
    <p:extLst>
      <p:ext uri="{BB962C8B-B14F-4D97-AF65-F5344CB8AC3E}">
        <p14:creationId xmlns:p14="http://schemas.microsoft.com/office/powerpoint/2010/main" val="2202486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D3EA5A0-D55A-409E-8D7F-683BABDEA787}"/>
              </a:ext>
            </a:extLst>
          </p:cNvPr>
          <p:cNvSpPr>
            <a:spLocks noGrp="1"/>
          </p:cNvSpPr>
          <p:nvPr>
            <p:ph type="dt" sz="half" idx="10"/>
          </p:nvPr>
        </p:nvSpPr>
        <p:spPr/>
        <p:txBody>
          <a:bodyPr/>
          <a:lstStyle/>
          <a:p>
            <a:r>
              <a:rPr lang="de-DE" dirty="0"/>
              <a:t>Stand: 11.4.2023</a:t>
            </a:r>
          </a:p>
          <a:p>
            <a:endParaRPr lang="de-DE" dirty="0"/>
          </a:p>
        </p:txBody>
      </p:sp>
      <p:sp>
        <p:nvSpPr>
          <p:cNvPr id="3" name="Fußzeilenplatzhalter 2">
            <a:extLst>
              <a:ext uri="{FF2B5EF4-FFF2-40B4-BE49-F238E27FC236}">
                <a16:creationId xmlns:a16="http://schemas.microsoft.com/office/drawing/2014/main" id="{590549FC-A809-45E4-BC4C-C3FA40966219}"/>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95C4B840-B51C-4CEB-9B02-CFCC7A72710B}"/>
              </a:ext>
            </a:extLst>
          </p:cNvPr>
          <p:cNvSpPr>
            <a:spLocks noGrp="1"/>
          </p:cNvSpPr>
          <p:nvPr>
            <p:ph type="sldNum" sz="quarter" idx="12"/>
          </p:nvPr>
        </p:nvSpPr>
        <p:spPr/>
        <p:txBody>
          <a:bodyPr/>
          <a:lstStyle/>
          <a:p>
            <a:fld id="{162A217B-ED1C-D84B-8478-63C77FA79618}" type="slidenum">
              <a:rPr lang="de-DE" smtClean="0"/>
              <a:pPr/>
              <a:t>10</a:t>
            </a:fld>
            <a:endParaRPr lang="de-DE" dirty="0"/>
          </a:p>
        </p:txBody>
      </p:sp>
      <p:sp>
        <p:nvSpPr>
          <p:cNvPr id="7" name="Titel 2">
            <a:extLst>
              <a:ext uri="{FF2B5EF4-FFF2-40B4-BE49-F238E27FC236}">
                <a16:creationId xmlns:a16="http://schemas.microsoft.com/office/drawing/2014/main" id="{76239B8B-8C60-4A3A-A635-1745DF2BE3D9}"/>
              </a:ext>
            </a:extLst>
          </p:cNvPr>
          <p:cNvSpPr txBox="1">
            <a:spLocks/>
          </p:cNvSpPr>
          <p:nvPr/>
        </p:nvSpPr>
        <p:spPr>
          <a:xfrm>
            <a:off x="0" y="353489"/>
            <a:ext cx="8942831" cy="400219"/>
          </a:xfrm>
          <a:prstGeom prst="rect">
            <a:avLst/>
          </a:prstGeom>
          <a:solidFill>
            <a:schemeClr val="bg1"/>
          </a:solidFill>
        </p:spPr>
        <p:txBody>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lgn="ctr"/>
            <a:r>
              <a:rPr lang="de-DE" dirty="0"/>
              <a:t>ICOSARI – Diagnosecodes bei SARI-Fällen in verschiedenen Altersgruppen</a:t>
            </a:r>
          </a:p>
          <a:p>
            <a:pPr algn="ctr"/>
            <a:r>
              <a:rPr lang="de-DE" dirty="0"/>
              <a:t>14. KW 2023</a:t>
            </a:r>
          </a:p>
        </p:txBody>
      </p:sp>
      <p:pic>
        <p:nvPicPr>
          <p:cNvPr id="6" name="Grafik 5">
            <a:extLst>
              <a:ext uri="{FF2B5EF4-FFF2-40B4-BE49-F238E27FC236}">
                <a16:creationId xmlns:a16="http://schemas.microsoft.com/office/drawing/2014/main" id="{77EAD208-AED9-4571-890F-967CF58E152D}"/>
              </a:ext>
            </a:extLst>
          </p:cNvPr>
          <p:cNvPicPr>
            <a:picLocks noChangeAspect="1"/>
          </p:cNvPicPr>
          <p:nvPr/>
        </p:nvPicPr>
        <p:blipFill>
          <a:blip r:embed="rId3"/>
          <a:stretch>
            <a:fillRect/>
          </a:stretch>
        </p:blipFill>
        <p:spPr>
          <a:xfrm>
            <a:off x="0" y="1295400"/>
            <a:ext cx="9144000" cy="4267200"/>
          </a:xfrm>
          <a:prstGeom prst="rect">
            <a:avLst/>
          </a:prstGeom>
        </p:spPr>
      </p:pic>
    </p:spTree>
    <p:extLst>
      <p:ext uri="{BB962C8B-B14F-4D97-AF65-F5344CB8AC3E}">
        <p14:creationId xmlns:p14="http://schemas.microsoft.com/office/powerpoint/2010/main" val="3579945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7BF23A30-3126-4F4C-A165-99C36552118C}"/>
              </a:ext>
            </a:extLst>
          </p:cNvPr>
          <p:cNvPicPr>
            <a:picLocks noChangeAspect="1"/>
          </p:cNvPicPr>
          <p:nvPr/>
        </p:nvPicPr>
        <p:blipFill>
          <a:blip r:embed="rId3"/>
          <a:stretch>
            <a:fillRect/>
          </a:stretch>
        </p:blipFill>
        <p:spPr>
          <a:xfrm>
            <a:off x="5055735" y="667751"/>
            <a:ext cx="3619500" cy="2171700"/>
          </a:xfrm>
          <a:prstGeom prst="rect">
            <a:avLst/>
          </a:prstGeom>
        </p:spPr>
      </p:pic>
      <p:pic>
        <p:nvPicPr>
          <p:cNvPr id="7" name="Grafik 6">
            <a:extLst>
              <a:ext uri="{FF2B5EF4-FFF2-40B4-BE49-F238E27FC236}">
                <a16:creationId xmlns:a16="http://schemas.microsoft.com/office/drawing/2014/main" id="{CE887477-08CC-456B-9AE2-1336113E7F62}"/>
              </a:ext>
            </a:extLst>
          </p:cNvPr>
          <p:cNvPicPr>
            <a:picLocks noChangeAspect="1"/>
          </p:cNvPicPr>
          <p:nvPr/>
        </p:nvPicPr>
        <p:blipFill>
          <a:blip r:embed="rId4"/>
          <a:stretch>
            <a:fillRect/>
          </a:stretch>
        </p:blipFill>
        <p:spPr>
          <a:xfrm>
            <a:off x="901143" y="708907"/>
            <a:ext cx="3619500" cy="2171700"/>
          </a:xfrm>
          <a:prstGeom prst="rect">
            <a:avLst/>
          </a:prstGeom>
        </p:spPr>
      </p:pic>
      <p:sp>
        <p:nvSpPr>
          <p:cNvPr id="4" name="Foliennummernplatzhalter 3"/>
          <p:cNvSpPr>
            <a:spLocks noGrp="1"/>
          </p:cNvSpPr>
          <p:nvPr>
            <p:ph type="sldNum" sz="quarter" idx="12"/>
          </p:nvPr>
        </p:nvSpPr>
        <p:spPr/>
        <p:txBody>
          <a:bodyPr/>
          <a:lstStyle/>
          <a:p>
            <a:fld id="{162A217B-ED1C-D84B-8478-63C77FA79618}" type="slidenum">
              <a:rPr lang="de-DE" smtClean="0"/>
              <a:pPr/>
              <a:t>11</a:t>
            </a:fld>
            <a:endParaRPr lang="de-DE" dirty="0"/>
          </a:p>
        </p:txBody>
      </p:sp>
      <p:sp>
        <p:nvSpPr>
          <p:cNvPr id="8" name="Titel 2"/>
          <p:cNvSpPr txBox="1">
            <a:spLocks/>
          </p:cNvSpPr>
          <p:nvPr/>
        </p:nvSpPr>
        <p:spPr>
          <a:xfrm>
            <a:off x="677118" y="353489"/>
            <a:ext cx="8265713" cy="400219"/>
          </a:xfrm>
          <a:prstGeom prst="rect">
            <a:avLst/>
          </a:prstGeom>
          <a:solidFill>
            <a:schemeClr val="bg1"/>
          </a:solidFill>
        </p:spPr>
        <p:txBody>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lgn="ctr"/>
            <a:r>
              <a:rPr lang="de-DE" dirty="0"/>
              <a:t>ICOSARI-KH-Surveillance – SARI-Fälle (J09 – J22) bis zur 14. KW 2023 </a:t>
            </a:r>
          </a:p>
        </p:txBody>
      </p:sp>
      <p:sp>
        <p:nvSpPr>
          <p:cNvPr id="3" name="Fußzeilenplatzhalter 2"/>
          <p:cNvSpPr>
            <a:spLocks noGrp="1"/>
          </p:cNvSpPr>
          <p:nvPr>
            <p:ph type="ftr" sz="quarter" idx="11"/>
          </p:nvPr>
        </p:nvSpPr>
        <p:spPr/>
        <p:txBody>
          <a:bodyPr/>
          <a:lstStyle/>
          <a:p>
            <a:endParaRPr lang="de-DE" dirty="0"/>
          </a:p>
        </p:txBody>
      </p:sp>
      <p:sp>
        <p:nvSpPr>
          <p:cNvPr id="2" name="Datumsplatzhalter 1"/>
          <p:cNvSpPr>
            <a:spLocks noGrp="1"/>
          </p:cNvSpPr>
          <p:nvPr>
            <p:ph type="dt" sz="half" idx="10"/>
          </p:nvPr>
        </p:nvSpPr>
        <p:spPr>
          <a:xfrm>
            <a:off x="564825" y="6619554"/>
            <a:ext cx="1860421" cy="195750"/>
          </a:xfrm>
        </p:spPr>
        <p:txBody>
          <a:bodyPr/>
          <a:lstStyle/>
          <a:p>
            <a:r>
              <a:rPr lang="de-DE" dirty="0"/>
              <a:t>Stand: 11.4.2023</a:t>
            </a:r>
          </a:p>
        </p:txBody>
      </p:sp>
      <p:sp>
        <p:nvSpPr>
          <p:cNvPr id="5" name="Textfeld 4">
            <a:extLst>
              <a:ext uri="{FF2B5EF4-FFF2-40B4-BE49-F238E27FC236}">
                <a16:creationId xmlns:a16="http://schemas.microsoft.com/office/drawing/2014/main" id="{091E27E1-3558-4021-852D-F80AFDA4C08B}"/>
              </a:ext>
            </a:extLst>
          </p:cNvPr>
          <p:cNvSpPr txBox="1"/>
          <p:nvPr/>
        </p:nvSpPr>
        <p:spPr>
          <a:xfrm rot="16200000">
            <a:off x="-2027862" y="3867039"/>
            <a:ext cx="5121723" cy="369332"/>
          </a:xfrm>
          <a:prstGeom prst="rect">
            <a:avLst/>
          </a:prstGeom>
          <a:noFill/>
        </p:spPr>
        <p:txBody>
          <a:bodyPr wrap="none" rtlCol="0">
            <a:spAutoFit/>
          </a:bodyPr>
          <a:lstStyle/>
          <a:p>
            <a:r>
              <a:rPr lang="de-DE" dirty="0"/>
              <a:t>CAVE: sehr geringe Fallzahlen bei 5- bis 34-Jährigen!!</a:t>
            </a:r>
          </a:p>
        </p:txBody>
      </p:sp>
      <p:grpSp>
        <p:nvGrpSpPr>
          <p:cNvPr id="18" name="Gruppieren 17">
            <a:extLst>
              <a:ext uri="{FF2B5EF4-FFF2-40B4-BE49-F238E27FC236}">
                <a16:creationId xmlns:a16="http://schemas.microsoft.com/office/drawing/2014/main" id="{73478FD7-27EB-463B-9B61-E68F50CEF362}"/>
              </a:ext>
            </a:extLst>
          </p:cNvPr>
          <p:cNvGrpSpPr/>
          <p:nvPr/>
        </p:nvGrpSpPr>
        <p:grpSpPr>
          <a:xfrm>
            <a:off x="2698885" y="1035631"/>
            <a:ext cx="2402229" cy="997466"/>
            <a:chOff x="2698885" y="1035631"/>
            <a:chExt cx="2402229" cy="997466"/>
          </a:xfrm>
        </p:grpSpPr>
        <p:sp>
          <p:nvSpPr>
            <p:cNvPr id="27" name="Textfeld 26">
              <a:extLst>
                <a:ext uri="{FF2B5EF4-FFF2-40B4-BE49-F238E27FC236}">
                  <a16:creationId xmlns:a16="http://schemas.microsoft.com/office/drawing/2014/main" id="{9451105E-4F19-48CF-A6CD-9F03C1FCC781}"/>
                </a:ext>
              </a:extLst>
            </p:cNvPr>
            <p:cNvSpPr txBox="1"/>
            <p:nvPr/>
          </p:nvSpPr>
          <p:spPr>
            <a:xfrm>
              <a:off x="2698885" y="1035631"/>
              <a:ext cx="2402229" cy="523220"/>
            </a:xfrm>
            <a:prstGeom prst="rect">
              <a:avLst/>
            </a:prstGeom>
            <a:noFill/>
          </p:spPr>
          <p:txBody>
            <a:bodyPr wrap="square" rtlCol="0">
              <a:spAutoFit/>
            </a:bodyPr>
            <a:lstStyle/>
            <a:p>
              <a:r>
                <a:rPr lang="de-DE" sz="1400" dirty="0">
                  <a:solidFill>
                    <a:srgbClr val="E22B00"/>
                  </a:solidFill>
                </a:rPr>
                <a:t>8 % Influenza, 1 % COVID-19, </a:t>
              </a:r>
            </a:p>
            <a:p>
              <a:r>
                <a:rPr lang="de-DE" sz="1400" dirty="0">
                  <a:solidFill>
                    <a:srgbClr val="E22B00"/>
                  </a:solidFill>
                </a:rPr>
                <a:t>	       	</a:t>
              </a:r>
            </a:p>
          </p:txBody>
        </p:sp>
        <p:cxnSp>
          <p:nvCxnSpPr>
            <p:cNvPr id="37" name="Gerade Verbindung mit Pfeil 36">
              <a:extLst>
                <a:ext uri="{FF2B5EF4-FFF2-40B4-BE49-F238E27FC236}">
                  <a16:creationId xmlns:a16="http://schemas.microsoft.com/office/drawing/2014/main" id="{ECD015BB-F2BF-4840-B992-1F84DA4B2E25}"/>
                </a:ext>
              </a:extLst>
            </p:cNvPr>
            <p:cNvCxnSpPr>
              <a:cxnSpLocks/>
            </p:cNvCxnSpPr>
            <p:nvPr/>
          </p:nvCxnSpPr>
          <p:spPr>
            <a:xfrm flipH="1">
              <a:off x="3119044" y="1333830"/>
              <a:ext cx="228875" cy="699267"/>
            </a:xfrm>
            <a:prstGeom prst="straightConnector1">
              <a:avLst/>
            </a:prstGeom>
            <a:ln>
              <a:solidFill>
                <a:srgbClr val="E22B00"/>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42" name="Gruppieren 41">
            <a:extLst>
              <a:ext uri="{FF2B5EF4-FFF2-40B4-BE49-F238E27FC236}">
                <a16:creationId xmlns:a16="http://schemas.microsoft.com/office/drawing/2014/main" id="{D7F7CE6E-D916-4CA2-BD36-46A145171067}"/>
              </a:ext>
            </a:extLst>
          </p:cNvPr>
          <p:cNvGrpSpPr/>
          <p:nvPr/>
        </p:nvGrpSpPr>
        <p:grpSpPr>
          <a:xfrm>
            <a:off x="6785554" y="911940"/>
            <a:ext cx="2914606" cy="999414"/>
            <a:chOff x="6520330" y="968387"/>
            <a:chExt cx="2914606" cy="999414"/>
          </a:xfrm>
        </p:grpSpPr>
        <p:sp>
          <p:nvSpPr>
            <p:cNvPr id="22" name="Textfeld 21">
              <a:extLst>
                <a:ext uri="{FF2B5EF4-FFF2-40B4-BE49-F238E27FC236}">
                  <a16:creationId xmlns:a16="http://schemas.microsoft.com/office/drawing/2014/main" id="{DACED08D-7A14-49AB-AA95-E619D6D2DC51}"/>
                </a:ext>
              </a:extLst>
            </p:cNvPr>
            <p:cNvSpPr txBox="1"/>
            <p:nvPr/>
          </p:nvSpPr>
          <p:spPr>
            <a:xfrm>
              <a:off x="6520330" y="968387"/>
              <a:ext cx="2914606" cy="307777"/>
            </a:xfrm>
            <a:prstGeom prst="rect">
              <a:avLst/>
            </a:prstGeom>
            <a:noFill/>
          </p:spPr>
          <p:txBody>
            <a:bodyPr wrap="square" rtlCol="0">
              <a:spAutoFit/>
            </a:bodyPr>
            <a:lstStyle/>
            <a:p>
              <a:r>
                <a:rPr lang="de-DE" sz="1400" dirty="0">
                  <a:solidFill>
                    <a:srgbClr val="E22B00"/>
                  </a:solidFill>
                </a:rPr>
                <a:t>9 % Influenza, 13 % COVID-19</a:t>
              </a:r>
            </a:p>
          </p:txBody>
        </p:sp>
        <p:cxnSp>
          <p:nvCxnSpPr>
            <p:cNvPr id="32" name="Gerade Verbindung mit Pfeil 31">
              <a:extLst>
                <a:ext uri="{FF2B5EF4-FFF2-40B4-BE49-F238E27FC236}">
                  <a16:creationId xmlns:a16="http://schemas.microsoft.com/office/drawing/2014/main" id="{D82D4917-DB03-45F2-A858-0A81007DA67C}"/>
                </a:ext>
              </a:extLst>
            </p:cNvPr>
            <p:cNvCxnSpPr>
              <a:cxnSpLocks/>
            </p:cNvCxnSpPr>
            <p:nvPr/>
          </p:nvCxnSpPr>
          <p:spPr>
            <a:xfrm flipH="1">
              <a:off x="6935499" y="1275705"/>
              <a:ext cx="137624" cy="692096"/>
            </a:xfrm>
            <a:prstGeom prst="straightConnector1">
              <a:avLst/>
            </a:prstGeom>
            <a:ln>
              <a:solidFill>
                <a:srgbClr val="E22B00"/>
              </a:solidFill>
              <a:tailEnd type="triangle"/>
            </a:ln>
            <a:effectLst/>
          </p:spPr>
          <p:style>
            <a:lnRef idx="2">
              <a:schemeClr val="accent1"/>
            </a:lnRef>
            <a:fillRef idx="0">
              <a:schemeClr val="accent1"/>
            </a:fillRef>
            <a:effectRef idx="1">
              <a:schemeClr val="accent1"/>
            </a:effectRef>
            <a:fontRef idx="minor">
              <a:schemeClr val="tx1"/>
            </a:fontRef>
          </p:style>
        </p:cxnSp>
      </p:grpSp>
      <p:pic>
        <p:nvPicPr>
          <p:cNvPr id="10" name="Grafik 9">
            <a:extLst>
              <a:ext uri="{FF2B5EF4-FFF2-40B4-BE49-F238E27FC236}">
                <a16:creationId xmlns:a16="http://schemas.microsoft.com/office/drawing/2014/main" id="{31F5B896-889D-43EC-B31F-6CF00D673CB3}"/>
              </a:ext>
            </a:extLst>
          </p:cNvPr>
          <p:cNvPicPr>
            <a:picLocks noChangeAspect="1"/>
          </p:cNvPicPr>
          <p:nvPr/>
        </p:nvPicPr>
        <p:blipFill>
          <a:blip r:embed="rId5"/>
          <a:stretch>
            <a:fillRect/>
          </a:stretch>
        </p:blipFill>
        <p:spPr>
          <a:xfrm>
            <a:off x="967329" y="2643422"/>
            <a:ext cx="3524250" cy="2114550"/>
          </a:xfrm>
          <a:prstGeom prst="rect">
            <a:avLst/>
          </a:prstGeom>
        </p:spPr>
      </p:pic>
      <p:grpSp>
        <p:nvGrpSpPr>
          <p:cNvPr id="15" name="Gruppieren 14">
            <a:extLst>
              <a:ext uri="{FF2B5EF4-FFF2-40B4-BE49-F238E27FC236}">
                <a16:creationId xmlns:a16="http://schemas.microsoft.com/office/drawing/2014/main" id="{29B97F84-6546-497B-ACBD-0FA4494B7F2D}"/>
              </a:ext>
            </a:extLst>
          </p:cNvPr>
          <p:cNvGrpSpPr/>
          <p:nvPr/>
        </p:nvGrpSpPr>
        <p:grpSpPr>
          <a:xfrm>
            <a:off x="2627909" y="2895022"/>
            <a:ext cx="2472771" cy="936802"/>
            <a:chOff x="2551945" y="2925886"/>
            <a:chExt cx="2472771" cy="936802"/>
          </a:xfrm>
        </p:grpSpPr>
        <p:cxnSp>
          <p:nvCxnSpPr>
            <p:cNvPr id="31" name="Gerade Verbindung mit Pfeil 30">
              <a:extLst>
                <a:ext uri="{FF2B5EF4-FFF2-40B4-BE49-F238E27FC236}">
                  <a16:creationId xmlns:a16="http://schemas.microsoft.com/office/drawing/2014/main" id="{1305FE3D-EBE3-4AA8-83F5-D306E155C780}"/>
                </a:ext>
              </a:extLst>
            </p:cNvPr>
            <p:cNvCxnSpPr>
              <a:cxnSpLocks/>
            </p:cNvCxnSpPr>
            <p:nvPr/>
          </p:nvCxnSpPr>
          <p:spPr>
            <a:xfrm flipH="1">
              <a:off x="3043080" y="3193327"/>
              <a:ext cx="156095" cy="669361"/>
            </a:xfrm>
            <a:prstGeom prst="straightConnector1">
              <a:avLst/>
            </a:prstGeom>
            <a:ln>
              <a:solidFill>
                <a:srgbClr val="E22B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9" name="Textfeld 28">
              <a:extLst>
                <a:ext uri="{FF2B5EF4-FFF2-40B4-BE49-F238E27FC236}">
                  <a16:creationId xmlns:a16="http://schemas.microsoft.com/office/drawing/2014/main" id="{75E19EA1-A77C-4F09-AAFB-87273313F7E4}"/>
                </a:ext>
              </a:extLst>
            </p:cNvPr>
            <p:cNvSpPr txBox="1"/>
            <p:nvPr/>
          </p:nvSpPr>
          <p:spPr>
            <a:xfrm>
              <a:off x="2551945" y="2925886"/>
              <a:ext cx="2472771" cy="307777"/>
            </a:xfrm>
            <a:prstGeom prst="rect">
              <a:avLst/>
            </a:prstGeom>
            <a:noFill/>
          </p:spPr>
          <p:txBody>
            <a:bodyPr wrap="square" rtlCol="0">
              <a:spAutoFit/>
            </a:bodyPr>
            <a:lstStyle/>
            <a:p>
              <a:r>
                <a:rPr lang="de-DE" sz="1400" b="1" dirty="0">
                  <a:solidFill>
                    <a:srgbClr val="E22B00"/>
                  </a:solidFill>
                </a:rPr>
                <a:t>29 % Influenza</a:t>
              </a:r>
            </a:p>
          </p:txBody>
        </p:sp>
      </p:grpSp>
      <p:pic>
        <p:nvPicPr>
          <p:cNvPr id="13" name="Grafik 12">
            <a:extLst>
              <a:ext uri="{FF2B5EF4-FFF2-40B4-BE49-F238E27FC236}">
                <a16:creationId xmlns:a16="http://schemas.microsoft.com/office/drawing/2014/main" id="{558E8BCD-725E-4576-A21F-0F0127C2D982}"/>
              </a:ext>
            </a:extLst>
          </p:cNvPr>
          <p:cNvPicPr>
            <a:picLocks noChangeAspect="1"/>
          </p:cNvPicPr>
          <p:nvPr/>
        </p:nvPicPr>
        <p:blipFill>
          <a:blip r:embed="rId6"/>
          <a:stretch>
            <a:fillRect/>
          </a:stretch>
        </p:blipFill>
        <p:spPr>
          <a:xfrm>
            <a:off x="967329" y="4475542"/>
            <a:ext cx="3619500" cy="2171700"/>
          </a:xfrm>
          <a:prstGeom prst="rect">
            <a:avLst/>
          </a:prstGeom>
        </p:spPr>
      </p:pic>
      <p:grpSp>
        <p:nvGrpSpPr>
          <p:cNvPr id="39" name="Gruppieren 38">
            <a:extLst>
              <a:ext uri="{FF2B5EF4-FFF2-40B4-BE49-F238E27FC236}">
                <a16:creationId xmlns:a16="http://schemas.microsoft.com/office/drawing/2014/main" id="{AA78A301-EA87-49F2-B70A-4D83A698C2CF}"/>
              </a:ext>
            </a:extLst>
          </p:cNvPr>
          <p:cNvGrpSpPr/>
          <p:nvPr/>
        </p:nvGrpSpPr>
        <p:grpSpPr>
          <a:xfrm>
            <a:off x="2551946" y="4685183"/>
            <a:ext cx="2549168" cy="1137186"/>
            <a:chOff x="2551946" y="4685183"/>
            <a:chExt cx="2549168" cy="1137186"/>
          </a:xfrm>
        </p:grpSpPr>
        <p:cxnSp>
          <p:nvCxnSpPr>
            <p:cNvPr id="23" name="Gerade Verbindung mit Pfeil 22">
              <a:extLst>
                <a:ext uri="{FF2B5EF4-FFF2-40B4-BE49-F238E27FC236}">
                  <a16:creationId xmlns:a16="http://schemas.microsoft.com/office/drawing/2014/main" id="{B4FA79E7-1964-4336-B5D2-3E966168AB11}"/>
                </a:ext>
              </a:extLst>
            </p:cNvPr>
            <p:cNvCxnSpPr>
              <a:cxnSpLocks/>
            </p:cNvCxnSpPr>
            <p:nvPr/>
          </p:nvCxnSpPr>
          <p:spPr>
            <a:xfrm flipH="1">
              <a:off x="3119044" y="5053540"/>
              <a:ext cx="145059" cy="768829"/>
            </a:xfrm>
            <a:prstGeom prst="straightConnector1">
              <a:avLst/>
            </a:prstGeom>
            <a:ln>
              <a:solidFill>
                <a:srgbClr val="E22B00"/>
              </a:solidFill>
              <a:tailEnd type="triangle"/>
            </a:ln>
            <a:effectLst/>
          </p:spPr>
          <p:style>
            <a:lnRef idx="2">
              <a:schemeClr val="accent1"/>
            </a:lnRef>
            <a:fillRef idx="0">
              <a:schemeClr val="accent1"/>
            </a:fillRef>
            <a:effectRef idx="1">
              <a:schemeClr val="accent1"/>
            </a:effectRef>
            <a:fontRef idx="minor">
              <a:schemeClr val="tx1"/>
            </a:fontRef>
          </p:style>
        </p:cxnSp>
        <p:sp>
          <p:nvSpPr>
            <p:cNvPr id="36" name="Textfeld 35">
              <a:extLst>
                <a:ext uri="{FF2B5EF4-FFF2-40B4-BE49-F238E27FC236}">
                  <a16:creationId xmlns:a16="http://schemas.microsoft.com/office/drawing/2014/main" id="{497AD142-6658-4782-B806-88E8356DE031}"/>
                </a:ext>
              </a:extLst>
            </p:cNvPr>
            <p:cNvSpPr txBox="1"/>
            <p:nvPr/>
          </p:nvSpPr>
          <p:spPr>
            <a:xfrm>
              <a:off x="2551946" y="4685183"/>
              <a:ext cx="2549168" cy="307777"/>
            </a:xfrm>
            <a:prstGeom prst="rect">
              <a:avLst/>
            </a:prstGeom>
            <a:noFill/>
          </p:spPr>
          <p:txBody>
            <a:bodyPr wrap="square" rtlCol="0">
              <a:spAutoFit/>
            </a:bodyPr>
            <a:lstStyle/>
            <a:p>
              <a:r>
                <a:rPr lang="de-DE" sz="1400" dirty="0">
                  <a:solidFill>
                    <a:srgbClr val="E22B00"/>
                  </a:solidFill>
                </a:rPr>
                <a:t>8 % Influenza</a:t>
              </a:r>
              <a:r>
                <a:rPr lang="de-DE" sz="1400" i="1" dirty="0">
                  <a:solidFill>
                    <a:srgbClr val="E22B00"/>
                  </a:solidFill>
                </a:rPr>
                <a:t>	</a:t>
              </a:r>
            </a:p>
          </p:txBody>
        </p:sp>
      </p:grpSp>
      <p:pic>
        <p:nvPicPr>
          <p:cNvPr id="40" name="Grafik 39">
            <a:extLst>
              <a:ext uri="{FF2B5EF4-FFF2-40B4-BE49-F238E27FC236}">
                <a16:creationId xmlns:a16="http://schemas.microsoft.com/office/drawing/2014/main" id="{E981566E-EC86-479B-A98D-7D5A30E2C3D8}"/>
              </a:ext>
            </a:extLst>
          </p:cNvPr>
          <p:cNvPicPr>
            <a:picLocks noChangeAspect="1"/>
          </p:cNvPicPr>
          <p:nvPr/>
        </p:nvPicPr>
        <p:blipFill>
          <a:blip r:embed="rId7"/>
          <a:stretch>
            <a:fillRect/>
          </a:stretch>
        </p:blipFill>
        <p:spPr>
          <a:xfrm>
            <a:off x="5064494" y="2596151"/>
            <a:ext cx="3619500" cy="2171700"/>
          </a:xfrm>
          <a:prstGeom prst="rect">
            <a:avLst/>
          </a:prstGeom>
        </p:spPr>
      </p:pic>
      <p:grpSp>
        <p:nvGrpSpPr>
          <p:cNvPr id="48" name="Gruppieren 47">
            <a:extLst>
              <a:ext uri="{FF2B5EF4-FFF2-40B4-BE49-F238E27FC236}">
                <a16:creationId xmlns:a16="http://schemas.microsoft.com/office/drawing/2014/main" id="{058B7281-403E-4C4B-9F17-862559D5BD6E}"/>
              </a:ext>
            </a:extLst>
          </p:cNvPr>
          <p:cNvGrpSpPr/>
          <p:nvPr/>
        </p:nvGrpSpPr>
        <p:grpSpPr>
          <a:xfrm>
            <a:off x="7106804" y="2932054"/>
            <a:ext cx="3116682" cy="909693"/>
            <a:chOff x="6865485" y="2883284"/>
            <a:chExt cx="3116682" cy="909693"/>
          </a:xfrm>
        </p:grpSpPr>
        <p:sp>
          <p:nvSpPr>
            <p:cNvPr id="24" name="Textfeld 23">
              <a:extLst>
                <a:ext uri="{FF2B5EF4-FFF2-40B4-BE49-F238E27FC236}">
                  <a16:creationId xmlns:a16="http://schemas.microsoft.com/office/drawing/2014/main" id="{91D7FBB8-08F9-457F-9F55-9AB784863649}"/>
                </a:ext>
              </a:extLst>
            </p:cNvPr>
            <p:cNvSpPr txBox="1"/>
            <p:nvPr/>
          </p:nvSpPr>
          <p:spPr>
            <a:xfrm>
              <a:off x="6865485" y="2883284"/>
              <a:ext cx="3116682" cy="307777"/>
            </a:xfrm>
            <a:prstGeom prst="rect">
              <a:avLst/>
            </a:prstGeom>
            <a:noFill/>
          </p:spPr>
          <p:txBody>
            <a:bodyPr wrap="square" rtlCol="0">
              <a:spAutoFit/>
            </a:bodyPr>
            <a:lstStyle/>
            <a:p>
              <a:r>
                <a:rPr lang="de-DE" sz="1400" b="1" dirty="0">
                  <a:solidFill>
                    <a:srgbClr val="E22B00"/>
                  </a:solidFill>
                </a:rPr>
                <a:t>17 % COVID-19</a:t>
              </a:r>
              <a:endParaRPr lang="de-DE" sz="1400" dirty="0">
                <a:solidFill>
                  <a:srgbClr val="E22B00"/>
                </a:solidFill>
              </a:endParaRPr>
            </a:p>
          </p:txBody>
        </p:sp>
        <p:cxnSp>
          <p:nvCxnSpPr>
            <p:cNvPr id="33" name="Gerade Verbindung mit Pfeil 32">
              <a:extLst>
                <a:ext uri="{FF2B5EF4-FFF2-40B4-BE49-F238E27FC236}">
                  <a16:creationId xmlns:a16="http://schemas.microsoft.com/office/drawing/2014/main" id="{1F06B6D1-416F-40FE-9C1B-F81B5F67447F}"/>
                </a:ext>
              </a:extLst>
            </p:cNvPr>
            <p:cNvCxnSpPr>
              <a:cxnSpLocks/>
            </p:cNvCxnSpPr>
            <p:nvPr/>
          </p:nvCxnSpPr>
          <p:spPr>
            <a:xfrm flipH="1">
              <a:off x="7068314" y="3282834"/>
              <a:ext cx="131212" cy="510143"/>
            </a:xfrm>
            <a:prstGeom prst="straightConnector1">
              <a:avLst/>
            </a:prstGeom>
            <a:ln>
              <a:solidFill>
                <a:srgbClr val="E22B00"/>
              </a:solidFill>
              <a:tailEnd type="triangle"/>
            </a:ln>
            <a:effectLst/>
          </p:spPr>
          <p:style>
            <a:lnRef idx="2">
              <a:schemeClr val="accent1"/>
            </a:lnRef>
            <a:fillRef idx="0">
              <a:schemeClr val="accent1"/>
            </a:fillRef>
            <a:effectRef idx="1">
              <a:schemeClr val="accent1"/>
            </a:effectRef>
            <a:fontRef idx="minor">
              <a:schemeClr val="tx1"/>
            </a:fontRef>
          </p:style>
        </p:cxnSp>
      </p:grpSp>
      <p:pic>
        <p:nvPicPr>
          <p:cNvPr id="47" name="Grafik 46">
            <a:extLst>
              <a:ext uri="{FF2B5EF4-FFF2-40B4-BE49-F238E27FC236}">
                <a16:creationId xmlns:a16="http://schemas.microsoft.com/office/drawing/2014/main" id="{3F745644-0475-49AC-B9AC-69FC1632EA00}"/>
              </a:ext>
            </a:extLst>
          </p:cNvPr>
          <p:cNvPicPr>
            <a:picLocks noChangeAspect="1"/>
          </p:cNvPicPr>
          <p:nvPr/>
        </p:nvPicPr>
        <p:blipFill>
          <a:blip r:embed="rId8"/>
          <a:stretch>
            <a:fillRect/>
          </a:stretch>
        </p:blipFill>
        <p:spPr>
          <a:xfrm>
            <a:off x="5136473" y="4482345"/>
            <a:ext cx="3619500" cy="2171700"/>
          </a:xfrm>
          <a:prstGeom prst="rect">
            <a:avLst/>
          </a:prstGeom>
        </p:spPr>
      </p:pic>
      <p:grpSp>
        <p:nvGrpSpPr>
          <p:cNvPr id="54" name="Gruppieren 53">
            <a:extLst>
              <a:ext uri="{FF2B5EF4-FFF2-40B4-BE49-F238E27FC236}">
                <a16:creationId xmlns:a16="http://schemas.microsoft.com/office/drawing/2014/main" id="{73DD7337-102D-4CD1-8955-23D8BA4ECBF1}"/>
              </a:ext>
            </a:extLst>
          </p:cNvPr>
          <p:cNvGrpSpPr/>
          <p:nvPr/>
        </p:nvGrpSpPr>
        <p:grpSpPr>
          <a:xfrm>
            <a:off x="7200723" y="5031055"/>
            <a:ext cx="3287987" cy="754787"/>
            <a:chOff x="6935499" y="4639016"/>
            <a:chExt cx="3287987" cy="754787"/>
          </a:xfrm>
        </p:grpSpPr>
        <p:cxnSp>
          <p:nvCxnSpPr>
            <p:cNvPr id="35" name="Gerade Verbindung mit Pfeil 34">
              <a:extLst>
                <a:ext uri="{FF2B5EF4-FFF2-40B4-BE49-F238E27FC236}">
                  <a16:creationId xmlns:a16="http://schemas.microsoft.com/office/drawing/2014/main" id="{677006FC-079F-4AC1-AB3F-9DA0AB90E216}"/>
                </a:ext>
              </a:extLst>
            </p:cNvPr>
            <p:cNvCxnSpPr>
              <a:cxnSpLocks/>
            </p:cNvCxnSpPr>
            <p:nvPr/>
          </p:nvCxnSpPr>
          <p:spPr>
            <a:xfrm flipH="1">
              <a:off x="7068314" y="5004049"/>
              <a:ext cx="176271" cy="389754"/>
            </a:xfrm>
            <a:prstGeom prst="straightConnector1">
              <a:avLst/>
            </a:prstGeom>
            <a:ln>
              <a:solidFill>
                <a:srgbClr val="E22B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0" name="Textfeld 19">
              <a:extLst>
                <a:ext uri="{FF2B5EF4-FFF2-40B4-BE49-F238E27FC236}">
                  <a16:creationId xmlns:a16="http://schemas.microsoft.com/office/drawing/2014/main" id="{0F7635EF-5D40-43C2-B708-66AF5C24D8AA}"/>
                </a:ext>
              </a:extLst>
            </p:cNvPr>
            <p:cNvSpPr txBox="1"/>
            <p:nvPr/>
          </p:nvSpPr>
          <p:spPr>
            <a:xfrm>
              <a:off x="6935499" y="4639016"/>
              <a:ext cx="3287987" cy="307777"/>
            </a:xfrm>
            <a:prstGeom prst="rect">
              <a:avLst/>
            </a:prstGeom>
            <a:noFill/>
          </p:spPr>
          <p:txBody>
            <a:bodyPr wrap="square" rtlCol="0">
              <a:spAutoFit/>
            </a:bodyPr>
            <a:lstStyle/>
            <a:p>
              <a:r>
                <a:rPr lang="de-DE" sz="1400" b="1" dirty="0">
                  <a:solidFill>
                    <a:srgbClr val="E22B00"/>
                  </a:solidFill>
                </a:rPr>
                <a:t>22 % COVID-19</a:t>
              </a:r>
              <a:endParaRPr lang="de-DE" sz="1400" dirty="0">
                <a:solidFill>
                  <a:srgbClr val="E22B00"/>
                </a:solidFill>
              </a:endParaRPr>
            </a:p>
          </p:txBody>
        </p:sp>
      </p:grpSp>
    </p:spTree>
    <p:extLst>
      <p:ext uri="{BB962C8B-B14F-4D97-AF65-F5344CB8AC3E}">
        <p14:creationId xmlns:p14="http://schemas.microsoft.com/office/powerpoint/2010/main" val="1383061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00C99325-E27C-4A34-A5C8-FB3607C36F38}"/>
              </a:ext>
            </a:extLst>
          </p:cNvPr>
          <p:cNvPicPr>
            <a:picLocks noChangeAspect="1"/>
          </p:cNvPicPr>
          <p:nvPr/>
        </p:nvPicPr>
        <p:blipFill>
          <a:blip r:embed="rId3"/>
          <a:stretch>
            <a:fillRect/>
          </a:stretch>
        </p:blipFill>
        <p:spPr>
          <a:xfrm>
            <a:off x="4978630" y="673574"/>
            <a:ext cx="3619500" cy="2171700"/>
          </a:xfrm>
          <a:prstGeom prst="rect">
            <a:avLst/>
          </a:prstGeom>
        </p:spPr>
      </p:pic>
      <p:pic>
        <p:nvPicPr>
          <p:cNvPr id="6" name="Grafik 5">
            <a:extLst>
              <a:ext uri="{FF2B5EF4-FFF2-40B4-BE49-F238E27FC236}">
                <a16:creationId xmlns:a16="http://schemas.microsoft.com/office/drawing/2014/main" id="{147EC111-EF22-47DC-A9B3-0131BFD2C137}"/>
              </a:ext>
            </a:extLst>
          </p:cNvPr>
          <p:cNvPicPr>
            <a:picLocks noChangeAspect="1"/>
          </p:cNvPicPr>
          <p:nvPr/>
        </p:nvPicPr>
        <p:blipFill>
          <a:blip r:embed="rId4"/>
          <a:stretch>
            <a:fillRect/>
          </a:stretch>
        </p:blipFill>
        <p:spPr>
          <a:xfrm>
            <a:off x="854473" y="702166"/>
            <a:ext cx="3619500" cy="2171700"/>
          </a:xfrm>
          <a:prstGeom prst="rect">
            <a:avLst/>
          </a:prstGeom>
        </p:spPr>
      </p:pic>
      <p:sp>
        <p:nvSpPr>
          <p:cNvPr id="4" name="Foliennummernplatzhalter 3"/>
          <p:cNvSpPr>
            <a:spLocks noGrp="1"/>
          </p:cNvSpPr>
          <p:nvPr>
            <p:ph type="sldNum" sz="quarter" idx="12"/>
          </p:nvPr>
        </p:nvSpPr>
        <p:spPr/>
        <p:txBody>
          <a:bodyPr/>
          <a:lstStyle/>
          <a:p>
            <a:fld id="{162A217B-ED1C-D84B-8478-63C77FA79618}" type="slidenum">
              <a:rPr lang="de-DE" smtClean="0"/>
              <a:pPr/>
              <a:t>12</a:t>
            </a:fld>
            <a:endParaRPr lang="de-DE" dirty="0"/>
          </a:p>
        </p:txBody>
      </p:sp>
      <p:sp>
        <p:nvSpPr>
          <p:cNvPr id="8" name="Titel 2"/>
          <p:cNvSpPr txBox="1">
            <a:spLocks/>
          </p:cNvSpPr>
          <p:nvPr/>
        </p:nvSpPr>
        <p:spPr>
          <a:xfrm>
            <a:off x="677118" y="353489"/>
            <a:ext cx="8265713" cy="400219"/>
          </a:xfrm>
          <a:prstGeom prst="rect">
            <a:avLst/>
          </a:prstGeom>
          <a:solidFill>
            <a:schemeClr val="bg1"/>
          </a:solidFill>
        </p:spPr>
        <p:txBody>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lgn="ctr"/>
            <a:r>
              <a:rPr lang="de-DE" dirty="0"/>
              <a:t>Intensivbehandlung: SARI-Fälle (J09 – J22) bis zur 14. KW 2023 </a:t>
            </a:r>
          </a:p>
        </p:txBody>
      </p:sp>
      <p:sp>
        <p:nvSpPr>
          <p:cNvPr id="3" name="Fußzeilenplatzhalter 2"/>
          <p:cNvSpPr>
            <a:spLocks noGrp="1"/>
          </p:cNvSpPr>
          <p:nvPr>
            <p:ph type="ftr" sz="quarter" idx="11"/>
          </p:nvPr>
        </p:nvSpPr>
        <p:spPr/>
        <p:txBody>
          <a:bodyPr/>
          <a:lstStyle/>
          <a:p>
            <a:endParaRPr lang="de-DE" dirty="0"/>
          </a:p>
        </p:txBody>
      </p:sp>
      <p:sp>
        <p:nvSpPr>
          <p:cNvPr id="2" name="Datumsplatzhalter 1"/>
          <p:cNvSpPr>
            <a:spLocks noGrp="1"/>
          </p:cNvSpPr>
          <p:nvPr>
            <p:ph type="dt" sz="half" idx="10"/>
          </p:nvPr>
        </p:nvSpPr>
        <p:spPr>
          <a:xfrm>
            <a:off x="564825" y="6622713"/>
            <a:ext cx="1860421" cy="195750"/>
          </a:xfrm>
        </p:spPr>
        <p:txBody>
          <a:bodyPr/>
          <a:lstStyle/>
          <a:p>
            <a:r>
              <a:rPr lang="de-DE" dirty="0"/>
              <a:t>Stand: 11.4.2023</a:t>
            </a:r>
          </a:p>
        </p:txBody>
      </p:sp>
      <p:grpSp>
        <p:nvGrpSpPr>
          <p:cNvPr id="19" name="Gruppieren 18">
            <a:extLst>
              <a:ext uri="{FF2B5EF4-FFF2-40B4-BE49-F238E27FC236}">
                <a16:creationId xmlns:a16="http://schemas.microsoft.com/office/drawing/2014/main" id="{D7B13259-0BFB-447E-BE7E-B12F63CBA7AE}"/>
              </a:ext>
            </a:extLst>
          </p:cNvPr>
          <p:cNvGrpSpPr/>
          <p:nvPr/>
        </p:nvGrpSpPr>
        <p:grpSpPr>
          <a:xfrm>
            <a:off x="7161761" y="1201254"/>
            <a:ext cx="2514600" cy="805433"/>
            <a:chOff x="6978734" y="3033459"/>
            <a:chExt cx="2514600" cy="805433"/>
          </a:xfrm>
        </p:grpSpPr>
        <p:cxnSp>
          <p:nvCxnSpPr>
            <p:cNvPr id="25" name="Gerade Verbindung mit Pfeil 24">
              <a:extLst>
                <a:ext uri="{FF2B5EF4-FFF2-40B4-BE49-F238E27FC236}">
                  <a16:creationId xmlns:a16="http://schemas.microsoft.com/office/drawing/2014/main" id="{7DA57174-88BA-4947-960B-75345F9D1D96}"/>
                </a:ext>
              </a:extLst>
            </p:cNvPr>
            <p:cNvCxnSpPr>
              <a:cxnSpLocks/>
            </p:cNvCxnSpPr>
            <p:nvPr/>
          </p:nvCxnSpPr>
          <p:spPr>
            <a:xfrm flipH="1">
              <a:off x="6978734" y="3431772"/>
              <a:ext cx="158980" cy="407120"/>
            </a:xfrm>
            <a:prstGeom prst="straightConnector1">
              <a:avLst/>
            </a:prstGeom>
            <a:ln w="28575">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8" name="Textfeld 27">
              <a:extLst>
                <a:ext uri="{FF2B5EF4-FFF2-40B4-BE49-F238E27FC236}">
                  <a16:creationId xmlns:a16="http://schemas.microsoft.com/office/drawing/2014/main" id="{8DB19399-83CB-4AB4-ACBE-9EEF5AB4A984}"/>
                </a:ext>
              </a:extLst>
            </p:cNvPr>
            <p:cNvSpPr txBox="1"/>
            <p:nvPr/>
          </p:nvSpPr>
          <p:spPr>
            <a:xfrm>
              <a:off x="6978734" y="3033459"/>
              <a:ext cx="2514600" cy="307777"/>
            </a:xfrm>
            <a:prstGeom prst="rect">
              <a:avLst/>
            </a:prstGeom>
            <a:noFill/>
          </p:spPr>
          <p:txBody>
            <a:bodyPr wrap="square" rtlCol="0">
              <a:spAutoFit/>
            </a:bodyPr>
            <a:lstStyle/>
            <a:p>
              <a:r>
                <a:rPr lang="de-DE" sz="1400" i="1" dirty="0">
                  <a:solidFill>
                    <a:srgbClr val="E22B00"/>
                  </a:solidFill>
                </a:rPr>
                <a:t>14 % Influenza</a:t>
              </a:r>
            </a:p>
          </p:txBody>
        </p:sp>
      </p:grpSp>
      <p:pic>
        <p:nvPicPr>
          <p:cNvPr id="10" name="Grafik 9">
            <a:extLst>
              <a:ext uri="{FF2B5EF4-FFF2-40B4-BE49-F238E27FC236}">
                <a16:creationId xmlns:a16="http://schemas.microsoft.com/office/drawing/2014/main" id="{8C5D844D-4029-464D-8291-EFEC587ED6BB}"/>
              </a:ext>
            </a:extLst>
          </p:cNvPr>
          <p:cNvPicPr>
            <a:picLocks noChangeAspect="1"/>
          </p:cNvPicPr>
          <p:nvPr/>
        </p:nvPicPr>
        <p:blipFill>
          <a:blip r:embed="rId5"/>
          <a:stretch>
            <a:fillRect/>
          </a:stretch>
        </p:blipFill>
        <p:spPr>
          <a:xfrm>
            <a:off x="854473" y="2609160"/>
            <a:ext cx="3619500" cy="2171700"/>
          </a:xfrm>
          <a:prstGeom prst="rect">
            <a:avLst/>
          </a:prstGeom>
        </p:spPr>
      </p:pic>
      <p:pic>
        <p:nvPicPr>
          <p:cNvPr id="13" name="Grafik 12">
            <a:extLst>
              <a:ext uri="{FF2B5EF4-FFF2-40B4-BE49-F238E27FC236}">
                <a16:creationId xmlns:a16="http://schemas.microsoft.com/office/drawing/2014/main" id="{AF88D914-B054-4C36-843C-DA5E5B42D514}"/>
              </a:ext>
            </a:extLst>
          </p:cNvPr>
          <p:cNvPicPr>
            <a:picLocks noChangeAspect="1"/>
          </p:cNvPicPr>
          <p:nvPr/>
        </p:nvPicPr>
        <p:blipFill>
          <a:blip r:embed="rId6"/>
          <a:stretch>
            <a:fillRect/>
          </a:stretch>
        </p:blipFill>
        <p:spPr>
          <a:xfrm>
            <a:off x="855853" y="4511603"/>
            <a:ext cx="3619500" cy="2171700"/>
          </a:xfrm>
          <a:prstGeom prst="rect">
            <a:avLst/>
          </a:prstGeom>
        </p:spPr>
      </p:pic>
      <p:pic>
        <p:nvPicPr>
          <p:cNvPr id="17" name="Grafik 16">
            <a:extLst>
              <a:ext uri="{FF2B5EF4-FFF2-40B4-BE49-F238E27FC236}">
                <a16:creationId xmlns:a16="http://schemas.microsoft.com/office/drawing/2014/main" id="{EB570DDC-08D6-4D28-BFFC-8459F5773809}"/>
              </a:ext>
            </a:extLst>
          </p:cNvPr>
          <p:cNvPicPr>
            <a:picLocks noChangeAspect="1"/>
          </p:cNvPicPr>
          <p:nvPr/>
        </p:nvPicPr>
        <p:blipFill>
          <a:blip r:embed="rId7"/>
          <a:stretch>
            <a:fillRect/>
          </a:stretch>
        </p:blipFill>
        <p:spPr>
          <a:xfrm>
            <a:off x="4978630" y="2602360"/>
            <a:ext cx="3619500" cy="2171700"/>
          </a:xfrm>
          <a:prstGeom prst="rect">
            <a:avLst/>
          </a:prstGeom>
        </p:spPr>
      </p:pic>
      <p:grpSp>
        <p:nvGrpSpPr>
          <p:cNvPr id="27" name="Gruppieren 26">
            <a:extLst>
              <a:ext uri="{FF2B5EF4-FFF2-40B4-BE49-F238E27FC236}">
                <a16:creationId xmlns:a16="http://schemas.microsoft.com/office/drawing/2014/main" id="{03080F0F-EDA1-4559-B19F-98E7B4A35AC5}"/>
              </a:ext>
            </a:extLst>
          </p:cNvPr>
          <p:cNvGrpSpPr/>
          <p:nvPr/>
        </p:nvGrpSpPr>
        <p:grpSpPr>
          <a:xfrm>
            <a:off x="7161761" y="3052551"/>
            <a:ext cx="2514600" cy="805433"/>
            <a:chOff x="6978734" y="3033459"/>
            <a:chExt cx="2514600" cy="805433"/>
          </a:xfrm>
        </p:grpSpPr>
        <p:cxnSp>
          <p:nvCxnSpPr>
            <p:cNvPr id="22" name="Gerade Verbindung mit Pfeil 21">
              <a:extLst>
                <a:ext uri="{FF2B5EF4-FFF2-40B4-BE49-F238E27FC236}">
                  <a16:creationId xmlns:a16="http://schemas.microsoft.com/office/drawing/2014/main" id="{94149CA5-063A-46CD-89DF-1BFEB4CB8A74}"/>
                </a:ext>
              </a:extLst>
            </p:cNvPr>
            <p:cNvCxnSpPr>
              <a:cxnSpLocks/>
            </p:cNvCxnSpPr>
            <p:nvPr/>
          </p:nvCxnSpPr>
          <p:spPr>
            <a:xfrm flipH="1">
              <a:off x="6978734" y="3431772"/>
              <a:ext cx="158980" cy="407120"/>
            </a:xfrm>
            <a:prstGeom prst="straightConnector1">
              <a:avLst/>
            </a:prstGeom>
            <a:ln w="28575">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3" name="Textfeld 22">
              <a:extLst>
                <a:ext uri="{FF2B5EF4-FFF2-40B4-BE49-F238E27FC236}">
                  <a16:creationId xmlns:a16="http://schemas.microsoft.com/office/drawing/2014/main" id="{9D58B0E7-1A44-4E29-A658-BC201C489280}"/>
                </a:ext>
              </a:extLst>
            </p:cNvPr>
            <p:cNvSpPr txBox="1"/>
            <p:nvPr/>
          </p:nvSpPr>
          <p:spPr>
            <a:xfrm>
              <a:off x="6978734" y="3033459"/>
              <a:ext cx="2514600" cy="307777"/>
            </a:xfrm>
            <a:prstGeom prst="rect">
              <a:avLst/>
            </a:prstGeom>
            <a:noFill/>
          </p:spPr>
          <p:txBody>
            <a:bodyPr wrap="square" rtlCol="0">
              <a:spAutoFit/>
            </a:bodyPr>
            <a:lstStyle/>
            <a:p>
              <a:r>
                <a:rPr lang="de-DE" sz="1400" i="1" dirty="0">
                  <a:solidFill>
                    <a:srgbClr val="E22B00"/>
                  </a:solidFill>
                </a:rPr>
                <a:t>25 % COVID-19</a:t>
              </a:r>
            </a:p>
          </p:txBody>
        </p:sp>
      </p:grpSp>
      <p:pic>
        <p:nvPicPr>
          <p:cNvPr id="33" name="Grafik 32">
            <a:extLst>
              <a:ext uri="{FF2B5EF4-FFF2-40B4-BE49-F238E27FC236}">
                <a16:creationId xmlns:a16="http://schemas.microsoft.com/office/drawing/2014/main" id="{FE79697F-EC6E-49FE-B3A1-58991131FB53}"/>
              </a:ext>
            </a:extLst>
          </p:cNvPr>
          <p:cNvPicPr>
            <a:picLocks noChangeAspect="1"/>
          </p:cNvPicPr>
          <p:nvPr/>
        </p:nvPicPr>
        <p:blipFill>
          <a:blip r:embed="rId8"/>
          <a:stretch>
            <a:fillRect/>
          </a:stretch>
        </p:blipFill>
        <p:spPr>
          <a:xfrm>
            <a:off x="4978630" y="4531147"/>
            <a:ext cx="3619500" cy="2171700"/>
          </a:xfrm>
          <a:prstGeom prst="rect">
            <a:avLst/>
          </a:prstGeom>
        </p:spPr>
      </p:pic>
      <p:grpSp>
        <p:nvGrpSpPr>
          <p:cNvPr id="30" name="Gruppieren 29">
            <a:extLst>
              <a:ext uri="{FF2B5EF4-FFF2-40B4-BE49-F238E27FC236}">
                <a16:creationId xmlns:a16="http://schemas.microsoft.com/office/drawing/2014/main" id="{A4225104-28F9-413A-B1F0-6DF9F124F832}"/>
              </a:ext>
            </a:extLst>
          </p:cNvPr>
          <p:cNvGrpSpPr/>
          <p:nvPr/>
        </p:nvGrpSpPr>
        <p:grpSpPr>
          <a:xfrm>
            <a:off x="7030847" y="5074732"/>
            <a:ext cx="2514600" cy="831123"/>
            <a:chOff x="6814161" y="5027850"/>
            <a:chExt cx="2514600" cy="831123"/>
          </a:xfrm>
        </p:grpSpPr>
        <p:cxnSp>
          <p:nvCxnSpPr>
            <p:cNvPr id="20" name="Gerade Verbindung mit Pfeil 19">
              <a:extLst>
                <a:ext uri="{FF2B5EF4-FFF2-40B4-BE49-F238E27FC236}">
                  <a16:creationId xmlns:a16="http://schemas.microsoft.com/office/drawing/2014/main" id="{71624831-57A2-487C-8ABA-D4BFC4EE2AB8}"/>
                </a:ext>
              </a:extLst>
            </p:cNvPr>
            <p:cNvCxnSpPr>
              <a:cxnSpLocks/>
            </p:cNvCxnSpPr>
            <p:nvPr/>
          </p:nvCxnSpPr>
          <p:spPr>
            <a:xfrm flipH="1">
              <a:off x="6978734" y="5422202"/>
              <a:ext cx="158980" cy="436771"/>
            </a:xfrm>
            <a:prstGeom prst="straightConnector1">
              <a:avLst/>
            </a:prstGeom>
            <a:ln w="28575">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1" name="Textfeld 20">
              <a:extLst>
                <a:ext uri="{FF2B5EF4-FFF2-40B4-BE49-F238E27FC236}">
                  <a16:creationId xmlns:a16="http://schemas.microsoft.com/office/drawing/2014/main" id="{FCBB3FB2-F230-4BBB-B86D-B46FDDCCFD96}"/>
                </a:ext>
              </a:extLst>
            </p:cNvPr>
            <p:cNvSpPr txBox="1"/>
            <p:nvPr/>
          </p:nvSpPr>
          <p:spPr>
            <a:xfrm>
              <a:off x="6814161" y="5027850"/>
              <a:ext cx="2514600" cy="307777"/>
            </a:xfrm>
            <a:prstGeom prst="rect">
              <a:avLst/>
            </a:prstGeom>
            <a:noFill/>
          </p:spPr>
          <p:txBody>
            <a:bodyPr wrap="square" rtlCol="0">
              <a:spAutoFit/>
            </a:bodyPr>
            <a:lstStyle/>
            <a:p>
              <a:r>
                <a:rPr lang="de-DE" sz="1400" i="1" dirty="0">
                  <a:solidFill>
                    <a:srgbClr val="E22B00"/>
                  </a:solidFill>
                </a:rPr>
                <a:t>20 % COVID-19</a:t>
              </a:r>
            </a:p>
          </p:txBody>
        </p:sp>
      </p:grpSp>
    </p:spTree>
    <p:extLst>
      <p:ext uri="{BB962C8B-B14F-4D97-AF65-F5344CB8AC3E}">
        <p14:creationId xmlns:p14="http://schemas.microsoft.com/office/powerpoint/2010/main" val="4197829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162A217B-ED1C-D84B-8478-63C77FA79618}" type="slidenum">
              <a:rPr lang="de-DE" smtClean="0"/>
              <a:pPr/>
              <a:t>13</a:t>
            </a:fld>
            <a:endParaRPr lang="de-DE" dirty="0"/>
          </a:p>
        </p:txBody>
      </p:sp>
      <p:sp>
        <p:nvSpPr>
          <p:cNvPr id="8" name="Titel 2"/>
          <p:cNvSpPr txBox="1">
            <a:spLocks/>
          </p:cNvSpPr>
          <p:nvPr/>
        </p:nvSpPr>
        <p:spPr>
          <a:xfrm>
            <a:off x="677118" y="353489"/>
            <a:ext cx="8265713" cy="400219"/>
          </a:xfrm>
          <a:prstGeom prst="rect">
            <a:avLst/>
          </a:prstGeom>
          <a:solidFill>
            <a:schemeClr val="bg1"/>
          </a:solidFill>
        </p:spPr>
        <p:txBody>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lgn="ctr"/>
            <a:r>
              <a:rPr lang="de-DE" dirty="0"/>
              <a:t>Hospitalisierungsinzidenz COVID-SARI in 2022/2023 </a:t>
            </a:r>
          </a:p>
        </p:txBody>
      </p:sp>
      <p:sp>
        <p:nvSpPr>
          <p:cNvPr id="3" name="Fußzeilenplatzhalter 2"/>
          <p:cNvSpPr>
            <a:spLocks noGrp="1"/>
          </p:cNvSpPr>
          <p:nvPr>
            <p:ph type="ftr" sz="quarter" idx="11"/>
          </p:nvPr>
        </p:nvSpPr>
        <p:spPr/>
        <p:txBody>
          <a:bodyPr/>
          <a:lstStyle/>
          <a:p>
            <a:endParaRPr lang="de-DE" dirty="0"/>
          </a:p>
        </p:txBody>
      </p:sp>
      <p:sp>
        <p:nvSpPr>
          <p:cNvPr id="2" name="Datumsplatzhalter 1"/>
          <p:cNvSpPr>
            <a:spLocks noGrp="1"/>
          </p:cNvSpPr>
          <p:nvPr>
            <p:ph type="dt" sz="half" idx="10"/>
          </p:nvPr>
        </p:nvSpPr>
        <p:spPr/>
        <p:txBody>
          <a:bodyPr/>
          <a:lstStyle/>
          <a:p>
            <a:r>
              <a:rPr lang="de-DE" dirty="0"/>
              <a:t>Stand: 11.4.2023</a:t>
            </a:r>
          </a:p>
        </p:txBody>
      </p:sp>
      <p:sp>
        <p:nvSpPr>
          <p:cNvPr id="11" name="Textfeld 10">
            <a:extLst>
              <a:ext uri="{FF2B5EF4-FFF2-40B4-BE49-F238E27FC236}">
                <a16:creationId xmlns:a16="http://schemas.microsoft.com/office/drawing/2014/main" id="{878BCC54-9598-4C82-BFB9-E4C10A98CEC9}"/>
              </a:ext>
            </a:extLst>
          </p:cNvPr>
          <p:cNvSpPr txBox="1"/>
          <p:nvPr/>
        </p:nvSpPr>
        <p:spPr>
          <a:xfrm>
            <a:off x="5926097" y="964528"/>
            <a:ext cx="3217903" cy="1754326"/>
          </a:xfrm>
          <a:prstGeom prst="rect">
            <a:avLst/>
          </a:prstGeom>
          <a:noFill/>
        </p:spPr>
        <p:txBody>
          <a:bodyPr wrap="square" rtlCol="0">
            <a:spAutoFit/>
          </a:bodyPr>
          <a:lstStyle/>
          <a:p>
            <a:r>
              <a:rPr lang="de-DE" u="sng" dirty="0"/>
              <a:t>Gesamt:</a:t>
            </a:r>
            <a:r>
              <a:rPr lang="de-DE" dirty="0"/>
              <a:t> </a:t>
            </a:r>
          </a:p>
          <a:p>
            <a:r>
              <a:rPr lang="de-DE" b="1" dirty="0"/>
              <a:t>1,3 COVID-SARI pro 100.000</a:t>
            </a:r>
          </a:p>
          <a:p>
            <a:endParaRPr lang="de-DE" dirty="0"/>
          </a:p>
          <a:p>
            <a:r>
              <a:rPr lang="de-DE" dirty="0"/>
              <a:t>Entspricht ca. 1.100 neuen Krankenhausaufnahmen wegen COVID-SARI in D.</a:t>
            </a:r>
            <a:endParaRPr lang="en-US" sz="1400" dirty="0"/>
          </a:p>
        </p:txBody>
      </p:sp>
      <p:pic>
        <p:nvPicPr>
          <p:cNvPr id="7" name="Grafik 6">
            <a:extLst>
              <a:ext uri="{FF2B5EF4-FFF2-40B4-BE49-F238E27FC236}">
                <a16:creationId xmlns:a16="http://schemas.microsoft.com/office/drawing/2014/main" id="{DC205886-915D-4DB4-9A39-11CA62AA72EE}"/>
              </a:ext>
            </a:extLst>
          </p:cNvPr>
          <p:cNvPicPr>
            <a:picLocks noChangeAspect="1"/>
          </p:cNvPicPr>
          <p:nvPr/>
        </p:nvPicPr>
        <p:blipFill>
          <a:blip r:embed="rId3"/>
          <a:stretch>
            <a:fillRect/>
          </a:stretch>
        </p:blipFill>
        <p:spPr>
          <a:xfrm>
            <a:off x="0" y="926906"/>
            <a:ext cx="5905500" cy="2657475"/>
          </a:xfrm>
          <a:prstGeom prst="rect">
            <a:avLst/>
          </a:prstGeom>
        </p:spPr>
      </p:pic>
      <p:pic>
        <p:nvPicPr>
          <p:cNvPr id="13" name="Grafik 12">
            <a:extLst>
              <a:ext uri="{FF2B5EF4-FFF2-40B4-BE49-F238E27FC236}">
                <a16:creationId xmlns:a16="http://schemas.microsoft.com/office/drawing/2014/main" id="{BF578D36-0165-4D1F-845B-1234945F6E89}"/>
              </a:ext>
            </a:extLst>
          </p:cNvPr>
          <p:cNvPicPr>
            <a:picLocks noChangeAspect="1"/>
          </p:cNvPicPr>
          <p:nvPr/>
        </p:nvPicPr>
        <p:blipFill>
          <a:blip r:embed="rId4"/>
          <a:stretch>
            <a:fillRect/>
          </a:stretch>
        </p:blipFill>
        <p:spPr>
          <a:xfrm>
            <a:off x="0" y="4114800"/>
            <a:ext cx="9144000" cy="2743200"/>
          </a:xfrm>
          <a:prstGeom prst="rect">
            <a:avLst/>
          </a:prstGeom>
        </p:spPr>
      </p:pic>
    </p:spTree>
    <p:extLst>
      <p:ext uri="{BB962C8B-B14F-4D97-AF65-F5344CB8AC3E}">
        <p14:creationId xmlns:p14="http://schemas.microsoft.com/office/powerpoint/2010/main" val="3096433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162A217B-ED1C-D84B-8478-63C77FA79618}" type="slidenum">
              <a:rPr lang="de-DE" smtClean="0"/>
              <a:pPr/>
              <a:t>14</a:t>
            </a:fld>
            <a:endParaRPr lang="de-DE" dirty="0"/>
          </a:p>
        </p:txBody>
      </p:sp>
      <p:sp>
        <p:nvSpPr>
          <p:cNvPr id="8" name="Titel 2"/>
          <p:cNvSpPr txBox="1">
            <a:spLocks/>
          </p:cNvSpPr>
          <p:nvPr/>
        </p:nvSpPr>
        <p:spPr>
          <a:xfrm>
            <a:off x="-678329" y="160170"/>
            <a:ext cx="9112675" cy="338554"/>
          </a:xfrm>
          <a:prstGeom prst="rect">
            <a:avLst/>
          </a:prstGeom>
          <a:noFill/>
        </p:spPr>
        <p:txBody>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lgn="ctr"/>
            <a:r>
              <a:rPr lang="de-DE" dirty="0"/>
              <a:t>Entwicklung COVID-SARI 4. KW 2023 bis 14. KW 2023</a:t>
            </a:r>
          </a:p>
        </p:txBody>
      </p:sp>
      <p:sp>
        <p:nvSpPr>
          <p:cNvPr id="2" name="Datumsplatzhalter 1"/>
          <p:cNvSpPr>
            <a:spLocks noGrp="1"/>
          </p:cNvSpPr>
          <p:nvPr>
            <p:ph type="dt" sz="half" idx="10"/>
          </p:nvPr>
        </p:nvSpPr>
        <p:spPr/>
        <p:txBody>
          <a:bodyPr/>
          <a:lstStyle/>
          <a:p>
            <a:r>
              <a:rPr lang="de-DE" dirty="0"/>
              <a:t>Stand: 11.4.2023</a:t>
            </a:r>
          </a:p>
        </p:txBody>
      </p:sp>
      <p:sp>
        <p:nvSpPr>
          <p:cNvPr id="3" name="Fußzeilenplatzhalter 2"/>
          <p:cNvSpPr>
            <a:spLocks noGrp="1"/>
          </p:cNvSpPr>
          <p:nvPr>
            <p:ph type="ftr" sz="quarter" idx="11"/>
          </p:nvPr>
        </p:nvSpPr>
        <p:spPr/>
        <p:txBody>
          <a:bodyPr/>
          <a:lstStyle/>
          <a:p>
            <a:endParaRPr lang="de-DE" dirty="0"/>
          </a:p>
        </p:txBody>
      </p:sp>
      <p:sp>
        <p:nvSpPr>
          <p:cNvPr id="22" name="Textfeld 21">
            <a:extLst>
              <a:ext uri="{FF2B5EF4-FFF2-40B4-BE49-F238E27FC236}">
                <a16:creationId xmlns:a16="http://schemas.microsoft.com/office/drawing/2014/main" id="{F60E27C4-2983-4CC2-82D5-A7EEC0FA27CE}"/>
              </a:ext>
            </a:extLst>
          </p:cNvPr>
          <p:cNvSpPr txBox="1"/>
          <p:nvPr/>
        </p:nvSpPr>
        <p:spPr>
          <a:xfrm>
            <a:off x="6531249" y="1116053"/>
            <a:ext cx="2652122" cy="369332"/>
          </a:xfrm>
          <a:prstGeom prst="rect">
            <a:avLst/>
          </a:prstGeom>
          <a:noFill/>
        </p:spPr>
        <p:txBody>
          <a:bodyPr wrap="square" rtlCol="0">
            <a:spAutoFit/>
          </a:bodyPr>
          <a:lstStyle/>
          <a:p>
            <a:r>
              <a:rPr lang="de-DE" b="1" dirty="0"/>
              <a:t>COVID-SARI-Fälle</a:t>
            </a:r>
          </a:p>
        </p:txBody>
      </p:sp>
      <p:sp>
        <p:nvSpPr>
          <p:cNvPr id="24" name="Textfeld 23">
            <a:extLst>
              <a:ext uri="{FF2B5EF4-FFF2-40B4-BE49-F238E27FC236}">
                <a16:creationId xmlns:a16="http://schemas.microsoft.com/office/drawing/2014/main" id="{840A79BE-55C4-45D4-B43C-87BB06725B7F}"/>
              </a:ext>
            </a:extLst>
          </p:cNvPr>
          <p:cNvSpPr txBox="1"/>
          <p:nvPr/>
        </p:nvSpPr>
        <p:spPr>
          <a:xfrm>
            <a:off x="6531249" y="2965036"/>
            <a:ext cx="2395597" cy="923330"/>
          </a:xfrm>
          <a:prstGeom prst="rect">
            <a:avLst/>
          </a:prstGeom>
          <a:noFill/>
        </p:spPr>
        <p:txBody>
          <a:bodyPr wrap="square" rtlCol="0">
            <a:spAutoFit/>
          </a:bodyPr>
          <a:lstStyle/>
          <a:p>
            <a:r>
              <a:rPr lang="de-DE" b="1" dirty="0"/>
              <a:t>COVID-SARI-Fälle </a:t>
            </a:r>
            <a:r>
              <a:rPr lang="de-DE" b="1" u="sng" dirty="0"/>
              <a:t>mit</a:t>
            </a:r>
            <a:r>
              <a:rPr lang="de-DE" b="1" dirty="0"/>
              <a:t> Intensivbehandlung</a:t>
            </a:r>
            <a:endParaRPr lang="de-DE" dirty="0"/>
          </a:p>
          <a:p>
            <a:endParaRPr lang="de-DE" dirty="0"/>
          </a:p>
        </p:txBody>
      </p:sp>
      <p:sp>
        <p:nvSpPr>
          <p:cNvPr id="25" name="Textfeld 24">
            <a:extLst>
              <a:ext uri="{FF2B5EF4-FFF2-40B4-BE49-F238E27FC236}">
                <a16:creationId xmlns:a16="http://schemas.microsoft.com/office/drawing/2014/main" id="{9C138DD6-689C-49F3-B329-969BB10693AD}"/>
              </a:ext>
            </a:extLst>
          </p:cNvPr>
          <p:cNvSpPr txBox="1"/>
          <p:nvPr/>
        </p:nvSpPr>
        <p:spPr>
          <a:xfrm>
            <a:off x="6461838" y="5068362"/>
            <a:ext cx="2395597" cy="646331"/>
          </a:xfrm>
          <a:prstGeom prst="rect">
            <a:avLst/>
          </a:prstGeom>
          <a:noFill/>
        </p:spPr>
        <p:txBody>
          <a:bodyPr wrap="square" rtlCol="0">
            <a:spAutoFit/>
          </a:bodyPr>
          <a:lstStyle/>
          <a:p>
            <a:r>
              <a:rPr lang="de-DE" b="1" dirty="0"/>
              <a:t>Verstorbene</a:t>
            </a:r>
          </a:p>
          <a:p>
            <a:r>
              <a:rPr lang="de-DE" b="1" dirty="0"/>
              <a:t>COVID-SARI-Fälle</a:t>
            </a:r>
            <a:endParaRPr lang="de-DE" dirty="0"/>
          </a:p>
        </p:txBody>
      </p:sp>
      <p:pic>
        <p:nvPicPr>
          <p:cNvPr id="7" name="Grafik 6">
            <a:extLst>
              <a:ext uri="{FF2B5EF4-FFF2-40B4-BE49-F238E27FC236}">
                <a16:creationId xmlns:a16="http://schemas.microsoft.com/office/drawing/2014/main" id="{F18D4628-00BE-40FE-8EDF-0BE81A4C6661}"/>
              </a:ext>
            </a:extLst>
          </p:cNvPr>
          <p:cNvPicPr>
            <a:picLocks noChangeAspect="1"/>
          </p:cNvPicPr>
          <p:nvPr/>
        </p:nvPicPr>
        <p:blipFill>
          <a:blip r:embed="rId3"/>
          <a:stretch>
            <a:fillRect/>
          </a:stretch>
        </p:blipFill>
        <p:spPr>
          <a:xfrm>
            <a:off x="2149282" y="588846"/>
            <a:ext cx="4381500" cy="2190750"/>
          </a:xfrm>
          <a:prstGeom prst="rect">
            <a:avLst/>
          </a:prstGeom>
        </p:spPr>
      </p:pic>
      <p:pic>
        <p:nvPicPr>
          <p:cNvPr id="11" name="Grafik 10">
            <a:extLst>
              <a:ext uri="{FF2B5EF4-FFF2-40B4-BE49-F238E27FC236}">
                <a16:creationId xmlns:a16="http://schemas.microsoft.com/office/drawing/2014/main" id="{453670D6-2295-4A3A-9672-228481E125F3}"/>
              </a:ext>
            </a:extLst>
          </p:cNvPr>
          <p:cNvPicPr>
            <a:picLocks noChangeAspect="1"/>
          </p:cNvPicPr>
          <p:nvPr/>
        </p:nvPicPr>
        <p:blipFill>
          <a:blip r:embed="rId4"/>
          <a:stretch>
            <a:fillRect/>
          </a:stretch>
        </p:blipFill>
        <p:spPr>
          <a:xfrm>
            <a:off x="2148815" y="2380334"/>
            <a:ext cx="4381500" cy="2190750"/>
          </a:xfrm>
          <a:prstGeom prst="rect">
            <a:avLst/>
          </a:prstGeom>
        </p:spPr>
      </p:pic>
      <p:pic>
        <p:nvPicPr>
          <p:cNvPr id="15" name="Grafik 14">
            <a:extLst>
              <a:ext uri="{FF2B5EF4-FFF2-40B4-BE49-F238E27FC236}">
                <a16:creationId xmlns:a16="http://schemas.microsoft.com/office/drawing/2014/main" id="{B07F7B49-8ABE-4CC3-AADB-B3F33F1DAC52}"/>
              </a:ext>
            </a:extLst>
          </p:cNvPr>
          <p:cNvPicPr>
            <a:picLocks noChangeAspect="1"/>
          </p:cNvPicPr>
          <p:nvPr/>
        </p:nvPicPr>
        <p:blipFill>
          <a:blip r:embed="rId5"/>
          <a:stretch>
            <a:fillRect/>
          </a:stretch>
        </p:blipFill>
        <p:spPr>
          <a:xfrm>
            <a:off x="2149749" y="4179303"/>
            <a:ext cx="4381500" cy="2190750"/>
          </a:xfrm>
          <a:prstGeom prst="rect">
            <a:avLst/>
          </a:prstGeom>
        </p:spPr>
      </p:pic>
    </p:spTree>
    <p:extLst>
      <p:ext uri="{BB962C8B-B14F-4D97-AF65-F5344CB8AC3E}">
        <p14:creationId xmlns:p14="http://schemas.microsoft.com/office/powerpoint/2010/main" val="2779201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61EA438-79BF-4054-A051-B6703A79E7F1}"/>
              </a:ext>
            </a:extLst>
          </p:cNvPr>
          <p:cNvSpPr>
            <a:spLocks noGrp="1"/>
          </p:cNvSpPr>
          <p:nvPr>
            <p:ph type="dt" sz="half" idx="10"/>
          </p:nvPr>
        </p:nvSpPr>
        <p:spPr>
          <a:xfrm>
            <a:off x="565474" y="6356350"/>
            <a:ext cx="1818207" cy="365125"/>
          </a:xfrm>
        </p:spPr>
        <p:txBody>
          <a:bodyPr/>
          <a:lstStyle/>
          <a:p>
            <a:r>
              <a:rPr lang="de-DE" dirty="0"/>
              <a:t>12.04.2023</a:t>
            </a:r>
          </a:p>
        </p:txBody>
      </p:sp>
      <p:sp>
        <p:nvSpPr>
          <p:cNvPr id="3" name="Fußzeilenplatzhalter 2">
            <a:extLst>
              <a:ext uri="{FF2B5EF4-FFF2-40B4-BE49-F238E27FC236}">
                <a16:creationId xmlns:a16="http://schemas.microsoft.com/office/drawing/2014/main" id="{C99F01A9-1619-4A3C-A8FA-FB9201F3923F}"/>
              </a:ext>
            </a:extLst>
          </p:cNvPr>
          <p:cNvSpPr>
            <a:spLocks noGrp="1"/>
          </p:cNvSpPr>
          <p:nvPr>
            <p:ph type="ftr" sz="quarter" idx="11"/>
          </p:nvPr>
        </p:nvSpPr>
        <p:spPr>
          <a:xfrm>
            <a:off x="2699791" y="6356350"/>
            <a:ext cx="4894377" cy="365125"/>
          </a:xfrm>
        </p:spPr>
        <p:txBody>
          <a:bodyPr/>
          <a:lstStyle/>
          <a:p>
            <a:r>
              <a:rPr lang="de-DE"/>
              <a:t>Virologische ARE-Surveillance</a:t>
            </a:r>
            <a:endParaRPr lang="de-DE" dirty="0"/>
          </a:p>
        </p:txBody>
      </p:sp>
      <p:sp>
        <p:nvSpPr>
          <p:cNvPr id="4" name="Foliennummernplatzhalter 3">
            <a:extLst>
              <a:ext uri="{FF2B5EF4-FFF2-40B4-BE49-F238E27FC236}">
                <a16:creationId xmlns:a16="http://schemas.microsoft.com/office/drawing/2014/main" id="{3F26A8FD-3279-4C03-9285-5EF088C7B35A}"/>
              </a:ext>
            </a:extLst>
          </p:cNvPr>
          <p:cNvSpPr>
            <a:spLocks noGrp="1"/>
          </p:cNvSpPr>
          <p:nvPr>
            <p:ph type="sldNum" sz="quarter" idx="12"/>
          </p:nvPr>
        </p:nvSpPr>
        <p:spPr/>
        <p:txBody>
          <a:bodyPr/>
          <a:lstStyle/>
          <a:p>
            <a:fld id="{162A217B-ED1C-D84B-8478-63C77FA79618}" type="slidenum">
              <a:rPr lang="de-DE" smtClean="0"/>
              <a:t>15</a:t>
            </a:fld>
            <a:endParaRPr lang="de-DE"/>
          </a:p>
        </p:txBody>
      </p:sp>
      <p:pic>
        <p:nvPicPr>
          <p:cNvPr id="5" name="Grafik 4">
            <a:extLst>
              <a:ext uri="{FF2B5EF4-FFF2-40B4-BE49-F238E27FC236}">
                <a16:creationId xmlns:a16="http://schemas.microsoft.com/office/drawing/2014/main" id="{9CE31975-7E1F-4E30-9655-5B8B91EBDE23}"/>
              </a:ext>
            </a:extLst>
          </p:cNvPr>
          <p:cNvPicPr>
            <a:picLocks noChangeAspect="1"/>
          </p:cNvPicPr>
          <p:nvPr/>
        </p:nvPicPr>
        <p:blipFill>
          <a:blip r:embed="rId3"/>
          <a:stretch>
            <a:fillRect/>
          </a:stretch>
        </p:blipFill>
        <p:spPr>
          <a:xfrm>
            <a:off x="0" y="1043241"/>
            <a:ext cx="9144000" cy="2289800"/>
          </a:xfrm>
          <a:prstGeom prst="rect">
            <a:avLst/>
          </a:prstGeom>
        </p:spPr>
      </p:pic>
      <p:sp>
        <p:nvSpPr>
          <p:cNvPr id="17" name="Textfeld 16">
            <a:extLst>
              <a:ext uri="{FF2B5EF4-FFF2-40B4-BE49-F238E27FC236}">
                <a16:creationId xmlns:a16="http://schemas.microsoft.com/office/drawing/2014/main" id="{FD5575A5-C9A8-4CE1-AFCF-389DD9A5659E}"/>
              </a:ext>
            </a:extLst>
          </p:cNvPr>
          <p:cNvSpPr txBox="1"/>
          <p:nvPr/>
        </p:nvSpPr>
        <p:spPr>
          <a:xfrm>
            <a:off x="754916" y="2464626"/>
            <a:ext cx="479618" cy="246221"/>
          </a:xfrm>
          <a:prstGeom prst="rect">
            <a:avLst/>
          </a:prstGeom>
          <a:noFill/>
        </p:spPr>
        <p:txBody>
          <a:bodyPr wrap="none" rtlCol="0">
            <a:spAutoFit/>
          </a:bodyPr>
          <a:lstStyle/>
          <a:p>
            <a:r>
              <a:rPr lang="de-DE" sz="1000" dirty="0">
                <a:solidFill>
                  <a:schemeClr val="accent6">
                    <a:lumMod val="50000"/>
                  </a:schemeClr>
                </a:solidFill>
              </a:rPr>
              <a:t>HKU1</a:t>
            </a:r>
          </a:p>
        </p:txBody>
      </p:sp>
      <p:pic>
        <p:nvPicPr>
          <p:cNvPr id="18" name="Grafik 17">
            <a:extLst>
              <a:ext uri="{FF2B5EF4-FFF2-40B4-BE49-F238E27FC236}">
                <a16:creationId xmlns:a16="http://schemas.microsoft.com/office/drawing/2014/main" id="{A3C80224-6E5E-4B0A-A3BF-665B413E7F3B}"/>
              </a:ext>
            </a:extLst>
          </p:cNvPr>
          <p:cNvPicPr>
            <a:picLocks noChangeAspect="1"/>
          </p:cNvPicPr>
          <p:nvPr/>
        </p:nvPicPr>
        <p:blipFill>
          <a:blip r:embed="rId4"/>
          <a:stretch>
            <a:fillRect/>
          </a:stretch>
        </p:blipFill>
        <p:spPr>
          <a:xfrm>
            <a:off x="4063822" y="2198754"/>
            <a:ext cx="457240" cy="280440"/>
          </a:xfrm>
          <a:prstGeom prst="rect">
            <a:avLst/>
          </a:prstGeom>
        </p:spPr>
      </p:pic>
      <p:sp>
        <p:nvSpPr>
          <p:cNvPr id="19" name="Textfeld 18">
            <a:extLst>
              <a:ext uri="{FF2B5EF4-FFF2-40B4-BE49-F238E27FC236}">
                <a16:creationId xmlns:a16="http://schemas.microsoft.com/office/drawing/2014/main" id="{53ADC2CC-0C86-4DB5-A294-53B8F0A03E6D}"/>
              </a:ext>
            </a:extLst>
          </p:cNvPr>
          <p:cNvSpPr txBox="1"/>
          <p:nvPr/>
        </p:nvSpPr>
        <p:spPr>
          <a:xfrm>
            <a:off x="5359995" y="2356083"/>
            <a:ext cx="484128" cy="246221"/>
          </a:xfrm>
          <a:prstGeom prst="rect">
            <a:avLst/>
          </a:prstGeom>
          <a:noFill/>
        </p:spPr>
        <p:txBody>
          <a:bodyPr wrap="square" rtlCol="0">
            <a:spAutoFit/>
          </a:bodyPr>
          <a:lstStyle/>
          <a:p>
            <a:r>
              <a:rPr lang="de-DE" sz="1000" dirty="0">
                <a:solidFill>
                  <a:schemeClr val="accent3">
                    <a:lumMod val="75000"/>
                  </a:schemeClr>
                </a:solidFill>
              </a:rPr>
              <a:t>OC43</a:t>
            </a:r>
          </a:p>
        </p:txBody>
      </p:sp>
      <p:pic>
        <p:nvPicPr>
          <p:cNvPr id="20" name="Grafik 19">
            <a:extLst>
              <a:ext uri="{FF2B5EF4-FFF2-40B4-BE49-F238E27FC236}">
                <a16:creationId xmlns:a16="http://schemas.microsoft.com/office/drawing/2014/main" id="{EB52CD36-F7CC-4035-9F54-E1E72F51C7B6}"/>
              </a:ext>
            </a:extLst>
          </p:cNvPr>
          <p:cNvPicPr>
            <a:picLocks noChangeAspect="1"/>
          </p:cNvPicPr>
          <p:nvPr/>
        </p:nvPicPr>
        <p:blipFill>
          <a:blip r:embed="rId5"/>
          <a:stretch>
            <a:fillRect/>
          </a:stretch>
        </p:blipFill>
        <p:spPr>
          <a:xfrm>
            <a:off x="5863949" y="2567578"/>
            <a:ext cx="445047" cy="286537"/>
          </a:xfrm>
          <a:prstGeom prst="rect">
            <a:avLst/>
          </a:prstGeom>
        </p:spPr>
      </p:pic>
      <p:sp>
        <p:nvSpPr>
          <p:cNvPr id="22" name="Textfeld 21">
            <a:extLst>
              <a:ext uri="{FF2B5EF4-FFF2-40B4-BE49-F238E27FC236}">
                <a16:creationId xmlns:a16="http://schemas.microsoft.com/office/drawing/2014/main" id="{6FCE55E8-3313-4D96-A74C-112DD761D0AE}"/>
              </a:ext>
            </a:extLst>
          </p:cNvPr>
          <p:cNvSpPr txBox="1"/>
          <p:nvPr/>
        </p:nvSpPr>
        <p:spPr>
          <a:xfrm>
            <a:off x="8191298" y="2464625"/>
            <a:ext cx="797013" cy="246221"/>
          </a:xfrm>
          <a:prstGeom prst="rect">
            <a:avLst/>
          </a:prstGeom>
          <a:noFill/>
        </p:spPr>
        <p:txBody>
          <a:bodyPr wrap="none" rtlCol="0">
            <a:spAutoFit/>
          </a:bodyPr>
          <a:lstStyle/>
          <a:p>
            <a:r>
              <a:rPr lang="de-DE" sz="1000" dirty="0">
                <a:solidFill>
                  <a:srgbClr val="FF0000"/>
                </a:solidFill>
              </a:rPr>
              <a:t>SARS-CoV-2</a:t>
            </a:r>
          </a:p>
        </p:txBody>
      </p:sp>
      <p:pic>
        <p:nvPicPr>
          <p:cNvPr id="6" name="Grafik 5">
            <a:extLst>
              <a:ext uri="{FF2B5EF4-FFF2-40B4-BE49-F238E27FC236}">
                <a16:creationId xmlns:a16="http://schemas.microsoft.com/office/drawing/2014/main" id="{6108FAF1-ABDA-45F2-90AA-19AD481D04CA}"/>
              </a:ext>
            </a:extLst>
          </p:cNvPr>
          <p:cNvPicPr>
            <a:picLocks noChangeAspect="1"/>
          </p:cNvPicPr>
          <p:nvPr/>
        </p:nvPicPr>
        <p:blipFill>
          <a:blip r:embed="rId6"/>
          <a:stretch>
            <a:fillRect/>
          </a:stretch>
        </p:blipFill>
        <p:spPr>
          <a:xfrm>
            <a:off x="0" y="3411329"/>
            <a:ext cx="9144000" cy="2289800"/>
          </a:xfrm>
          <a:prstGeom prst="rect">
            <a:avLst/>
          </a:prstGeom>
        </p:spPr>
      </p:pic>
      <p:sp>
        <p:nvSpPr>
          <p:cNvPr id="23" name="Textfeld 22">
            <a:extLst>
              <a:ext uri="{FF2B5EF4-FFF2-40B4-BE49-F238E27FC236}">
                <a16:creationId xmlns:a16="http://schemas.microsoft.com/office/drawing/2014/main" id="{4E1D2894-833A-47D1-9345-DA377D9A53F3}"/>
              </a:ext>
            </a:extLst>
          </p:cNvPr>
          <p:cNvSpPr txBox="1"/>
          <p:nvPr/>
        </p:nvSpPr>
        <p:spPr>
          <a:xfrm>
            <a:off x="930109" y="4631315"/>
            <a:ext cx="1088935" cy="246221"/>
          </a:xfrm>
          <a:prstGeom prst="rect">
            <a:avLst/>
          </a:prstGeom>
          <a:noFill/>
        </p:spPr>
        <p:txBody>
          <a:bodyPr wrap="square" rtlCol="0">
            <a:spAutoFit/>
          </a:bodyPr>
          <a:lstStyle/>
          <a:p>
            <a:r>
              <a:rPr lang="de-DE" sz="1000" dirty="0">
                <a:solidFill>
                  <a:srgbClr val="C00000"/>
                </a:solidFill>
              </a:rPr>
              <a:t>A(H1N1)pdm09</a:t>
            </a:r>
          </a:p>
        </p:txBody>
      </p:sp>
      <p:sp>
        <p:nvSpPr>
          <p:cNvPr id="30" name="Textfeld 29">
            <a:extLst>
              <a:ext uri="{FF2B5EF4-FFF2-40B4-BE49-F238E27FC236}">
                <a16:creationId xmlns:a16="http://schemas.microsoft.com/office/drawing/2014/main" id="{D71F8E25-ACDB-4D21-961C-208C142D8710}"/>
              </a:ext>
            </a:extLst>
          </p:cNvPr>
          <p:cNvSpPr txBox="1"/>
          <p:nvPr/>
        </p:nvSpPr>
        <p:spPr>
          <a:xfrm>
            <a:off x="7646830" y="4298127"/>
            <a:ext cx="1088935" cy="246221"/>
          </a:xfrm>
          <a:prstGeom prst="rect">
            <a:avLst/>
          </a:prstGeom>
          <a:noFill/>
        </p:spPr>
        <p:txBody>
          <a:bodyPr wrap="square" rtlCol="0">
            <a:spAutoFit/>
          </a:bodyPr>
          <a:lstStyle/>
          <a:p>
            <a:r>
              <a:rPr lang="de-DE" sz="1000" dirty="0">
                <a:solidFill>
                  <a:schemeClr val="accent1">
                    <a:lumMod val="75000"/>
                  </a:schemeClr>
                </a:solidFill>
              </a:rPr>
              <a:t>A(H3N2)</a:t>
            </a:r>
          </a:p>
        </p:txBody>
      </p:sp>
      <p:sp>
        <p:nvSpPr>
          <p:cNvPr id="31" name="Textfeld 30">
            <a:extLst>
              <a:ext uri="{FF2B5EF4-FFF2-40B4-BE49-F238E27FC236}">
                <a16:creationId xmlns:a16="http://schemas.microsoft.com/office/drawing/2014/main" id="{176F6FF3-5395-43D1-A734-74107CB4DA00}"/>
              </a:ext>
            </a:extLst>
          </p:cNvPr>
          <p:cNvSpPr txBox="1"/>
          <p:nvPr/>
        </p:nvSpPr>
        <p:spPr>
          <a:xfrm>
            <a:off x="8367270" y="4622636"/>
            <a:ext cx="736989" cy="246221"/>
          </a:xfrm>
          <a:prstGeom prst="rect">
            <a:avLst/>
          </a:prstGeom>
          <a:noFill/>
        </p:spPr>
        <p:txBody>
          <a:bodyPr wrap="square" rtlCol="0">
            <a:spAutoFit/>
          </a:bodyPr>
          <a:lstStyle/>
          <a:p>
            <a:r>
              <a:rPr lang="de-DE" sz="1000" dirty="0">
                <a:solidFill>
                  <a:srgbClr val="7030A0"/>
                </a:solidFill>
              </a:rPr>
              <a:t>B/Victoria</a:t>
            </a:r>
          </a:p>
        </p:txBody>
      </p:sp>
    </p:spTree>
    <p:extLst>
      <p:ext uri="{BB962C8B-B14F-4D97-AF65-F5344CB8AC3E}">
        <p14:creationId xmlns:p14="http://schemas.microsoft.com/office/powerpoint/2010/main" val="3949650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umsplatzhalter 1">
            <a:extLst>
              <a:ext uri="{FF2B5EF4-FFF2-40B4-BE49-F238E27FC236}">
                <a16:creationId xmlns:a16="http://schemas.microsoft.com/office/drawing/2014/main" id="{00DA46EC-E777-4545-A50B-09DC4E858826}"/>
              </a:ext>
            </a:extLst>
          </p:cNvPr>
          <p:cNvSpPr>
            <a:spLocks noGrp="1"/>
          </p:cNvSpPr>
          <p:nvPr>
            <p:ph type="dt" sz="half" idx="10"/>
          </p:nvPr>
        </p:nvSpPr>
        <p:spPr>
          <a:xfrm>
            <a:off x="564825" y="6356350"/>
            <a:ext cx="1860421" cy="365125"/>
          </a:xfrm>
        </p:spPr>
        <p:txBody>
          <a:bodyPr/>
          <a:lstStyle/>
          <a:p>
            <a:r>
              <a:rPr lang="de-DE" dirty="0"/>
              <a:t>12.04.2023</a:t>
            </a:r>
          </a:p>
        </p:txBody>
      </p:sp>
      <p:sp>
        <p:nvSpPr>
          <p:cNvPr id="9" name="Fußzeilenplatzhalter 2">
            <a:extLst>
              <a:ext uri="{FF2B5EF4-FFF2-40B4-BE49-F238E27FC236}">
                <a16:creationId xmlns:a16="http://schemas.microsoft.com/office/drawing/2014/main" id="{88DB29AC-6F59-40FA-8776-7FB2138AAD2C}"/>
              </a:ext>
            </a:extLst>
          </p:cNvPr>
          <p:cNvSpPr>
            <a:spLocks noGrp="1"/>
          </p:cNvSpPr>
          <p:nvPr>
            <p:ph type="ftr" sz="quarter" idx="11"/>
          </p:nvPr>
        </p:nvSpPr>
        <p:spPr>
          <a:xfrm>
            <a:off x="2699792" y="6356350"/>
            <a:ext cx="5243070" cy="365125"/>
          </a:xfrm>
        </p:spPr>
        <p:txBody>
          <a:bodyPr/>
          <a:lstStyle/>
          <a:p>
            <a:r>
              <a:rPr lang="de-DE"/>
              <a:t>Virologische ARE-Surveillance</a:t>
            </a:r>
            <a:endParaRPr lang="de-DE" dirty="0"/>
          </a:p>
        </p:txBody>
      </p:sp>
      <p:sp>
        <p:nvSpPr>
          <p:cNvPr id="16" name="Foliennummernplatzhalter 3">
            <a:extLst>
              <a:ext uri="{FF2B5EF4-FFF2-40B4-BE49-F238E27FC236}">
                <a16:creationId xmlns:a16="http://schemas.microsoft.com/office/drawing/2014/main" id="{003ADD1A-A6B7-4633-B07C-6CD20115A166}"/>
              </a:ext>
            </a:extLst>
          </p:cNvPr>
          <p:cNvSpPr>
            <a:spLocks noGrp="1"/>
          </p:cNvSpPr>
          <p:nvPr>
            <p:ph type="sldNum" sz="quarter" idx="12"/>
          </p:nvPr>
        </p:nvSpPr>
        <p:spPr>
          <a:xfrm>
            <a:off x="7942862" y="6356350"/>
            <a:ext cx="496872" cy="365125"/>
          </a:xfrm>
        </p:spPr>
        <p:txBody>
          <a:bodyPr/>
          <a:lstStyle/>
          <a:p>
            <a:fld id="{162A217B-ED1C-D84B-8478-63C77FA79618}" type="slidenum">
              <a:rPr lang="de-DE" smtClean="0"/>
              <a:t>16</a:t>
            </a:fld>
            <a:endParaRPr lang="de-DE" dirty="0"/>
          </a:p>
        </p:txBody>
      </p:sp>
      <p:sp>
        <p:nvSpPr>
          <p:cNvPr id="6" name="Textfeld 5">
            <a:extLst>
              <a:ext uri="{FF2B5EF4-FFF2-40B4-BE49-F238E27FC236}">
                <a16:creationId xmlns:a16="http://schemas.microsoft.com/office/drawing/2014/main" id="{32B66FDD-6EA0-4584-95A7-F0C424AE9D69}"/>
              </a:ext>
            </a:extLst>
          </p:cNvPr>
          <p:cNvSpPr txBox="1"/>
          <p:nvPr/>
        </p:nvSpPr>
        <p:spPr>
          <a:xfrm>
            <a:off x="7219950" y="9600274"/>
            <a:ext cx="542328" cy="369332"/>
          </a:xfrm>
          <a:prstGeom prst="rect">
            <a:avLst/>
          </a:prstGeom>
          <a:noFill/>
        </p:spPr>
        <p:txBody>
          <a:bodyPr wrap="none" rtlCol="0">
            <a:spAutoFit/>
          </a:bodyPr>
          <a:lstStyle/>
          <a:p>
            <a:r>
              <a:rPr lang="de-DE" dirty="0"/>
              <a:t>RSV</a:t>
            </a:r>
          </a:p>
        </p:txBody>
      </p:sp>
      <p:pic>
        <p:nvPicPr>
          <p:cNvPr id="2" name="Grafik 1">
            <a:extLst>
              <a:ext uri="{FF2B5EF4-FFF2-40B4-BE49-F238E27FC236}">
                <a16:creationId xmlns:a16="http://schemas.microsoft.com/office/drawing/2014/main" id="{B11371EE-B8BA-4298-BB68-9496ACA84E46}"/>
              </a:ext>
            </a:extLst>
          </p:cNvPr>
          <p:cNvPicPr>
            <a:picLocks noChangeAspect="1"/>
          </p:cNvPicPr>
          <p:nvPr/>
        </p:nvPicPr>
        <p:blipFill>
          <a:blip r:embed="rId2"/>
          <a:stretch>
            <a:fillRect/>
          </a:stretch>
        </p:blipFill>
        <p:spPr>
          <a:xfrm>
            <a:off x="0" y="2282194"/>
            <a:ext cx="9144000" cy="2293612"/>
          </a:xfrm>
          <a:prstGeom prst="rect">
            <a:avLst/>
          </a:prstGeom>
        </p:spPr>
      </p:pic>
      <p:sp>
        <p:nvSpPr>
          <p:cNvPr id="12" name="Textfeld 11">
            <a:extLst>
              <a:ext uri="{FF2B5EF4-FFF2-40B4-BE49-F238E27FC236}">
                <a16:creationId xmlns:a16="http://schemas.microsoft.com/office/drawing/2014/main" id="{4B6C12D4-C10B-4207-9A78-963CED2ED166}"/>
              </a:ext>
            </a:extLst>
          </p:cNvPr>
          <p:cNvSpPr txBox="1"/>
          <p:nvPr/>
        </p:nvSpPr>
        <p:spPr>
          <a:xfrm>
            <a:off x="8702977" y="3923804"/>
            <a:ext cx="354584" cy="246221"/>
          </a:xfrm>
          <a:prstGeom prst="rect">
            <a:avLst/>
          </a:prstGeom>
          <a:noFill/>
        </p:spPr>
        <p:txBody>
          <a:bodyPr wrap="none" rtlCol="0">
            <a:spAutoFit/>
          </a:bodyPr>
          <a:lstStyle/>
          <a:p>
            <a:r>
              <a:rPr lang="de-DE" sz="1000" dirty="0">
                <a:solidFill>
                  <a:schemeClr val="accent6"/>
                </a:solidFill>
              </a:rPr>
              <a:t>PIV</a:t>
            </a:r>
          </a:p>
        </p:txBody>
      </p:sp>
      <p:sp>
        <p:nvSpPr>
          <p:cNvPr id="13" name="Textfeld 12">
            <a:extLst>
              <a:ext uri="{FF2B5EF4-FFF2-40B4-BE49-F238E27FC236}">
                <a16:creationId xmlns:a16="http://schemas.microsoft.com/office/drawing/2014/main" id="{A89C92CC-95D5-4286-BA8E-CD0CFD840267}"/>
              </a:ext>
            </a:extLst>
          </p:cNvPr>
          <p:cNvSpPr txBox="1"/>
          <p:nvPr/>
        </p:nvSpPr>
        <p:spPr>
          <a:xfrm>
            <a:off x="8632321" y="3704971"/>
            <a:ext cx="511679" cy="246221"/>
          </a:xfrm>
          <a:prstGeom prst="rect">
            <a:avLst/>
          </a:prstGeom>
          <a:noFill/>
        </p:spPr>
        <p:txBody>
          <a:bodyPr wrap="none" rtlCol="0">
            <a:spAutoFit/>
          </a:bodyPr>
          <a:lstStyle/>
          <a:p>
            <a:r>
              <a:rPr lang="de-DE" sz="1000" dirty="0">
                <a:solidFill>
                  <a:schemeClr val="accent5">
                    <a:lumMod val="60000"/>
                    <a:lumOff val="40000"/>
                  </a:schemeClr>
                </a:solidFill>
              </a:rPr>
              <a:t>HMPV</a:t>
            </a:r>
          </a:p>
        </p:txBody>
      </p:sp>
      <p:sp>
        <p:nvSpPr>
          <p:cNvPr id="17" name="Textfeld 16">
            <a:extLst>
              <a:ext uri="{FF2B5EF4-FFF2-40B4-BE49-F238E27FC236}">
                <a16:creationId xmlns:a16="http://schemas.microsoft.com/office/drawing/2014/main" id="{ACE528ED-F5B1-4B60-8EC8-381390206F62}"/>
              </a:ext>
            </a:extLst>
          </p:cNvPr>
          <p:cNvSpPr txBox="1"/>
          <p:nvPr/>
        </p:nvSpPr>
        <p:spPr>
          <a:xfrm>
            <a:off x="8429381" y="3568166"/>
            <a:ext cx="405880" cy="246221"/>
          </a:xfrm>
          <a:prstGeom prst="rect">
            <a:avLst/>
          </a:prstGeom>
          <a:noFill/>
        </p:spPr>
        <p:txBody>
          <a:bodyPr wrap="none" rtlCol="0">
            <a:spAutoFit/>
          </a:bodyPr>
          <a:lstStyle/>
          <a:p>
            <a:r>
              <a:rPr lang="de-DE" sz="1000" dirty="0">
                <a:solidFill>
                  <a:schemeClr val="accent3">
                    <a:lumMod val="75000"/>
                  </a:schemeClr>
                </a:solidFill>
              </a:rPr>
              <a:t>HRV</a:t>
            </a:r>
          </a:p>
        </p:txBody>
      </p:sp>
      <p:sp>
        <p:nvSpPr>
          <p:cNvPr id="18" name="Textfeld 17">
            <a:extLst>
              <a:ext uri="{FF2B5EF4-FFF2-40B4-BE49-F238E27FC236}">
                <a16:creationId xmlns:a16="http://schemas.microsoft.com/office/drawing/2014/main" id="{35709276-552F-4C21-B231-B9338387018E}"/>
              </a:ext>
            </a:extLst>
          </p:cNvPr>
          <p:cNvSpPr txBox="1"/>
          <p:nvPr/>
        </p:nvSpPr>
        <p:spPr>
          <a:xfrm>
            <a:off x="7673174" y="3555799"/>
            <a:ext cx="385042" cy="246221"/>
          </a:xfrm>
          <a:prstGeom prst="rect">
            <a:avLst/>
          </a:prstGeom>
          <a:noFill/>
        </p:spPr>
        <p:txBody>
          <a:bodyPr wrap="square" rtlCol="0">
            <a:spAutoFit/>
          </a:bodyPr>
          <a:lstStyle/>
          <a:p>
            <a:r>
              <a:rPr lang="de-DE" sz="1000" dirty="0">
                <a:solidFill>
                  <a:srgbClr val="7030A0"/>
                </a:solidFill>
              </a:rPr>
              <a:t>RSV</a:t>
            </a:r>
          </a:p>
        </p:txBody>
      </p:sp>
    </p:spTree>
    <p:extLst>
      <p:ext uri="{BB962C8B-B14F-4D97-AF65-F5344CB8AC3E}">
        <p14:creationId xmlns:p14="http://schemas.microsoft.com/office/powerpoint/2010/main" val="2037521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401764"/>
            <a:ext cx="8092592" cy="338554"/>
          </a:xfrm>
          <a:noFill/>
        </p:spPr>
        <p:txBody>
          <a:bodyPr/>
          <a:lstStyle/>
          <a:p>
            <a:r>
              <a:rPr lang="de-DE" dirty="0"/>
              <a:t>GrippeWeb bis zur 14. KW 2023</a:t>
            </a:r>
          </a:p>
        </p:txBody>
      </p:sp>
      <p:sp>
        <p:nvSpPr>
          <p:cNvPr id="5" name="Fußzeilenplatzhalter 4"/>
          <p:cNvSpPr>
            <a:spLocks noGrp="1"/>
          </p:cNvSpPr>
          <p:nvPr>
            <p:ph type="ftr" sz="quarter" idx="15"/>
          </p:nvPr>
        </p:nvSpPr>
        <p:spPr/>
        <p:txBody>
          <a:bodyPr/>
          <a:lstStyle/>
          <a:p>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2</a:t>
            </a:fld>
            <a:endParaRPr lang="de-DE" dirty="0"/>
          </a:p>
        </p:txBody>
      </p:sp>
      <p:sp>
        <p:nvSpPr>
          <p:cNvPr id="7" name="Datumsplatzhalter 3"/>
          <p:cNvSpPr>
            <a:spLocks noGrp="1"/>
          </p:cNvSpPr>
          <p:nvPr>
            <p:ph type="dt" sz="half" idx="14"/>
          </p:nvPr>
        </p:nvSpPr>
        <p:spPr>
          <a:xfrm>
            <a:off x="594208" y="6619136"/>
            <a:ext cx="1860421" cy="195750"/>
          </a:xfrm>
        </p:spPr>
        <p:txBody>
          <a:bodyPr/>
          <a:lstStyle/>
          <a:p>
            <a:r>
              <a:rPr lang="de-DE" dirty="0"/>
              <a:t>Stand: 11.4.2023</a:t>
            </a:r>
          </a:p>
        </p:txBody>
      </p:sp>
      <p:sp>
        <p:nvSpPr>
          <p:cNvPr id="8" name="Textfeld 7">
            <a:extLst>
              <a:ext uri="{FF2B5EF4-FFF2-40B4-BE49-F238E27FC236}">
                <a16:creationId xmlns:a16="http://schemas.microsoft.com/office/drawing/2014/main" id="{27DA6E48-22E8-4DA4-9FDA-8B3CCC1D9B06}"/>
              </a:ext>
            </a:extLst>
          </p:cNvPr>
          <p:cNvSpPr txBox="1"/>
          <p:nvPr/>
        </p:nvSpPr>
        <p:spPr>
          <a:xfrm>
            <a:off x="5566168" y="978435"/>
            <a:ext cx="3291116" cy="2369880"/>
          </a:xfrm>
          <a:prstGeom prst="rect">
            <a:avLst/>
          </a:prstGeom>
          <a:noFill/>
        </p:spPr>
        <p:txBody>
          <a:bodyPr wrap="square" rtlCol="0">
            <a:spAutoFit/>
          </a:bodyPr>
          <a:lstStyle/>
          <a:p>
            <a:r>
              <a:rPr lang="de-DE" dirty="0"/>
              <a:t>Der Wert (gesamt) lag in </a:t>
            </a:r>
            <a:r>
              <a:rPr lang="de-DE" b="1" dirty="0"/>
              <a:t>KW 14 </a:t>
            </a:r>
            <a:r>
              <a:rPr lang="de-DE" dirty="0"/>
              <a:t>bei </a:t>
            </a:r>
            <a:r>
              <a:rPr lang="de-DE" b="1" dirty="0"/>
              <a:t>6.600</a:t>
            </a:r>
            <a:r>
              <a:rPr lang="de-DE" dirty="0"/>
              <a:t> ARE (in der 13. KW: 6.500) pro 100.000 Einwohner.</a:t>
            </a:r>
            <a:br>
              <a:rPr lang="de-DE" dirty="0"/>
            </a:br>
            <a:endParaRPr lang="de-DE" sz="800" dirty="0"/>
          </a:p>
          <a:p>
            <a:r>
              <a:rPr lang="de-DE" dirty="0"/>
              <a:t>Entspricht einer Gesamtzahl von </a:t>
            </a:r>
          </a:p>
          <a:p>
            <a:r>
              <a:rPr lang="de-DE" b="1" dirty="0"/>
              <a:t>5,5 Mio. ARE in Deutschland, unabhängig von einem Arztbesuch.</a:t>
            </a:r>
            <a:br>
              <a:rPr lang="de-DE" b="1" dirty="0"/>
            </a:br>
            <a:endParaRPr lang="en-US" sz="1400" dirty="0"/>
          </a:p>
        </p:txBody>
      </p:sp>
      <p:sp>
        <p:nvSpPr>
          <p:cNvPr id="11" name="Rectangle 3">
            <a:extLst>
              <a:ext uri="{FF2B5EF4-FFF2-40B4-BE49-F238E27FC236}">
                <a16:creationId xmlns:a16="http://schemas.microsoft.com/office/drawing/2014/main" id="{0FFA27B1-3149-4285-AECE-D5CBB21B3E98}"/>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2" name="Rectangle 4">
            <a:extLst>
              <a:ext uri="{FF2B5EF4-FFF2-40B4-BE49-F238E27FC236}">
                <a16:creationId xmlns:a16="http://schemas.microsoft.com/office/drawing/2014/main" id="{48E25435-8DB8-4E63-ADEF-A2C0947E1207}"/>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 name="Textfeld 1">
            <a:extLst>
              <a:ext uri="{FF2B5EF4-FFF2-40B4-BE49-F238E27FC236}">
                <a16:creationId xmlns:a16="http://schemas.microsoft.com/office/drawing/2014/main" id="{AA8897D7-4CE2-48E7-A1E7-7E8E9E6D45CC}"/>
              </a:ext>
            </a:extLst>
          </p:cNvPr>
          <p:cNvSpPr txBox="1"/>
          <p:nvPr/>
        </p:nvSpPr>
        <p:spPr>
          <a:xfrm>
            <a:off x="-3144644" y="0"/>
            <a:ext cx="184731" cy="369332"/>
          </a:xfrm>
          <a:prstGeom prst="rect">
            <a:avLst/>
          </a:prstGeom>
          <a:noFill/>
        </p:spPr>
        <p:txBody>
          <a:bodyPr wrap="none" rtlCol="0">
            <a:spAutoFit/>
          </a:bodyPr>
          <a:lstStyle/>
          <a:p>
            <a:endParaRPr lang="de-DE" dirty="0"/>
          </a:p>
        </p:txBody>
      </p:sp>
      <p:sp>
        <p:nvSpPr>
          <p:cNvPr id="20" name="Textfeld 19">
            <a:extLst>
              <a:ext uri="{FF2B5EF4-FFF2-40B4-BE49-F238E27FC236}">
                <a16:creationId xmlns:a16="http://schemas.microsoft.com/office/drawing/2014/main" id="{E7E95F0E-67B7-4222-BCA3-0FDEA75789CA}"/>
              </a:ext>
            </a:extLst>
          </p:cNvPr>
          <p:cNvSpPr txBox="1"/>
          <p:nvPr/>
        </p:nvSpPr>
        <p:spPr>
          <a:xfrm>
            <a:off x="5566169" y="3939098"/>
            <a:ext cx="3489697" cy="2862322"/>
          </a:xfrm>
          <a:prstGeom prst="rect">
            <a:avLst/>
          </a:prstGeom>
          <a:noFill/>
        </p:spPr>
        <p:txBody>
          <a:bodyPr wrap="square" rtlCol="0">
            <a:spAutoFit/>
          </a:bodyPr>
          <a:lstStyle/>
          <a:p>
            <a:r>
              <a:rPr lang="de-DE" dirty="0"/>
              <a:t>Seit 10. KW leichter Rückgang bei den Erwachsenen insgesamt, seit 2-3 Wochen wieder relativ stabil</a:t>
            </a:r>
          </a:p>
          <a:p>
            <a:endParaRPr lang="de-DE" dirty="0"/>
          </a:p>
          <a:p>
            <a:r>
              <a:rPr lang="de-DE" dirty="0"/>
              <a:t>Bei Klein- und Schulkindern sind die ARE-Raten seit dem Höhepunkt in KW 3/4 insgesamt rückläufig</a:t>
            </a:r>
          </a:p>
          <a:p>
            <a:endParaRPr lang="de-DE" dirty="0">
              <a:highlight>
                <a:srgbClr val="FFFF00"/>
              </a:highlight>
            </a:endParaRPr>
          </a:p>
          <a:p>
            <a:endParaRPr lang="de-DE" dirty="0"/>
          </a:p>
          <a:p>
            <a:endParaRPr lang="en-US" dirty="0"/>
          </a:p>
        </p:txBody>
      </p:sp>
      <p:pic>
        <p:nvPicPr>
          <p:cNvPr id="15" name="Grafik 14">
            <a:extLst>
              <a:ext uri="{FF2B5EF4-FFF2-40B4-BE49-F238E27FC236}">
                <a16:creationId xmlns:a16="http://schemas.microsoft.com/office/drawing/2014/main" id="{E4769986-0A53-4EF4-992F-14369329023B}"/>
              </a:ext>
            </a:extLst>
          </p:cNvPr>
          <p:cNvPicPr>
            <a:picLocks noChangeAspect="1"/>
          </p:cNvPicPr>
          <p:nvPr/>
        </p:nvPicPr>
        <p:blipFill>
          <a:blip r:embed="rId3"/>
          <a:stretch>
            <a:fillRect/>
          </a:stretch>
        </p:blipFill>
        <p:spPr>
          <a:xfrm>
            <a:off x="22826" y="858964"/>
            <a:ext cx="5400000" cy="2700000"/>
          </a:xfrm>
          <a:prstGeom prst="rect">
            <a:avLst/>
          </a:prstGeom>
        </p:spPr>
      </p:pic>
      <p:pic>
        <p:nvPicPr>
          <p:cNvPr id="4" name="Grafik 3">
            <a:extLst>
              <a:ext uri="{FF2B5EF4-FFF2-40B4-BE49-F238E27FC236}">
                <a16:creationId xmlns:a16="http://schemas.microsoft.com/office/drawing/2014/main" id="{F0B02DA0-CF94-4F37-A911-196E014DB244}"/>
              </a:ext>
            </a:extLst>
          </p:cNvPr>
          <p:cNvPicPr>
            <a:picLocks noChangeAspect="1"/>
          </p:cNvPicPr>
          <p:nvPr/>
        </p:nvPicPr>
        <p:blipFill>
          <a:blip r:embed="rId4"/>
          <a:stretch>
            <a:fillRect/>
          </a:stretch>
        </p:blipFill>
        <p:spPr>
          <a:xfrm>
            <a:off x="22826" y="3467370"/>
            <a:ext cx="5400000" cy="2947691"/>
          </a:xfrm>
          <a:prstGeom prst="rect">
            <a:avLst/>
          </a:prstGeom>
        </p:spPr>
      </p:pic>
    </p:spTree>
    <p:extLst>
      <p:ext uri="{BB962C8B-B14F-4D97-AF65-F5344CB8AC3E}">
        <p14:creationId xmlns:p14="http://schemas.microsoft.com/office/powerpoint/2010/main" val="53596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25704" y="524595"/>
            <a:ext cx="8092592" cy="677108"/>
          </a:xfrm>
        </p:spPr>
        <p:txBody>
          <a:bodyPr/>
          <a:lstStyle/>
          <a:p>
            <a:r>
              <a:rPr lang="de-DE" dirty="0"/>
              <a:t>Arbeitsgemeinschaft Influenza</a:t>
            </a:r>
            <a:br>
              <a:rPr lang="de-DE" dirty="0"/>
            </a:br>
            <a:r>
              <a:rPr lang="de-DE" dirty="0"/>
              <a:t>ARE-Konsultationen / 100.000 Einwohner bis zur 14. KW 2023</a:t>
            </a:r>
          </a:p>
        </p:txBody>
      </p:sp>
      <p:sp>
        <p:nvSpPr>
          <p:cNvPr id="5" name="Fußzeilenplatzhalter 4"/>
          <p:cNvSpPr>
            <a:spLocks noGrp="1"/>
          </p:cNvSpPr>
          <p:nvPr>
            <p:ph type="ftr" sz="quarter" idx="15"/>
          </p:nvPr>
        </p:nvSpPr>
        <p:spPr/>
        <p:txBody>
          <a:bodyPr/>
          <a:lstStyle/>
          <a:p>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3</a:t>
            </a:fld>
            <a:endParaRPr lang="de-DE" dirty="0"/>
          </a:p>
        </p:txBody>
      </p:sp>
      <p:sp>
        <p:nvSpPr>
          <p:cNvPr id="4" name="Datumsplatzhalter 3"/>
          <p:cNvSpPr>
            <a:spLocks noGrp="1"/>
          </p:cNvSpPr>
          <p:nvPr>
            <p:ph type="dt" sz="half" idx="14"/>
          </p:nvPr>
        </p:nvSpPr>
        <p:spPr>
          <a:xfrm>
            <a:off x="594208" y="6622713"/>
            <a:ext cx="1860421" cy="195750"/>
          </a:xfrm>
        </p:spPr>
        <p:txBody>
          <a:bodyPr/>
          <a:lstStyle/>
          <a:p>
            <a:r>
              <a:rPr lang="de-DE" dirty="0"/>
              <a:t>Stand: 11.4.2023</a:t>
            </a:r>
          </a:p>
        </p:txBody>
      </p:sp>
      <p:sp>
        <p:nvSpPr>
          <p:cNvPr id="19" name="Textfeld 18">
            <a:extLst>
              <a:ext uri="{FF2B5EF4-FFF2-40B4-BE49-F238E27FC236}">
                <a16:creationId xmlns:a16="http://schemas.microsoft.com/office/drawing/2014/main" id="{2CC8EECB-7F28-4F55-9B73-4C507E802511}"/>
              </a:ext>
            </a:extLst>
          </p:cNvPr>
          <p:cNvSpPr txBox="1"/>
          <p:nvPr/>
        </p:nvSpPr>
        <p:spPr>
          <a:xfrm>
            <a:off x="5909297" y="1397675"/>
            <a:ext cx="3085913" cy="2031325"/>
          </a:xfrm>
          <a:prstGeom prst="rect">
            <a:avLst/>
          </a:prstGeom>
          <a:noFill/>
        </p:spPr>
        <p:txBody>
          <a:bodyPr wrap="square" rtlCol="0">
            <a:spAutoFit/>
          </a:bodyPr>
          <a:lstStyle/>
          <a:p>
            <a:r>
              <a:rPr lang="de-DE" dirty="0"/>
              <a:t>Seit 9. KW sinkender Trend</a:t>
            </a:r>
          </a:p>
          <a:p>
            <a:endParaRPr lang="de-DE" sz="600" dirty="0"/>
          </a:p>
          <a:p>
            <a:r>
              <a:rPr lang="de-DE" dirty="0"/>
              <a:t>14. KW: ca. 1.200 Arzt­konsul­ta­tionen wegen ARE pro 100.000 EW </a:t>
            </a:r>
          </a:p>
          <a:p>
            <a:endParaRPr lang="de-DE" sz="1200" dirty="0"/>
          </a:p>
          <a:p>
            <a:r>
              <a:rPr lang="de-DE" b="1" dirty="0">
                <a:sym typeface="Wingdings" panose="05000000000000000000" pitchFamily="2" charset="2"/>
              </a:rPr>
              <a:t> </a:t>
            </a:r>
            <a:r>
              <a:rPr lang="de-DE" b="1" dirty="0"/>
              <a:t>ca. 1 Mio. Arzt­besuche wegen ARE in Deutschland</a:t>
            </a:r>
            <a:endParaRPr lang="de-DE" dirty="0"/>
          </a:p>
        </p:txBody>
      </p:sp>
      <p:sp>
        <p:nvSpPr>
          <p:cNvPr id="9" name="Textfeld 8">
            <a:extLst>
              <a:ext uri="{FF2B5EF4-FFF2-40B4-BE49-F238E27FC236}">
                <a16:creationId xmlns:a16="http://schemas.microsoft.com/office/drawing/2014/main" id="{8CB0478D-71AD-4178-B3E9-A4C35EA5FF43}"/>
              </a:ext>
            </a:extLst>
          </p:cNvPr>
          <p:cNvSpPr txBox="1"/>
          <p:nvPr/>
        </p:nvSpPr>
        <p:spPr>
          <a:xfrm>
            <a:off x="5866749" y="6259256"/>
            <a:ext cx="5366085" cy="261610"/>
          </a:xfrm>
          <a:prstGeom prst="rect">
            <a:avLst/>
          </a:prstGeom>
          <a:noFill/>
        </p:spPr>
        <p:txBody>
          <a:bodyPr wrap="square" rtlCol="0">
            <a:spAutoFit/>
          </a:bodyPr>
          <a:lstStyle/>
          <a:p>
            <a:r>
              <a:rPr lang="de-DE" sz="1100" dirty="0">
                <a:hlinkClick r:id="rId3"/>
              </a:rPr>
              <a:t>https://influenza.rki.de/Diagrams.aspx?agiRegion=0</a:t>
            </a:r>
            <a:endParaRPr lang="de-DE" sz="1100" dirty="0"/>
          </a:p>
        </p:txBody>
      </p:sp>
      <p:sp>
        <p:nvSpPr>
          <p:cNvPr id="16" name="Textfeld 15">
            <a:extLst>
              <a:ext uri="{FF2B5EF4-FFF2-40B4-BE49-F238E27FC236}">
                <a16:creationId xmlns:a16="http://schemas.microsoft.com/office/drawing/2014/main" id="{DDC795BB-0EEF-446A-AEE8-D4537A32C022}"/>
              </a:ext>
            </a:extLst>
          </p:cNvPr>
          <p:cNvSpPr txBox="1"/>
          <p:nvPr/>
        </p:nvSpPr>
        <p:spPr>
          <a:xfrm>
            <a:off x="5909297" y="4666881"/>
            <a:ext cx="3187909" cy="646331"/>
          </a:xfrm>
          <a:prstGeom prst="rect">
            <a:avLst/>
          </a:prstGeom>
          <a:noFill/>
        </p:spPr>
        <p:txBody>
          <a:bodyPr wrap="square" rtlCol="0">
            <a:spAutoFit/>
          </a:bodyPr>
          <a:lstStyle/>
          <a:p>
            <a:r>
              <a:rPr lang="de-DE" dirty="0"/>
              <a:t>Rückgang in allen Altersgruppen</a:t>
            </a:r>
          </a:p>
          <a:p>
            <a:r>
              <a:rPr lang="de-DE" dirty="0"/>
              <a:t>(Achtung: Osterferien)</a:t>
            </a:r>
          </a:p>
        </p:txBody>
      </p:sp>
      <p:sp>
        <p:nvSpPr>
          <p:cNvPr id="12" name="Rectangle 5">
            <a:extLst>
              <a:ext uri="{FF2B5EF4-FFF2-40B4-BE49-F238E27FC236}">
                <a16:creationId xmlns:a16="http://schemas.microsoft.com/office/drawing/2014/main" id="{0E0AF7D4-8358-404C-A864-BA6BF60BA5E9}"/>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3" name="Rectangle 6">
            <a:extLst>
              <a:ext uri="{FF2B5EF4-FFF2-40B4-BE49-F238E27FC236}">
                <a16:creationId xmlns:a16="http://schemas.microsoft.com/office/drawing/2014/main" id="{1397C601-69F7-4F0E-9DDD-90A10E302DEB}"/>
              </a:ext>
            </a:extLst>
          </p:cNvPr>
          <p:cNvSpPr>
            <a:spLocks noChangeArrowheads="1"/>
          </p:cNvSpPr>
          <p:nvPr/>
        </p:nvSpPr>
        <p:spPr bwMode="auto">
          <a:xfrm>
            <a:off x="0" y="2809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4" name="Rectangle 8">
            <a:extLst>
              <a:ext uri="{FF2B5EF4-FFF2-40B4-BE49-F238E27FC236}">
                <a16:creationId xmlns:a16="http://schemas.microsoft.com/office/drawing/2014/main" id="{5622C0C1-4F0E-4165-8CB7-99FFD76AC964}"/>
              </a:ext>
            </a:extLst>
          </p:cNvPr>
          <p:cNvSpPr>
            <a:spLocks noChangeArrowheads="1"/>
          </p:cNvSpPr>
          <p:nvPr/>
        </p:nvSpPr>
        <p:spPr bwMode="auto">
          <a:xfrm>
            <a:off x="193493" y="333654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9">
            <a:extLst>
              <a:ext uri="{FF2B5EF4-FFF2-40B4-BE49-F238E27FC236}">
                <a16:creationId xmlns:a16="http://schemas.microsoft.com/office/drawing/2014/main" id="{FBC53F94-E87C-4ED9-BF82-185842C45E5C}"/>
              </a:ext>
            </a:extLst>
          </p:cNvPr>
          <p:cNvSpPr>
            <a:spLocks noChangeArrowheads="1"/>
          </p:cNvSpPr>
          <p:nvPr/>
        </p:nvSpPr>
        <p:spPr bwMode="auto">
          <a:xfrm>
            <a:off x="193493" y="61940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 name="Grafik 1">
            <a:extLst>
              <a:ext uri="{FF2B5EF4-FFF2-40B4-BE49-F238E27FC236}">
                <a16:creationId xmlns:a16="http://schemas.microsoft.com/office/drawing/2014/main" id="{6E1AAC0C-C516-4C92-BEA4-601FDC6FCAEF}"/>
              </a:ext>
            </a:extLst>
          </p:cNvPr>
          <p:cNvPicPr>
            <a:picLocks noChangeAspect="1"/>
          </p:cNvPicPr>
          <p:nvPr/>
        </p:nvPicPr>
        <p:blipFill>
          <a:blip r:embed="rId4"/>
          <a:stretch>
            <a:fillRect/>
          </a:stretch>
        </p:blipFill>
        <p:spPr>
          <a:xfrm>
            <a:off x="457514" y="1257247"/>
            <a:ext cx="5400000" cy="2632957"/>
          </a:xfrm>
          <a:prstGeom prst="rect">
            <a:avLst/>
          </a:prstGeom>
        </p:spPr>
      </p:pic>
      <p:pic>
        <p:nvPicPr>
          <p:cNvPr id="7" name="Grafik 6">
            <a:extLst>
              <a:ext uri="{FF2B5EF4-FFF2-40B4-BE49-F238E27FC236}">
                <a16:creationId xmlns:a16="http://schemas.microsoft.com/office/drawing/2014/main" id="{D601D844-5820-4889-B7A8-A8F77091A669}"/>
              </a:ext>
            </a:extLst>
          </p:cNvPr>
          <p:cNvPicPr>
            <a:picLocks noChangeAspect="1"/>
          </p:cNvPicPr>
          <p:nvPr/>
        </p:nvPicPr>
        <p:blipFill rotWithShape="1">
          <a:blip r:embed="rId5"/>
          <a:srcRect l="2544" t="2941" r="1399" b="3387"/>
          <a:stretch/>
        </p:blipFill>
        <p:spPr>
          <a:xfrm>
            <a:off x="457514" y="3793747"/>
            <a:ext cx="5400000" cy="2632953"/>
          </a:xfrm>
          <a:prstGeom prst="rect">
            <a:avLst/>
          </a:prstGeom>
        </p:spPr>
      </p:pic>
    </p:spTree>
    <p:extLst>
      <p:ext uri="{BB962C8B-B14F-4D97-AF65-F5344CB8AC3E}">
        <p14:creationId xmlns:p14="http://schemas.microsoft.com/office/powerpoint/2010/main" val="1538019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a:xfrm>
            <a:off x="525704" y="524595"/>
            <a:ext cx="8092592" cy="677108"/>
          </a:xfrm>
        </p:spPr>
        <p:txBody>
          <a:bodyPr/>
          <a:lstStyle/>
          <a:p>
            <a:r>
              <a:rPr lang="de-DE" dirty="0"/>
              <a:t>Arbeitsgemeinschaft Influenza - SEED</a:t>
            </a:r>
            <a:r>
              <a:rPr lang="de-DE" baseline="30000" dirty="0"/>
              <a:t>ARE</a:t>
            </a:r>
            <a:br>
              <a:rPr lang="de-DE" dirty="0"/>
            </a:br>
            <a:r>
              <a:rPr lang="de-DE" dirty="0"/>
              <a:t>ARE-Konsultationen mit COVID-Diagnose / 100.000 Einwohner </a:t>
            </a:r>
          </a:p>
        </p:txBody>
      </p:sp>
      <p:sp>
        <p:nvSpPr>
          <p:cNvPr id="5" name="Fußzeilenplatzhalter 4"/>
          <p:cNvSpPr>
            <a:spLocks noGrp="1"/>
          </p:cNvSpPr>
          <p:nvPr>
            <p:ph type="ftr" sz="quarter" idx="15"/>
          </p:nvPr>
        </p:nvSpPr>
        <p:spPr/>
        <p:txBody>
          <a:bodyPr/>
          <a:lstStyle/>
          <a:p>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4</a:t>
            </a:fld>
            <a:endParaRPr lang="de-DE" dirty="0"/>
          </a:p>
        </p:txBody>
      </p:sp>
      <p:sp>
        <p:nvSpPr>
          <p:cNvPr id="4" name="Datumsplatzhalter 3"/>
          <p:cNvSpPr>
            <a:spLocks noGrp="1"/>
          </p:cNvSpPr>
          <p:nvPr>
            <p:ph type="dt" sz="half" idx="14"/>
          </p:nvPr>
        </p:nvSpPr>
        <p:spPr>
          <a:xfrm>
            <a:off x="594208" y="6622713"/>
            <a:ext cx="1860421" cy="195750"/>
          </a:xfrm>
        </p:spPr>
        <p:txBody>
          <a:bodyPr/>
          <a:lstStyle/>
          <a:p>
            <a:r>
              <a:rPr lang="de-DE" dirty="0"/>
              <a:t>Stand: 11.4.2023</a:t>
            </a:r>
          </a:p>
        </p:txBody>
      </p:sp>
      <p:sp>
        <p:nvSpPr>
          <p:cNvPr id="12" name="Rechteck 11">
            <a:extLst>
              <a:ext uri="{FF2B5EF4-FFF2-40B4-BE49-F238E27FC236}">
                <a16:creationId xmlns:a16="http://schemas.microsoft.com/office/drawing/2014/main" id="{9612B15B-BCC4-4A88-8BF1-8DD78B29CA11}"/>
              </a:ext>
            </a:extLst>
          </p:cNvPr>
          <p:cNvSpPr/>
          <p:nvPr/>
        </p:nvSpPr>
        <p:spPr>
          <a:xfrm>
            <a:off x="706943" y="4999569"/>
            <a:ext cx="8024088" cy="1169551"/>
          </a:xfrm>
          <a:prstGeom prst="rect">
            <a:avLst/>
          </a:prstGeom>
        </p:spPr>
        <p:txBody>
          <a:bodyPr vert="horz" wrap="square" lIns="0" tIns="0" rIns="0" bIns="0" rtlCol="0" anchor="t" anchorCtr="0">
            <a:spAutoFit/>
          </a:bodyPr>
          <a:lstStyle/>
          <a:p>
            <a:pPr>
              <a:spcBef>
                <a:spcPct val="0"/>
              </a:spcBef>
            </a:pPr>
            <a:br>
              <a:rPr lang="de-DE" sz="2200" b="1" dirty="0">
                <a:solidFill>
                  <a:srgbClr val="006EC7"/>
                </a:solidFill>
                <a:latin typeface="+mj-lt"/>
                <a:ea typeface="+mj-ea"/>
                <a:cs typeface="+mj-cs"/>
              </a:rPr>
            </a:br>
            <a:r>
              <a:rPr lang="de-DE" dirty="0"/>
              <a:t>ARE mit COVID-19 Konsultationen</a:t>
            </a:r>
            <a:r>
              <a:rPr lang="de-DE" dirty="0">
                <a:latin typeface="+mj-lt"/>
                <a:ea typeface="+mj-ea"/>
                <a:cs typeface="+mj-cs"/>
              </a:rPr>
              <a:t> bis zur 14. KW 2023</a:t>
            </a:r>
          </a:p>
          <a:p>
            <a:r>
              <a:rPr lang="de-DE" dirty="0"/>
              <a:t>Rund 60 Arzt­besuche ARE mit COVID-Diagnose /100.000 EW</a:t>
            </a:r>
            <a:br>
              <a:rPr lang="de-DE" dirty="0"/>
            </a:br>
            <a:r>
              <a:rPr lang="de-DE" dirty="0"/>
              <a:t>(=</a:t>
            </a:r>
            <a:r>
              <a:rPr lang="de-DE" b="1" dirty="0"/>
              <a:t>Gesamtzahl von rund 50.000 ARE-COVID-Arzt­besuchen in D)</a:t>
            </a:r>
          </a:p>
        </p:txBody>
      </p:sp>
      <p:pic>
        <p:nvPicPr>
          <p:cNvPr id="7" name="Grafik 6">
            <a:extLst>
              <a:ext uri="{FF2B5EF4-FFF2-40B4-BE49-F238E27FC236}">
                <a16:creationId xmlns:a16="http://schemas.microsoft.com/office/drawing/2014/main" id="{2AE51576-F765-40D6-99EC-7EC4C261A296}"/>
              </a:ext>
            </a:extLst>
          </p:cNvPr>
          <p:cNvPicPr>
            <a:picLocks noChangeAspect="1"/>
          </p:cNvPicPr>
          <p:nvPr/>
        </p:nvPicPr>
        <p:blipFill>
          <a:blip r:embed="rId3"/>
          <a:stretch>
            <a:fillRect/>
          </a:stretch>
        </p:blipFill>
        <p:spPr>
          <a:xfrm>
            <a:off x="410162" y="2074540"/>
            <a:ext cx="7891184" cy="3156473"/>
          </a:xfrm>
          <a:prstGeom prst="rect">
            <a:avLst/>
          </a:prstGeom>
        </p:spPr>
      </p:pic>
    </p:spTree>
    <p:extLst>
      <p:ext uri="{BB962C8B-B14F-4D97-AF65-F5344CB8AC3E}">
        <p14:creationId xmlns:p14="http://schemas.microsoft.com/office/powerpoint/2010/main" val="554040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30E0DE32-D607-4C43-BE31-7D948E37069B}"/>
              </a:ext>
            </a:extLst>
          </p:cNvPr>
          <p:cNvPicPr>
            <a:picLocks noChangeAspect="1"/>
          </p:cNvPicPr>
          <p:nvPr/>
        </p:nvPicPr>
        <p:blipFill>
          <a:blip r:embed="rId3"/>
          <a:stretch>
            <a:fillRect/>
          </a:stretch>
        </p:blipFill>
        <p:spPr>
          <a:xfrm>
            <a:off x="4615450" y="1036359"/>
            <a:ext cx="4247990" cy="2123995"/>
          </a:xfrm>
          <a:prstGeom prst="rect">
            <a:avLst/>
          </a:prstGeom>
        </p:spPr>
      </p:pic>
      <p:sp>
        <p:nvSpPr>
          <p:cNvPr id="2" name="Foliennummernplatzhalter 1">
            <a:extLst>
              <a:ext uri="{FF2B5EF4-FFF2-40B4-BE49-F238E27FC236}">
                <a16:creationId xmlns:a16="http://schemas.microsoft.com/office/drawing/2014/main" id="{CF2B051B-DEF9-4B99-A82C-1B1A80CDE90D}"/>
              </a:ext>
            </a:extLst>
          </p:cNvPr>
          <p:cNvSpPr>
            <a:spLocks noGrp="1"/>
          </p:cNvSpPr>
          <p:nvPr>
            <p:ph type="sldNum" sz="quarter" idx="12"/>
          </p:nvPr>
        </p:nvSpPr>
        <p:spPr/>
        <p:txBody>
          <a:bodyPr/>
          <a:lstStyle/>
          <a:p>
            <a:endParaRPr lang="de-DE" dirty="0"/>
          </a:p>
        </p:txBody>
      </p:sp>
      <p:sp>
        <p:nvSpPr>
          <p:cNvPr id="5" name="Titel 4">
            <a:extLst>
              <a:ext uri="{FF2B5EF4-FFF2-40B4-BE49-F238E27FC236}">
                <a16:creationId xmlns:a16="http://schemas.microsoft.com/office/drawing/2014/main" id="{9DDFAB6C-AA3A-4324-8659-D17217F59198}"/>
              </a:ext>
            </a:extLst>
          </p:cNvPr>
          <p:cNvSpPr>
            <a:spLocks noGrp="1"/>
          </p:cNvSpPr>
          <p:nvPr>
            <p:ph type="title"/>
          </p:nvPr>
        </p:nvSpPr>
        <p:spPr>
          <a:xfrm>
            <a:off x="280555" y="730818"/>
            <a:ext cx="8624454" cy="307777"/>
          </a:xfrm>
        </p:spPr>
        <p:txBody>
          <a:bodyPr/>
          <a:lstStyle/>
          <a:p>
            <a:r>
              <a:rPr lang="de-DE" sz="2000" dirty="0"/>
              <a:t>SEED</a:t>
            </a:r>
            <a:r>
              <a:rPr lang="de-DE" sz="2000" baseline="30000" dirty="0"/>
              <a:t>ARE</a:t>
            </a:r>
            <a:r>
              <a:rPr lang="de-DE" sz="2000" dirty="0"/>
              <a:t> – ARE mit COVID-19 Konsultationen in Altersgruppen bis zur 14. KW 2023</a:t>
            </a:r>
          </a:p>
        </p:txBody>
      </p:sp>
      <p:pic>
        <p:nvPicPr>
          <p:cNvPr id="4" name="Grafik 3">
            <a:extLst>
              <a:ext uri="{FF2B5EF4-FFF2-40B4-BE49-F238E27FC236}">
                <a16:creationId xmlns:a16="http://schemas.microsoft.com/office/drawing/2014/main" id="{8195CBE4-1455-4FFD-84D4-19AF75B6F3C4}"/>
              </a:ext>
            </a:extLst>
          </p:cNvPr>
          <p:cNvPicPr>
            <a:picLocks noChangeAspect="1"/>
          </p:cNvPicPr>
          <p:nvPr/>
        </p:nvPicPr>
        <p:blipFill>
          <a:blip r:embed="rId4"/>
          <a:stretch>
            <a:fillRect/>
          </a:stretch>
        </p:blipFill>
        <p:spPr>
          <a:xfrm>
            <a:off x="397525" y="1036359"/>
            <a:ext cx="4247988" cy="2123994"/>
          </a:xfrm>
          <a:prstGeom prst="rect">
            <a:avLst/>
          </a:prstGeom>
        </p:spPr>
      </p:pic>
      <p:pic>
        <p:nvPicPr>
          <p:cNvPr id="7" name="Grafik 6">
            <a:extLst>
              <a:ext uri="{FF2B5EF4-FFF2-40B4-BE49-F238E27FC236}">
                <a16:creationId xmlns:a16="http://schemas.microsoft.com/office/drawing/2014/main" id="{14226592-FBC6-4E06-8E18-3B7FE7027138}"/>
              </a:ext>
            </a:extLst>
          </p:cNvPr>
          <p:cNvPicPr>
            <a:picLocks noChangeAspect="1"/>
          </p:cNvPicPr>
          <p:nvPr/>
        </p:nvPicPr>
        <p:blipFill>
          <a:blip r:embed="rId5"/>
          <a:stretch>
            <a:fillRect/>
          </a:stretch>
        </p:blipFill>
        <p:spPr>
          <a:xfrm>
            <a:off x="448055" y="2888816"/>
            <a:ext cx="4247988" cy="2123994"/>
          </a:xfrm>
          <a:prstGeom prst="rect">
            <a:avLst/>
          </a:prstGeom>
        </p:spPr>
      </p:pic>
      <p:pic>
        <p:nvPicPr>
          <p:cNvPr id="9" name="Grafik 8">
            <a:extLst>
              <a:ext uri="{FF2B5EF4-FFF2-40B4-BE49-F238E27FC236}">
                <a16:creationId xmlns:a16="http://schemas.microsoft.com/office/drawing/2014/main" id="{48BE3CC1-D1D2-4115-933A-B1ABE110E2D4}"/>
              </a:ext>
            </a:extLst>
          </p:cNvPr>
          <p:cNvPicPr>
            <a:picLocks noChangeAspect="1"/>
          </p:cNvPicPr>
          <p:nvPr/>
        </p:nvPicPr>
        <p:blipFill>
          <a:blip r:embed="rId6"/>
          <a:stretch>
            <a:fillRect/>
          </a:stretch>
        </p:blipFill>
        <p:spPr>
          <a:xfrm>
            <a:off x="448055" y="4705759"/>
            <a:ext cx="4247988" cy="2123994"/>
          </a:xfrm>
          <a:prstGeom prst="rect">
            <a:avLst/>
          </a:prstGeom>
        </p:spPr>
      </p:pic>
      <p:pic>
        <p:nvPicPr>
          <p:cNvPr id="16" name="Grafik 15">
            <a:extLst>
              <a:ext uri="{FF2B5EF4-FFF2-40B4-BE49-F238E27FC236}">
                <a16:creationId xmlns:a16="http://schemas.microsoft.com/office/drawing/2014/main" id="{A5AAFDFF-940D-47F6-AEA8-2230E4B8F54A}"/>
              </a:ext>
            </a:extLst>
          </p:cNvPr>
          <p:cNvPicPr>
            <a:picLocks noChangeAspect="1"/>
          </p:cNvPicPr>
          <p:nvPr/>
        </p:nvPicPr>
        <p:blipFill>
          <a:blip r:embed="rId7"/>
          <a:stretch>
            <a:fillRect/>
          </a:stretch>
        </p:blipFill>
        <p:spPr>
          <a:xfrm>
            <a:off x="4696063" y="2888816"/>
            <a:ext cx="4247988" cy="2123994"/>
          </a:xfrm>
          <a:prstGeom prst="rect">
            <a:avLst/>
          </a:prstGeom>
        </p:spPr>
      </p:pic>
    </p:spTree>
    <p:extLst>
      <p:ext uri="{BB962C8B-B14F-4D97-AF65-F5344CB8AC3E}">
        <p14:creationId xmlns:p14="http://schemas.microsoft.com/office/powerpoint/2010/main" val="4228039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2313ABD7-3FAB-4190-BD14-E0AEF09E75DE}"/>
              </a:ext>
            </a:extLst>
          </p:cNvPr>
          <p:cNvPicPr>
            <a:picLocks noChangeAspect="1"/>
          </p:cNvPicPr>
          <p:nvPr/>
        </p:nvPicPr>
        <p:blipFill>
          <a:blip r:embed="rId3"/>
          <a:stretch>
            <a:fillRect/>
          </a:stretch>
        </p:blipFill>
        <p:spPr>
          <a:xfrm>
            <a:off x="0" y="777542"/>
            <a:ext cx="7239000" cy="2895600"/>
          </a:xfrm>
          <a:prstGeom prst="rect">
            <a:avLst/>
          </a:prstGeom>
        </p:spPr>
      </p:pic>
      <p:sp>
        <p:nvSpPr>
          <p:cNvPr id="4" name="Foliennummernplatzhalter 3"/>
          <p:cNvSpPr>
            <a:spLocks noGrp="1"/>
          </p:cNvSpPr>
          <p:nvPr>
            <p:ph type="sldNum" sz="quarter" idx="12"/>
          </p:nvPr>
        </p:nvSpPr>
        <p:spPr/>
        <p:txBody>
          <a:bodyPr/>
          <a:lstStyle/>
          <a:p>
            <a:fld id="{162A217B-ED1C-D84B-8478-63C77FA79618}" type="slidenum">
              <a:rPr lang="de-DE" smtClean="0"/>
              <a:pPr/>
              <a:t>6</a:t>
            </a:fld>
            <a:endParaRPr lang="de-DE" dirty="0"/>
          </a:p>
        </p:txBody>
      </p:sp>
      <p:sp>
        <p:nvSpPr>
          <p:cNvPr id="2" name="Datumsplatzhalter 1"/>
          <p:cNvSpPr>
            <a:spLocks noGrp="1"/>
          </p:cNvSpPr>
          <p:nvPr>
            <p:ph type="dt" sz="half" idx="10"/>
          </p:nvPr>
        </p:nvSpPr>
        <p:spPr>
          <a:xfrm>
            <a:off x="564825" y="6631077"/>
            <a:ext cx="1860421" cy="195750"/>
          </a:xfrm>
        </p:spPr>
        <p:txBody>
          <a:bodyPr/>
          <a:lstStyle/>
          <a:p>
            <a:r>
              <a:rPr lang="de-DE" dirty="0"/>
              <a:t>Stand: 11.4.2023</a:t>
            </a:r>
          </a:p>
        </p:txBody>
      </p:sp>
      <p:sp>
        <p:nvSpPr>
          <p:cNvPr id="3" name="Fußzeilenplatzhalter 2"/>
          <p:cNvSpPr>
            <a:spLocks noGrp="1"/>
          </p:cNvSpPr>
          <p:nvPr>
            <p:ph type="ftr" sz="quarter" idx="11"/>
          </p:nvPr>
        </p:nvSpPr>
        <p:spPr/>
        <p:txBody>
          <a:bodyPr/>
          <a:lstStyle/>
          <a:p>
            <a:endParaRPr lang="de-DE" dirty="0"/>
          </a:p>
        </p:txBody>
      </p:sp>
      <p:sp>
        <p:nvSpPr>
          <p:cNvPr id="16" name="Textfeld 15">
            <a:extLst>
              <a:ext uri="{FF2B5EF4-FFF2-40B4-BE49-F238E27FC236}">
                <a16:creationId xmlns:a16="http://schemas.microsoft.com/office/drawing/2014/main" id="{CFE26BE0-E6B3-40B4-B63E-57B28C742998}"/>
              </a:ext>
            </a:extLst>
          </p:cNvPr>
          <p:cNvSpPr txBox="1"/>
          <p:nvPr/>
        </p:nvSpPr>
        <p:spPr>
          <a:xfrm>
            <a:off x="7200000" y="1915134"/>
            <a:ext cx="1849120" cy="369332"/>
          </a:xfrm>
          <a:prstGeom prst="rect">
            <a:avLst/>
          </a:prstGeom>
          <a:noFill/>
        </p:spPr>
        <p:txBody>
          <a:bodyPr wrap="square" rtlCol="0">
            <a:spAutoFit/>
          </a:bodyPr>
          <a:lstStyle/>
          <a:p>
            <a:pPr algn="ctr"/>
            <a:r>
              <a:rPr lang="de-DE" b="1" dirty="0"/>
              <a:t>SARI </a:t>
            </a:r>
          </a:p>
        </p:txBody>
      </p:sp>
      <p:sp>
        <p:nvSpPr>
          <p:cNvPr id="17" name="Textfeld 16">
            <a:extLst>
              <a:ext uri="{FF2B5EF4-FFF2-40B4-BE49-F238E27FC236}">
                <a16:creationId xmlns:a16="http://schemas.microsoft.com/office/drawing/2014/main" id="{F6B5E665-F2E2-46C1-9808-FD2E0A4037F9}"/>
              </a:ext>
            </a:extLst>
          </p:cNvPr>
          <p:cNvSpPr txBox="1"/>
          <p:nvPr/>
        </p:nvSpPr>
        <p:spPr>
          <a:xfrm>
            <a:off x="7158392" y="4583881"/>
            <a:ext cx="2082800" cy="369332"/>
          </a:xfrm>
          <a:prstGeom prst="rect">
            <a:avLst/>
          </a:prstGeom>
          <a:noFill/>
        </p:spPr>
        <p:txBody>
          <a:bodyPr wrap="square" rtlCol="0">
            <a:spAutoFit/>
          </a:bodyPr>
          <a:lstStyle/>
          <a:p>
            <a:pPr algn="ctr"/>
            <a:r>
              <a:rPr lang="de-DE" b="1" dirty="0"/>
              <a:t>SARI – Intensiv</a:t>
            </a:r>
          </a:p>
        </p:txBody>
      </p:sp>
      <p:sp>
        <p:nvSpPr>
          <p:cNvPr id="8" name="Titel 2"/>
          <p:cNvSpPr txBox="1">
            <a:spLocks/>
          </p:cNvSpPr>
          <p:nvPr/>
        </p:nvSpPr>
        <p:spPr>
          <a:xfrm>
            <a:off x="67451" y="405731"/>
            <a:ext cx="8233905" cy="379678"/>
          </a:xfrm>
          <a:prstGeom prst="rect">
            <a:avLst/>
          </a:prstGeom>
          <a:noFill/>
        </p:spPr>
        <p:txBody>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lgn="ctr"/>
            <a:r>
              <a:rPr lang="de-DE" dirty="0"/>
              <a:t>ICOSARI-KH-Surveillance – SARI-Inzidenz (J09 – J22) bis zur 14. KW 2023 </a:t>
            </a:r>
          </a:p>
        </p:txBody>
      </p:sp>
      <p:pic>
        <p:nvPicPr>
          <p:cNvPr id="11" name="Grafik 10">
            <a:extLst>
              <a:ext uri="{FF2B5EF4-FFF2-40B4-BE49-F238E27FC236}">
                <a16:creationId xmlns:a16="http://schemas.microsoft.com/office/drawing/2014/main" id="{3E48E692-B191-4156-BA77-86CBAB72E227}"/>
              </a:ext>
            </a:extLst>
          </p:cNvPr>
          <p:cNvPicPr>
            <a:picLocks noChangeAspect="1"/>
          </p:cNvPicPr>
          <p:nvPr/>
        </p:nvPicPr>
        <p:blipFill>
          <a:blip r:embed="rId4"/>
          <a:stretch>
            <a:fillRect/>
          </a:stretch>
        </p:blipFill>
        <p:spPr>
          <a:xfrm>
            <a:off x="126607" y="3962400"/>
            <a:ext cx="7239000" cy="2895600"/>
          </a:xfrm>
          <a:prstGeom prst="rect">
            <a:avLst/>
          </a:prstGeom>
        </p:spPr>
      </p:pic>
    </p:spTree>
    <p:extLst>
      <p:ext uri="{BB962C8B-B14F-4D97-AF65-F5344CB8AC3E}">
        <p14:creationId xmlns:p14="http://schemas.microsoft.com/office/powerpoint/2010/main" val="298955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D17BC054-3841-4139-BEDE-C0B7F9C00F44}"/>
              </a:ext>
            </a:extLst>
          </p:cNvPr>
          <p:cNvPicPr>
            <a:picLocks noChangeAspect="1"/>
          </p:cNvPicPr>
          <p:nvPr/>
        </p:nvPicPr>
        <p:blipFill>
          <a:blip r:embed="rId3"/>
          <a:stretch>
            <a:fillRect/>
          </a:stretch>
        </p:blipFill>
        <p:spPr>
          <a:xfrm>
            <a:off x="67451" y="834006"/>
            <a:ext cx="5524500" cy="2209800"/>
          </a:xfrm>
          <a:prstGeom prst="rect">
            <a:avLst/>
          </a:prstGeom>
        </p:spPr>
      </p:pic>
      <p:sp>
        <p:nvSpPr>
          <p:cNvPr id="4" name="Foliennummernplatzhalter 3"/>
          <p:cNvSpPr>
            <a:spLocks noGrp="1"/>
          </p:cNvSpPr>
          <p:nvPr>
            <p:ph type="sldNum" sz="quarter" idx="12"/>
          </p:nvPr>
        </p:nvSpPr>
        <p:spPr/>
        <p:txBody>
          <a:bodyPr/>
          <a:lstStyle/>
          <a:p>
            <a:fld id="{162A217B-ED1C-D84B-8478-63C77FA79618}" type="slidenum">
              <a:rPr lang="de-DE" smtClean="0"/>
              <a:pPr/>
              <a:t>7</a:t>
            </a:fld>
            <a:endParaRPr lang="de-DE" dirty="0"/>
          </a:p>
        </p:txBody>
      </p:sp>
      <p:sp>
        <p:nvSpPr>
          <p:cNvPr id="2" name="Datumsplatzhalter 1"/>
          <p:cNvSpPr>
            <a:spLocks noGrp="1"/>
          </p:cNvSpPr>
          <p:nvPr>
            <p:ph type="dt" sz="half" idx="10"/>
          </p:nvPr>
        </p:nvSpPr>
        <p:spPr>
          <a:xfrm>
            <a:off x="564825" y="6631077"/>
            <a:ext cx="1860421" cy="195750"/>
          </a:xfrm>
        </p:spPr>
        <p:txBody>
          <a:bodyPr/>
          <a:lstStyle/>
          <a:p>
            <a:r>
              <a:rPr lang="de-DE" dirty="0"/>
              <a:t>Stand: 14.2.2023</a:t>
            </a:r>
          </a:p>
        </p:txBody>
      </p:sp>
      <p:sp>
        <p:nvSpPr>
          <p:cNvPr id="3" name="Fußzeilenplatzhalter 2"/>
          <p:cNvSpPr>
            <a:spLocks noGrp="1"/>
          </p:cNvSpPr>
          <p:nvPr>
            <p:ph type="ftr" sz="quarter" idx="11"/>
          </p:nvPr>
        </p:nvSpPr>
        <p:spPr/>
        <p:txBody>
          <a:bodyPr/>
          <a:lstStyle/>
          <a:p>
            <a:endParaRPr lang="de-DE" dirty="0"/>
          </a:p>
        </p:txBody>
      </p:sp>
      <p:sp>
        <p:nvSpPr>
          <p:cNvPr id="16" name="Textfeld 15">
            <a:extLst>
              <a:ext uri="{FF2B5EF4-FFF2-40B4-BE49-F238E27FC236}">
                <a16:creationId xmlns:a16="http://schemas.microsoft.com/office/drawing/2014/main" id="{CFE26BE0-E6B3-40B4-B63E-57B28C742998}"/>
              </a:ext>
            </a:extLst>
          </p:cNvPr>
          <p:cNvSpPr txBox="1"/>
          <p:nvPr/>
        </p:nvSpPr>
        <p:spPr>
          <a:xfrm>
            <a:off x="6002080" y="1720122"/>
            <a:ext cx="3141920" cy="615553"/>
          </a:xfrm>
          <a:prstGeom prst="rect">
            <a:avLst/>
          </a:prstGeom>
          <a:noFill/>
        </p:spPr>
        <p:txBody>
          <a:bodyPr wrap="square" rtlCol="0">
            <a:spAutoFit/>
          </a:bodyPr>
          <a:lstStyle/>
          <a:p>
            <a:pPr algn="ctr"/>
            <a:r>
              <a:rPr lang="de-DE" b="1" dirty="0"/>
              <a:t>SARI </a:t>
            </a:r>
          </a:p>
          <a:p>
            <a:pPr algn="ctr"/>
            <a:r>
              <a:rPr lang="de-DE" sz="1600" b="1" dirty="0"/>
              <a:t>(KW der Hospitalisierung)</a:t>
            </a:r>
          </a:p>
        </p:txBody>
      </p:sp>
      <p:sp>
        <p:nvSpPr>
          <p:cNvPr id="17" name="Textfeld 16">
            <a:extLst>
              <a:ext uri="{FF2B5EF4-FFF2-40B4-BE49-F238E27FC236}">
                <a16:creationId xmlns:a16="http://schemas.microsoft.com/office/drawing/2014/main" id="{F6B5E665-F2E2-46C1-9808-FD2E0A4037F9}"/>
              </a:ext>
            </a:extLst>
          </p:cNvPr>
          <p:cNvSpPr txBox="1"/>
          <p:nvPr/>
        </p:nvSpPr>
        <p:spPr>
          <a:xfrm>
            <a:off x="5870826" y="3386684"/>
            <a:ext cx="3273174" cy="615553"/>
          </a:xfrm>
          <a:prstGeom prst="rect">
            <a:avLst/>
          </a:prstGeom>
          <a:noFill/>
        </p:spPr>
        <p:txBody>
          <a:bodyPr wrap="square" rtlCol="0">
            <a:spAutoFit/>
          </a:bodyPr>
          <a:lstStyle/>
          <a:p>
            <a:pPr algn="ctr"/>
            <a:r>
              <a:rPr lang="de-DE" b="1" dirty="0"/>
              <a:t>SARI – Intensiv</a:t>
            </a:r>
          </a:p>
          <a:p>
            <a:pPr algn="ctr"/>
            <a:r>
              <a:rPr lang="de-DE" sz="1600" b="1" dirty="0"/>
              <a:t>(KW der Hospitalisierung)</a:t>
            </a:r>
          </a:p>
        </p:txBody>
      </p:sp>
      <p:sp>
        <p:nvSpPr>
          <p:cNvPr id="12" name="Textfeld 11">
            <a:extLst>
              <a:ext uri="{FF2B5EF4-FFF2-40B4-BE49-F238E27FC236}">
                <a16:creationId xmlns:a16="http://schemas.microsoft.com/office/drawing/2014/main" id="{46A98CCB-2408-474D-BE85-CB6CD7F891B5}"/>
              </a:ext>
            </a:extLst>
          </p:cNvPr>
          <p:cNvSpPr txBox="1"/>
          <p:nvPr/>
        </p:nvSpPr>
        <p:spPr>
          <a:xfrm>
            <a:off x="5787852" y="5503334"/>
            <a:ext cx="3356148" cy="615553"/>
          </a:xfrm>
          <a:prstGeom prst="rect">
            <a:avLst/>
          </a:prstGeom>
          <a:noFill/>
        </p:spPr>
        <p:txBody>
          <a:bodyPr wrap="square" rtlCol="0">
            <a:spAutoFit/>
          </a:bodyPr>
          <a:lstStyle/>
          <a:p>
            <a:pPr algn="ctr"/>
            <a:r>
              <a:rPr lang="de-DE" b="1" dirty="0"/>
              <a:t>SARI – Verstorben</a:t>
            </a:r>
          </a:p>
          <a:p>
            <a:pPr algn="ctr"/>
            <a:r>
              <a:rPr lang="de-DE" sz="1600" b="1" dirty="0"/>
              <a:t>(Sterbe-KW)</a:t>
            </a:r>
          </a:p>
        </p:txBody>
      </p:sp>
      <p:sp>
        <p:nvSpPr>
          <p:cNvPr id="8" name="Titel 2"/>
          <p:cNvSpPr txBox="1">
            <a:spLocks/>
          </p:cNvSpPr>
          <p:nvPr/>
        </p:nvSpPr>
        <p:spPr>
          <a:xfrm>
            <a:off x="67451" y="405731"/>
            <a:ext cx="8233905" cy="379678"/>
          </a:xfrm>
          <a:prstGeom prst="rect">
            <a:avLst/>
          </a:prstGeom>
          <a:noFill/>
        </p:spPr>
        <p:txBody>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lgn="ctr"/>
            <a:r>
              <a:rPr lang="de-DE" dirty="0"/>
              <a:t>ICOSARI-KH-Surveillance – SARI-Inzidenz (J09 – J22) bis zur 14. KW 2023 </a:t>
            </a:r>
          </a:p>
        </p:txBody>
      </p:sp>
      <p:pic>
        <p:nvPicPr>
          <p:cNvPr id="15" name="Grafik 14">
            <a:extLst>
              <a:ext uri="{FF2B5EF4-FFF2-40B4-BE49-F238E27FC236}">
                <a16:creationId xmlns:a16="http://schemas.microsoft.com/office/drawing/2014/main" id="{12CE7C92-6DC4-4D00-9419-1D486DDBC9F6}"/>
              </a:ext>
            </a:extLst>
          </p:cNvPr>
          <p:cNvPicPr>
            <a:picLocks noChangeAspect="1"/>
          </p:cNvPicPr>
          <p:nvPr/>
        </p:nvPicPr>
        <p:blipFill>
          <a:blip r:embed="rId4"/>
          <a:stretch>
            <a:fillRect/>
          </a:stretch>
        </p:blipFill>
        <p:spPr>
          <a:xfrm>
            <a:off x="67451" y="2758308"/>
            <a:ext cx="5524500" cy="2209800"/>
          </a:xfrm>
          <a:prstGeom prst="rect">
            <a:avLst/>
          </a:prstGeom>
        </p:spPr>
      </p:pic>
      <p:pic>
        <p:nvPicPr>
          <p:cNvPr id="7" name="Grafik 6">
            <a:extLst>
              <a:ext uri="{FF2B5EF4-FFF2-40B4-BE49-F238E27FC236}">
                <a16:creationId xmlns:a16="http://schemas.microsoft.com/office/drawing/2014/main" id="{06032AE5-4DD7-4396-BBF5-8B782FA1B0C0}"/>
              </a:ext>
            </a:extLst>
          </p:cNvPr>
          <p:cNvPicPr>
            <a:picLocks noChangeAspect="1"/>
          </p:cNvPicPr>
          <p:nvPr/>
        </p:nvPicPr>
        <p:blipFill>
          <a:blip r:embed="rId5"/>
          <a:stretch>
            <a:fillRect/>
          </a:stretch>
        </p:blipFill>
        <p:spPr>
          <a:xfrm>
            <a:off x="67451" y="4648200"/>
            <a:ext cx="5524500" cy="2209800"/>
          </a:xfrm>
          <a:prstGeom prst="rect">
            <a:avLst/>
          </a:prstGeom>
        </p:spPr>
      </p:pic>
    </p:spTree>
    <p:extLst>
      <p:ext uri="{BB962C8B-B14F-4D97-AF65-F5344CB8AC3E}">
        <p14:creationId xmlns:p14="http://schemas.microsoft.com/office/powerpoint/2010/main" val="4203156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02DB68C1-131E-4392-A369-EE6EADA4AE1F}"/>
              </a:ext>
            </a:extLst>
          </p:cNvPr>
          <p:cNvPicPr>
            <a:picLocks noChangeAspect="1"/>
          </p:cNvPicPr>
          <p:nvPr/>
        </p:nvPicPr>
        <p:blipFill>
          <a:blip r:embed="rId3"/>
          <a:stretch>
            <a:fillRect/>
          </a:stretch>
        </p:blipFill>
        <p:spPr>
          <a:xfrm>
            <a:off x="1122420" y="3629930"/>
            <a:ext cx="6429375" cy="3000375"/>
          </a:xfrm>
          <a:prstGeom prst="rect">
            <a:avLst/>
          </a:prstGeom>
        </p:spPr>
      </p:pic>
      <p:pic>
        <p:nvPicPr>
          <p:cNvPr id="9" name="Grafik 8">
            <a:extLst>
              <a:ext uri="{FF2B5EF4-FFF2-40B4-BE49-F238E27FC236}">
                <a16:creationId xmlns:a16="http://schemas.microsoft.com/office/drawing/2014/main" id="{34BE4529-1CA9-4AE1-92E1-1F57660B1B54}"/>
              </a:ext>
            </a:extLst>
          </p:cNvPr>
          <p:cNvPicPr>
            <a:picLocks noChangeAspect="1"/>
          </p:cNvPicPr>
          <p:nvPr/>
        </p:nvPicPr>
        <p:blipFill>
          <a:blip r:embed="rId4"/>
          <a:stretch>
            <a:fillRect/>
          </a:stretch>
        </p:blipFill>
        <p:spPr>
          <a:xfrm>
            <a:off x="1133383" y="471634"/>
            <a:ext cx="6429375" cy="3000375"/>
          </a:xfrm>
          <a:prstGeom prst="rect">
            <a:avLst/>
          </a:prstGeom>
        </p:spPr>
      </p:pic>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162A217B-ED1C-D84B-8478-63C77FA79618}" type="slidenum">
              <a:rPr lang="de-DE" smtClean="0"/>
              <a:pPr/>
              <a:t>8</a:t>
            </a:fld>
            <a:endParaRPr lang="de-DE" dirty="0"/>
          </a:p>
        </p:txBody>
      </p:sp>
      <p:sp>
        <p:nvSpPr>
          <p:cNvPr id="8" name="Titel 2"/>
          <p:cNvSpPr txBox="1">
            <a:spLocks/>
          </p:cNvSpPr>
          <p:nvPr/>
        </p:nvSpPr>
        <p:spPr>
          <a:xfrm>
            <a:off x="27007" y="108804"/>
            <a:ext cx="8522785" cy="362830"/>
          </a:xfrm>
          <a:prstGeom prst="rect">
            <a:avLst/>
          </a:prstGeom>
          <a:solidFill>
            <a:schemeClr val="bg1"/>
          </a:solidFill>
        </p:spPr>
        <p:txBody>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lgn="ctr"/>
            <a:r>
              <a:rPr lang="de-DE" sz="2000" dirty="0"/>
              <a:t>ICOSARI-KH-Surveillance – Anteil COVID-19 an SARI-Fällen bis zur 14. KW 2023</a:t>
            </a:r>
          </a:p>
        </p:txBody>
      </p:sp>
      <p:sp>
        <p:nvSpPr>
          <p:cNvPr id="12" name="Titel 2">
            <a:extLst>
              <a:ext uri="{FF2B5EF4-FFF2-40B4-BE49-F238E27FC236}">
                <a16:creationId xmlns:a16="http://schemas.microsoft.com/office/drawing/2014/main" id="{8AE8A852-A401-4BE7-9323-67100302F0A2}"/>
              </a:ext>
            </a:extLst>
          </p:cNvPr>
          <p:cNvSpPr txBox="1">
            <a:spLocks/>
          </p:cNvSpPr>
          <p:nvPr/>
        </p:nvSpPr>
        <p:spPr>
          <a:xfrm>
            <a:off x="-2771" y="3355772"/>
            <a:ext cx="9119764" cy="432430"/>
          </a:xfrm>
          <a:prstGeom prst="rect">
            <a:avLst/>
          </a:prstGeom>
          <a:noFill/>
        </p:spPr>
        <p:txBody>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lgn="ctr"/>
            <a:r>
              <a:rPr lang="de-DE" sz="2000" dirty="0"/>
              <a:t>Anteil COVID-19 an SARI-Fällen </a:t>
            </a:r>
            <a:r>
              <a:rPr lang="de-DE" sz="2000" dirty="0">
                <a:solidFill>
                  <a:srgbClr val="FF0000"/>
                </a:solidFill>
              </a:rPr>
              <a:t>mit Intensivbehandlung</a:t>
            </a:r>
            <a:r>
              <a:rPr lang="de-DE" sz="2000" dirty="0"/>
              <a:t>, bis zur 14. KW 2023</a:t>
            </a:r>
          </a:p>
        </p:txBody>
      </p:sp>
      <p:sp>
        <p:nvSpPr>
          <p:cNvPr id="2" name="Datumsplatzhalter 1"/>
          <p:cNvSpPr>
            <a:spLocks noGrp="1"/>
          </p:cNvSpPr>
          <p:nvPr>
            <p:ph type="dt" sz="half" idx="10"/>
          </p:nvPr>
        </p:nvSpPr>
        <p:spPr/>
        <p:txBody>
          <a:bodyPr/>
          <a:lstStyle/>
          <a:p>
            <a:r>
              <a:rPr lang="de-DE" dirty="0"/>
              <a:t>Stand: 11.4.2023</a:t>
            </a:r>
          </a:p>
        </p:txBody>
      </p:sp>
      <p:grpSp>
        <p:nvGrpSpPr>
          <p:cNvPr id="18" name="Gruppieren 17">
            <a:extLst>
              <a:ext uri="{FF2B5EF4-FFF2-40B4-BE49-F238E27FC236}">
                <a16:creationId xmlns:a16="http://schemas.microsoft.com/office/drawing/2014/main" id="{CDC3185A-FD46-47C0-A233-852CEC24C203}"/>
              </a:ext>
            </a:extLst>
          </p:cNvPr>
          <p:cNvGrpSpPr/>
          <p:nvPr/>
        </p:nvGrpSpPr>
        <p:grpSpPr>
          <a:xfrm>
            <a:off x="6964412" y="1574105"/>
            <a:ext cx="2205140" cy="969407"/>
            <a:chOff x="6914862" y="1551357"/>
            <a:chExt cx="2205140" cy="969407"/>
          </a:xfrm>
        </p:grpSpPr>
        <p:cxnSp>
          <p:nvCxnSpPr>
            <p:cNvPr id="13" name="Gerade Verbindung mit Pfeil 12">
              <a:extLst>
                <a:ext uri="{FF2B5EF4-FFF2-40B4-BE49-F238E27FC236}">
                  <a16:creationId xmlns:a16="http://schemas.microsoft.com/office/drawing/2014/main" id="{D307726B-4B46-4EB9-8550-2E99B6F8EBCA}"/>
                </a:ext>
              </a:extLst>
            </p:cNvPr>
            <p:cNvCxnSpPr>
              <a:cxnSpLocks/>
              <a:stCxn id="7" idx="1"/>
            </p:cNvCxnSpPr>
            <p:nvPr/>
          </p:nvCxnSpPr>
          <p:spPr>
            <a:xfrm flipH="1">
              <a:off x="6914862" y="1736023"/>
              <a:ext cx="604682" cy="194049"/>
            </a:xfrm>
            <a:prstGeom prst="straightConnector1">
              <a:avLst/>
            </a:prstGeom>
            <a:ln w="28575">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9" name="Textfeld 28">
              <a:extLst>
                <a:ext uri="{FF2B5EF4-FFF2-40B4-BE49-F238E27FC236}">
                  <a16:creationId xmlns:a16="http://schemas.microsoft.com/office/drawing/2014/main" id="{4885F32F-8D30-4BC3-A351-21069E6B33DA}"/>
                </a:ext>
              </a:extLst>
            </p:cNvPr>
            <p:cNvSpPr txBox="1"/>
            <p:nvPr/>
          </p:nvSpPr>
          <p:spPr>
            <a:xfrm>
              <a:off x="7522463" y="1851967"/>
              <a:ext cx="1470443" cy="369332"/>
            </a:xfrm>
            <a:prstGeom prst="rect">
              <a:avLst/>
            </a:prstGeom>
            <a:noFill/>
          </p:spPr>
          <p:txBody>
            <a:bodyPr wrap="square" rtlCol="0">
              <a:spAutoFit/>
            </a:bodyPr>
            <a:lstStyle/>
            <a:p>
              <a:r>
                <a:rPr lang="de-DE" b="1" dirty="0">
                  <a:solidFill>
                    <a:srgbClr val="C00000"/>
                  </a:solidFill>
                </a:rPr>
                <a:t>4 % Influenza</a:t>
              </a:r>
            </a:p>
          </p:txBody>
        </p:sp>
        <p:cxnSp>
          <p:nvCxnSpPr>
            <p:cNvPr id="30" name="Gerade Verbindung mit Pfeil 29">
              <a:extLst>
                <a:ext uri="{FF2B5EF4-FFF2-40B4-BE49-F238E27FC236}">
                  <a16:creationId xmlns:a16="http://schemas.microsoft.com/office/drawing/2014/main" id="{93E163E0-DAED-4D30-B7E7-EF02A00B9C5C}"/>
                </a:ext>
              </a:extLst>
            </p:cNvPr>
            <p:cNvCxnSpPr>
              <a:cxnSpLocks/>
            </p:cNvCxnSpPr>
            <p:nvPr/>
          </p:nvCxnSpPr>
          <p:spPr>
            <a:xfrm flipH="1">
              <a:off x="6924457" y="2015862"/>
              <a:ext cx="607600" cy="189868"/>
            </a:xfrm>
            <a:prstGeom prst="straightConnector1">
              <a:avLst/>
            </a:prstGeom>
            <a:ln w="28575">
              <a:solidFill>
                <a:srgbClr val="C0000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37" name="Textfeld 36">
              <a:extLst>
                <a:ext uri="{FF2B5EF4-FFF2-40B4-BE49-F238E27FC236}">
                  <a16:creationId xmlns:a16="http://schemas.microsoft.com/office/drawing/2014/main" id="{33B0BDBB-F3AF-43AE-9C87-5998F5A6D9B2}"/>
                </a:ext>
              </a:extLst>
            </p:cNvPr>
            <p:cNvSpPr txBox="1"/>
            <p:nvPr/>
          </p:nvSpPr>
          <p:spPr>
            <a:xfrm>
              <a:off x="7550566" y="2151432"/>
              <a:ext cx="1295041" cy="369332"/>
            </a:xfrm>
            <a:prstGeom prst="rect">
              <a:avLst/>
            </a:prstGeom>
            <a:noFill/>
          </p:spPr>
          <p:txBody>
            <a:bodyPr wrap="square" rtlCol="0">
              <a:spAutoFit/>
            </a:bodyPr>
            <a:lstStyle/>
            <a:p>
              <a:r>
                <a:rPr lang="de-DE" b="1" dirty="0">
                  <a:solidFill>
                    <a:srgbClr val="00A1DA"/>
                  </a:solidFill>
                </a:rPr>
                <a:t>0 % RSV</a:t>
              </a:r>
            </a:p>
          </p:txBody>
        </p:sp>
        <p:cxnSp>
          <p:nvCxnSpPr>
            <p:cNvPr id="39" name="Gerade Verbindung mit Pfeil 38">
              <a:extLst>
                <a:ext uri="{FF2B5EF4-FFF2-40B4-BE49-F238E27FC236}">
                  <a16:creationId xmlns:a16="http://schemas.microsoft.com/office/drawing/2014/main" id="{3FFDBB0F-43A0-4667-AF51-418AB9E84FED}"/>
                </a:ext>
              </a:extLst>
            </p:cNvPr>
            <p:cNvCxnSpPr>
              <a:cxnSpLocks/>
              <a:stCxn id="37" idx="1"/>
            </p:cNvCxnSpPr>
            <p:nvPr/>
          </p:nvCxnSpPr>
          <p:spPr>
            <a:xfrm flipH="1">
              <a:off x="7050199" y="2336098"/>
              <a:ext cx="500367" cy="46698"/>
            </a:xfrm>
            <a:prstGeom prst="straightConnector1">
              <a:avLst/>
            </a:prstGeom>
            <a:ln w="28575">
              <a:solidFill>
                <a:srgbClr val="00A1DA"/>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7" name="Textfeld 6">
              <a:extLst>
                <a:ext uri="{FF2B5EF4-FFF2-40B4-BE49-F238E27FC236}">
                  <a16:creationId xmlns:a16="http://schemas.microsoft.com/office/drawing/2014/main" id="{E2C524D2-1793-437E-846A-1257980F2395}"/>
                </a:ext>
              </a:extLst>
            </p:cNvPr>
            <p:cNvSpPr txBox="1"/>
            <p:nvPr/>
          </p:nvSpPr>
          <p:spPr>
            <a:xfrm>
              <a:off x="7519544" y="1551357"/>
              <a:ext cx="1600458" cy="369332"/>
            </a:xfrm>
            <a:prstGeom prst="rect">
              <a:avLst/>
            </a:prstGeom>
            <a:noFill/>
          </p:spPr>
          <p:txBody>
            <a:bodyPr wrap="square" rtlCol="0">
              <a:spAutoFit/>
            </a:bodyPr>
            <a:lstStyle/>
            <a:p>
              <a:r>
                <a:rPr lang="de-DE" b="1" dirty="0">
                  <a:solidFill>
                    <a:schemeClr val="accent6">
                      <a:lumMod val="75000"/>
                    </a:schemeClr>
                  </a:solidFill>
                </a:rPr>
                <a:t>13 % COVID-19</a:t>
              </a:r>
            </a:p>
          </p:txBody>
        </p:sp>
      </p:grpSp>
      <p:grpSp>
        <p:nvGrpSpPr>
          <p:cNvPr id="36" name="Gruppieren 35">
            <a:extLst>
              <a:ext uri="{FF2B5EF4-FFF2-40B4-BE49-F238E27FC236}">
                <a16:creationId xmlns:a16="http://schemas.microsoft.com/office/drawing/2014/main" id="{C79E6335-DEF7-48F2-97CC-683738E916EB}"/>
              </a:ext>
            </a:extLst>
          </p:cNvPr>
          <p:cNvGrpSpPr/>
          <p:nvPr/>
        </p:nvGrpSpPr>
        <p:grpSpPr>
          <a:xfrm>
            <a:off x="2021158" y="819065"/>
            <a:ext cx="4825753" cy="1356777"/>
            <a:chOff x="1128533" y="1100259"/>
            <a:chExt cx="5945435" cy="1026821"/>
          </a:xfrm>
        </p:grpSpPr>
        <p:cxnSp>
          <p:nvCxnSpPr>
            <p:cNvPr id="38" name="Gerader Verbinder 37">
              <a:extLst>
                <a:ext uri="{FF2B5EF4-FFF2-40B4-BE49-F238E27FC236}">
                  <a16:creationId xmlns:a16="http://schemas.microsoft.com/office/drawing/2014/main" id="{2E85EF09-BFC5-419B-AEFB-FC6A3D6BC36F}"/>
                </a:ext>
              </a:extLst>
            </p:cNvPr>
            <p:cNvCxnSpPr>
              <a:cxnSpLocks/>
            </p:cNvCxnSpPr>
            <p:nvPr/>
          </p:nvCxnSpPr>
          <p:spPr>
            <a:xfrm>
              <a:off x="1128534" y="2127080"/>
              <a:ext cx="5945434" cy="0"/>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5" name="Gerader Verbinder 44">
              <a:extLst>
                <a:ext uri="{FF2B5EF4-FFF2-40B4-BE49-F238E27FC236}">
                  <a16:creationId xmlns:a16="http://schemas.microsoft.com/office/drawing/2014/main" id="{5D367E2D-A2E3-4656-9104-CD31C1ED33E9}"/>
                </a:ext>
              </a:extLst>
            </p:cNvPr>
            <p:cNvCxnSpPr>
              <a:cxnSpLocks/>
            </p:cNvCxnSpPr>
            <p:nvPr/>
          </p:nvCxnSpPr>
          <p:spPr>
            <a:xfrm>
              <a:off x="1128534" y="1492783"/>
              <a:ext cx="5945434" cy="0"/>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7" name="Gerader Verbinder 46">
              <a:extLst>
                <a:ext uri="{FF2B5EF4-FFF2-40B4-BE49-F238E27FC236}">
                  <a16:creationId xmlns:a16="http://schemas.microsoft.com/office/drawing/2014/main" id="{E3F6DCC7-0BB7-4593-86DB-E5B2B9A0AAD4}"/>
                </a:ext>
              </a:extLst>
            </p:cNvPr>
            <p:cNvCxnSpPr>
              <a:cxnSpLocks/>
            </p:cNvCxnSpPr>
            <p:nvPr/>
          </p:nvCxnSpPr>
          <p:spPr>
            <a:xfrm>
              <a:off x="1128533" y="1100259"/>
              <a:ext cx="5945434" cy="0"/>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24" name="Gruppieren 23">
            <a:extLst>
              <a:ext uri="{FF2B5EF4-FFF2-40B4-BE49-F238E27FC236}">
                <a16:creationId xmlns:a16="http://schemas.microsoft.com/office/drawing/2014/main" id="{0D6A5AF7-C2DE-4510-A2CA-43DD6F7580E4}"/>
              </a:ext>
            </a:extLst>
          </p:cNvPr>
          <p:cNvGrpSpPr/>
          <p:nvPr/>
        </p:nvGrpSpPr>
        <p:grpSpPr>
          <a:xfrm>
            <a:off x="1991360" y="3970782"/>
            <a:ext cx="4825753" cy="1356777"/>
            <a:chOff x="1128533" y="1100259"/>
            <a:chExt cx="5945435" cy="1026821"/>
          </a:xfrm>
        </p:grpSpPr>
        <p:cxnSp>
          <p:nvCxnSpPr>
            <p:cNvPr id="25" name="Gerader Verbinder 24">
              <a:extLst>
                <a:ext uri="{FF2B5EF4-FFF2-40B4-BE49-F238E27FC236}">
                  <a16:creationId xmlns:a16="http://schemas.microsoft.com/office/drawing/2014/main" id="{957295CE-49F7-4F53-9DB6-743F34F9B23C}"/>
                </a:ext>
              </a:extLst>
            </p:cNvPr>
            <p:cNvCxnSpPr>
              <a:cxnSpLocks/>
            </p:cNvCxnSpPr>
            <p:nvPr/>
          </p:nvCxnSpPr>
          <p:spPr>
            <a:xfrm>
              <a:off x="1128534" y="2127080"/>
              <a:ext cx="5945434" cy="0"/>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6" name="Gerader Verbinder 25">
              <a:extLst>
                <a:ext uri="{FF2B5EF4-FFF2-40B4-BE49-F238E27FC236}">
                  <a16:creationId xmlns:a16="http://schemas.microsoft.com/office/drawing/2014/main" id="{D7446FDA-9C39-4336-B151-C1ECCA5C96CA}"/>
                </a:ext>
              </a:extLst>
            </p:cNvPr>
            <p:cNvCxnSpPr>
              <a:cxnSpLocks/>
            </p:cNvCxnSpPr>
            <p:nvPr/>
          </p:nvCxnSpPr>
          <p:spPr>
            <a:xfrm>
              <a:off x="1128534" y="1492783"/>
              <a:ext cx="5945434" cy="0"/>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7" name="Gerader Verbinder 26">
              <a:extLst>
                <a:ext uri="{FF2B5EF4-FFF2-40B4-BE49-F238E27FC236}">
                  <a16:creationId xmlns:a16="http://schemas.microsoft.com/office/drawing/2014/main" id="{EA8937D2-6E61-4234-9B36-8EC7052A12E6}"/>
                </a:ext>
              </a:extLst>
            </p:cNvPr>
            <p:cNvCxnSpPr>
              <a:cxnSpLocks/>
            </p:cNvCxnSpPr>
            <p:nvPr/>
          </p:nvCxnSpPr>
          <p:spPr>
            <a:xfrm>
              <a:off x="1128533" y="1100259"/>
              <a:ext cx="5945434" cy="0"/>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23" name="Gruppieren 22">
            <a:extLst>
              <a:ext uri="{FF2B5EF4-FFF2-40B4-BE49-F238E27FC236}">
                <a16:creationId xmlns:a16="http://schemas.microsoft.com/office/drawing/2014/main" id="{813D9AC8-A524-4D16-8412-B3955BAC56C5}"/>
              </a:ext>
            </a:extLst>
          </p:cNvPr>
          <p:cNvGrpSpPr/>
          <p:nvPr/>
        </p:nvGrpSpPr>
        <p:grpSpPr>
          <a:xfrm>
            <a:off x="6737599" y="4634859"/>
            <a:ext cx="2379394" cy="981214"/>
            <a:chOff x="6713186" y="4812231"/>
            <a:chExt cx="2379394" cy="981214"/>
          </a:xfrm>
        </p:grpSpPr>
        <p:sp>
          <p:nvSpPr>
            <p:cNvPr id="31" name="Textfeld 30">
              <a:extLst>
                <a:ext uri="{FF2B5EF4-FFF2-40B4-BE49-F238E27FC236}">
                  <a16:creationId xmlns:a16="http://schemas.microsoft.com/office/drawing/2014/main" id="{E624FEF5-C734-4DD7-8DAE-ED93A4B3A711}"/>
                </a:ext>
              </a:extLst>
            </p:cNvPr>
            <p:cNvSpPr txBox="1"/>
            <p:nvPr/>
          </p:nvSpPr>
          <p:spPr>
            <a:xfrm>
              <a:off x="7452852" y="5132056"/>
              <a:ext cx="1597448" cy="369332"/>
            </a:xfrm>
            <a:prstGeom prst="rect">
              <a:avLst/>
            </a:prstGeom>
            <a:noFill/>
          </p:spPr>
          <p:txBody>
            <a:bodyPr wrap="square" rtlCol="0">
              <a:spAutoFit/>
            </a:bodyPr>
            <a:lstStyle/>
            <a:p>
              <a:r>
                <a:rPr lang="de-DE" b="1" dirty="0">
                  <a:solidFill>
                    <a:srgbClr val="C00000"/>
                  </a:solidFill>
                </a:rPr>
                <a:t>2 % Influenza</a:t>
              </a:r>
            </a:p>
          </p:txBody>
        </p:sp>
        <p:cxnSp>
          <p:nvCxnSpPr>
            <p:cNvPr id="32" name="Gerade Verbindung mit Pfeil 31">
              <a:extLst>
                <a:ext uri="{FF2B5EF4-FFF2-40B4-BE49-F238E27FC236}">
                  <a16:creationId xmlns:a16="http://schemas.microsoft.com/office/drawing/2014/main" id="{34D88B46-570F-4019-8F09-9308A95CB1BB}"/>
                </a:ext>
              </a:extLst>
            </p:cNvPr>
            <p:cNvCxnSpPr>
              <a:cxnSpLocks/>
              <a:stCxn id="31" idx="1"/>
            </p:cNvCxnSpPr>
            <p:nvPr/>
          </p:nvCxnSpPr>
          <p:spPr>
            <a:xfrm flipH="1">
              <a:off x="6713186" y="5316722"/>
              <a:ext cx="739666" cy="380928"/>
            </a:xfrm>
            <a:prstGeom prst="straightConnector1">
              <a:avLst/>
            </a:prstGeom>
            <a:ln w="28575">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40" name="Textfeld 39">
              <a:extLst>
                <a:ext uri="{FF2B5EF4-FFF2-40B4-BE49-F238E27FC236}">
                  <a16:creationId xmlns:a16="http://schemas.microsoft.com/office/drawing/2014/main" id="{756284D4-8572-40E2-A408-F8B059FDF4C3}"/>
                </a:ext>
              </a:extLst>
            </p:cNvPr>
            <p:cNvSpPr txBox="1"/>
            <p:nvPr/>
          </p:nvSpPr>
          <p:spPr>
            <a:xfrm>
              <a:off x="7357973" y="4812231"/>
              <a:ext cx="1734607" cy="369332"/>
            </a:xfrm>
            <a:prstGeom prst="rect">
              <a:avLst/>
            </a:prstGeom>
            <a:noFill/>
          </p:spPr>
          <p:txBody>
            <a:bodyPr wrap="square" rtlCol="0">
              <a:spAutoFit/>
            </a:bodyPr>
            <a:lstStyle/>
            <a:p>
              <a:r>
                <a:rPr lang="de-DE" b="1" dirty="0">
                  <a:solidFill>
                    <a:schemeClr val="accent6">
                      <a:lumMod val="75000"/>
                    </a:schemeClr>
                  </a:solidFill>
                </a:rPr>
                <a:t>17 % COVID-19</a:t>
              </a:r>
            </a:p>
          </p:txBody>
        </p:sp>
        <p:cxnSp>
          <p:nvCxnSpPr>
            <p:cNvPr id="41" name="Gerade Verbindung mit Pfeil 40">
              <a:extLst>
                <a:ext uri="{FF2B5EF4-FFF2-40B4-BE49-F238E27FC236}">
                  <a16:creationId xmlns:a16="http://schemas.microsoft.com/office/drawing/2014/main" id="{9174787E-CA83-4E52-98EF-785D7438C9CF}"/>
                </a:ext>
              </a:extLst>
            </p:cNvPr>
            <p:cNvCxnSpPr>
              <a:cxnSpLocks/>
              <a:stCxn id="40" idx="1"/>
            </p:cNvCxnSpPr>
            <p:nvPr/>
          </p:nvCxnSpPr>
          <p:spPr>
            <a:xfrm flipH="1">
              <a:off x="6822498" y="4996897"/>
              <a:ext cx="535475" cy="288742"/>
            </a:xfrm>
            <a:prstGeom prst="straightConnector1">
              <a:avLst/>
            </a:prstGeom>
            <a:ln w="28575">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42" name="Textfeld 41">
              <a:extLst>
                <a:ext uri="{FF2B5EF4-FFF2-40B4-BE49-F238E27FC236}">
                  <a16:creationId xmlns:a16="http://schemas.microsoft.com/office/drawing/2014/main" id="{9BF301CF-A9DC-41F9-B23A-342EFEC60131}"/>
                </a:ext>
              </a:extLst>
            </p:cNvPr>
            <p:cNvSpPr txBox="1"/>
            <p:nvPr/>
          </p:nvSpPr>
          <p:spPr>
            <a:xfrm>
              <a:off x="7601912" y="5424113"/>
              <a:ext cx="1224576" cy="369332"/>
            </a:xfrm>
            <a:prstGeom prst="rect">
              <a:avLst/>
            </a:prstGeom>
            <a:noFill/>
          </p:spPr>
          <p:txBody>
            <a:bodyPr wrap="square" rtlCol="0">
              <a:spAutoFit/>
            </a:bodyPr>
            <a:lstStyle/>
            <a:p>
              <a:r>
                <a:rPr lang="de-DE" b="1" dirty="0">
                  <a:solidFill>
                    <a:srgbClr val="00A1DA"/>
                  </a:solidFill>
                </a:rPr>
                <a:t>0 % RSV</a:t>
              </a:r>
            </a:p>
          </p:txBody>
        </p:sp>
        <p:cxnSp>
          <p:nvCxnSpPr>
            <p:cNvPr id="43" name="Gerade Verbindung mit Pfeil 42">
              <a:extLst>
                <a:ext uri="{FF2B5EF4-FFF2-40B4-BE49-F238E27FC236}">
                  <a16:creationId xmlns:a16="http://schemas.microsoft.com/office/drawing/2014/main" id="{C6E95358-3B54-4B4D-A731-F2961FAE5D7A}"/>
                </a:ext>
              </a:extLst>
            </p:cNvPr>
            <p:cNvCxnSpPr>
              <a:cxnSpLocks/>
              <a:stCxn id="42" idx="1"/>
            </p:cNvCxnSpPr>
            <p:nvPr/>
          </p:nvCxnSpPr>
          <p:spPr>
            <a:xfrm flipH="1">
              <a:off x="6822497" y="5608779"/>
              <a:ext cx="779415" cy="120004"/>
            </a:xfrm>
            <a:prstGeom prst="straightConnector1">
              <a:avLst/>
            </a:prstGeom>
            <a:ln w="28575">
              <a:solidFill>
                <a:srgbClr val="00A1DA"/>
              </a:solidFill>
              <a:prstDash val="solid"/>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724719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0407C477-0223-4065-9738-88B96430D5B8}"/>
              </a:ext>
            </a:extLst>
          </p:cNvPr>
          <p:cNvPicPr>
            <a:picLocks noChangeAspect="1"/>
          </p:cNvPicPr>
          <p:nvPr/>
        </p:nvPicPr>
        <p:blipFill>
          <a:blip r:embed="rId3"/>
          <a:stretch>
            <a:fillRect/>
          </a:stretch>
        </p:blipFill>
        <p:spPr>
          <a:xfrm>
            <a:off x="394708" y="3779988"/>
            <a:ext cx="8286750" cy="3038475"/>
          </a:xfrm>
          <a:prstGeom prst="rect">
            <a:avLst/>
          </a:prstGeom>
        </p:spPr>
      </p:pic>
      <p:pic>
        <p:nvPicPr>
          <p:cNvPr id="7" name="Grafik 6">
            <a:extLst>
              <a:ext uri="{FF2B5EF4-FFF2-40B4-BE49-F238E27FC236}">
                <a16:creationId xmlns:a16="http://schemas.microsoft.com/office/drawing/2014/main" id="{E86D8C22-1DC7-41A5-8990-231CF993FFBE}"/>
              </a:ext>
            </a:extLst>
          </p:cNvPr>
          <p:cNvPicPr>
            <a:picLocks noChangeAspect="1"/>
          </p:cNvPicPr>
          <p:nvPr/>
        </p:nvPicPr>
        <p:blipFill>
          <a:blip r:embed="rId4"/>
          <a:stretch>
            <a:fillRect/>
          </a:stretch>
        </p:blipFill>
        <p:spPr>
          <a:xfrm>
            <a:off x="394708" y="431080"/>
            <a:ext cx="8286750" cy="3038475"/>
          </a:xfrm>
          <a:prstGeom prst="rect">
            <a:avLst/>
          </a:prstGeom>
        </p:spPr>
      </p:pic>
      <p:sp>
        <p:nvSpPr>
          <p:cNvPr id="4" name="Foliennummernplatzhalter 3"/>
          <p:cNvSpPr>
            <a:spLocks noGrp="1"/>
          </p:cNvSpPr>
          <p:nvPr>
            <p:ph type="sldNum" sz="quarter" idx="12"/>
          </p:nvPr>
        </p:nvSpPr>
        <p:spPr/>
        <p:txBody>
          <a:bodyPr/>
          <a:lstStyle/>
          <a:p>
            <a:fld id="{162A217B-ED1C-D84B-8478-63C77FA79618}" type="slidenum">
              <a:rPr lang="de-DE" smtClean="0"/>
              <a:pPr/>
              <a:t>9</a:t>
            </a:fld>
            <a:endParaRPr lang="de-DE" dirty="0"/>
          </a:p>
        </p:txBody>
      </p:sp>
      <p:sp>
        <p:nvSpPr>
          <p:cNvPr id="8" name="Titel 2"/>
          <p:cNvSpPr txBox="1">
            <a:spLocks/>
          </p:cNvSpPr>
          <p:nvPr/>
        </p:nvSpPr>
        <p:spPr>
          <a:xfrm>
            <a:off x="27007" y="108804"/>
            <a:ext cx="8522785" cy="362830"/>
          </a:xfrm>
          <a:prstGeom prst="rect">
            <a:avLst/>
          </a:prstGeom>
          <a:solidFill>
            <a:schemeClr val="bg1"/>
          </a:solidFill>
        </p:spPr>
        <p:txBody>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lgn="ctr"/>
            <a:r>
              <a:rPr lang="de-DE" sz="2000" dirty="0"/>
              <a:t>ICOSARI-KH-Surveillance – Anteil COVID-19 an SARI-Fällen bis zur 14. KW 2023</a:t>
            </a:r>
          </a:p>
        </p:txBody>
      </p:sp>
      <p:sp>
        <p:nvSpPr>
          <p:cNvPr id="2" name="Datumsplatzhalter 1"/>
          <p:cNvSpPr>
            <a:spLocks noGrp="1"/>
          </p:cNvSpPr>
          <p:nvPr>
            <p:ph type="dt" sz="half" idx="10"/>
          </p:nvPr>
        </p:nvSpPr>
        <p:spPr/>
        <p:txBody>
          <a:bodyPr/>
          <a:lstStyle/>
          <a:p>
            <a:r>
              <a:rPr lang="de-DE" dirty="0"/>
              <a:t>Stand: 31.5.2022</a:t>
            </a:r>
          </a:p>
        </p:txBody>
      </p:sp>
      <p:sp>
        <p:nvSpPr>
          <p:cNvPr id="3" name="Fußzeilenplatzhalter 2"/>
          <p:cNvSpPr>
            <a:spLocks noGrp="1"/>
          </p:cNvSpPr>
          <p:nvPr>
            <p:ph type="ftr" sz="quarter" idx="11"/>
          </p:nvPr>
        </p:nvSpPr>
        <p:spPr/>
        <p:txBody>
          <a:bodyPr/>
          <a:lstStyle/>
          <a:p>
            <a:endParaRPr lang="de-DE" dirty="0"/>
          </a:p>
        </p:txBody>
      </p:sp>
      <p:sp>
        <p:nvSpPr>
          <p:cNvPr id="12" name="Titel 2">
            <a:extLst>
              <a:ext uri="{FF2B5EF4-FFF2-40B4-BE49-F238E27FC236}">
                <a16:creationId xmlns:a16="http://schemas.microsoft.com/office/drawing/2014/main" id="{8AE8A852-A401-4BE7-9323-67100302F0A2}"/>
              </a:ext>
            </a:extLst>
          </p:cNvPr>
          <p:cNvSpPr txBox="1">
            <a:spLocks/>
          </p:cNvSpPr>
          <p:nvPr/>
        </p:nvSpPr>
        <p:spPr>
          <a:xfrm>
            <a:off x="-2771" y="3429000"/>
            <a:ext cx="9119764" cy="432430"/>
          </a:xfrm>
          <a:prstGeom prst="rect">
            <a:avLst/>
          </a:prstGeom>
          <a:noFill/>
        </p:spPr>
        <p:txBody>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lgn="ctr"/>
            <a:r>
              <a:rPr lang="de-DE" sz="2000" dirty="0"/>
              <a:t>Anteil COVID-19 an SARI-Fällen </a:t>
            </a:r>
            <a:r>
              <a:rPr lang="de-DE" sz="2000" dirty="0">
                <a:solidFill>
                  <a:srgbClr val="FF0000"/>
                </a:solidFill>
              </a:rPr>
              <a:t>mit Intensivbehandlung</a:t>
            </a:r>
            <a:r>
              <a:rPr lang="de-DE" sz="2000" dirty="0"/>
              <a:t>, bis zur 14. KW 2023</a:t>
            </a:r>
          </a:p>
        </p:txBody>
      </p:sp>
      <p:grpSp>
        <p:nvGrpSpPr>
          <p:cNvPr id="10" name="Gruppieren 9">
            <a:extLst>
              <a:ext uri="{FF2B5EF4-FFF2-40B4-BE49-F238E27FC236}">
                <a16:creationId xmlns:a16="http://schemas.microsoft.com/office/drawing/2014/main" id="{16CBF9FD-0AC5-4966-8655-664E3A75C88B}"/>
              </a:ext>
            </a:extLst>
          </p:cNvPr>
          <p:cNvGrpSpPr/>
          <p:nvPr/>
        </p:nvGrpSpPr>
        <p:grpSpPr>
          <a:xfrm>
            <a:off x="1483360" y="752285"/>
            <a:ext cx="6270494" cy="1434536"/>
            <a:chOff x="1128533" y="1100259"/>
            <a:chExt cx="5945435" cy="1026821"/>
          </a:xfrm>
        </p:grpSpPr>
        <p:cxnSp>
          <p:nvCxnSpPr>
            <p:cNvPr id="17" name="Gerader Verbinder 16">
              <a:extLst>
                <a:ext uri="{FF2B5EF4-FFF2-40B4-BE49-F238E27FC236}">
                  <a16:creationId xmlns:a16="http://schemas.microsoft.com/office/drawing/2014/main" id="{4A650DB2-D823-427A-94C8-F3D30C3FF347}"/>
                </a:ext>
              </a:extLst>
            </p:cNvPr>
            <p:cNvCxnSpPr>
              <a:cxnSpLocks/>
            </p:cNvCxnSpPr>
            <p:nvPr/>
          </p:nvCxnSpPr>
          <p:spPr>
            <a:xfrm>
              <a:off x="1128534" y="2127080"/>
              <a:ext cx="5945434" cy="0"/>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3" name="Gerader Verbinder 32">
              <a:extLst>
                <a:ext uri="{FF2B5EF4-FFF2-40B4-BE49-F238E27FC236}">
                  <a16:creationId xmlns:a16="http://schemas.microsoft.com/office/drawing/2014/main" id="{7F61D898-E386-4817-B995-D61A48E053B5}"/>
                </a:ext>
              </a:extLst>
            </p:cNvPr>
            <p:cNvCxnSpPr>
              <a:cxnSpLocks/>
            </p:cNvCxnSpPr>
            <p:nvPr/>
          </p:nvCxnSpPr>
          <p:spPr>
            <a:xfrm>
              <a:off x="1128534" y="1492783"/>
              <a:ext cx="5945434" cy="0"/>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4" name="Gerader Verbinder 33">
              <a:extLst>
                <a:ext uri="{FF2B5EF4-FFF2-40B4-BE49-F238E27FC236}">
                  <a16:creationId xmlns:a16="http://schemas.microsoft.com/office/drawing/2014/main" id="{BB6AC65E-DC78-4F39-8C83-C7990049E19E}"/>
                </a:ext>
              </a:extLst>
            </p:cNvPr>
            <p:cNvCxnSpPr>
              <a:cxnSpLocks/>
            </p:cNvCxnSpPr>
            <p:nvPr/>
          </p:nvCxnSpPr>
          <p:spPr>
            <a:xfrm>
              <a:off x="1128533" y="1100259"/>
              <a:ext cx="5945434" cy="0"/>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grpSp>
      <p:sp>
        <p:nvSpPr>
          <p:cNvPr id="38" name="Textfeld 37">
            <a:extLst>
              <a:ext uri="{FF2B5EF4-FFF2-40B4-BE49-F238E27FC236}">
                <a16:creationId xmlns:a16="http://schemas.microsoft.com/office/drawing/2014/main" id="{C565C030-27DD-483A-ACE5-333560FD574F}"/>
              </a:ext>
            </a:extLst>
          </p:cNvPr>
          <p:cNvSpPr txBox="1"/>
          <p:nvPr/>
        </p:nvSpPr>
        <p:spPr>
          <a:xfrm>
            <a:off x="1932235" y="535225"/>
            <a:ext cx="5636632" cy="276999"/>
          </a:xfrm>
          <a:prstGeom prst="rect">
            <a:avLst/>
          </a:prstGeom>
          <a:noFill/>
        </p:spPr>
        <p:txBody>
          <a:bodyPr wrap="square" rtlCol="0">
            <a:spAutoFit/>
          </a:bodyPr>
          <a:lstStyle/>
          <a:p>
            <a:r>
              <a:rPr lang="de-DE" sz="1200" b="1" dirty="0">
                <a:solidFill>
                  <a:schemeClr val="tx2"/>
                </a:solidFill>
              </a:rPr>
              <a:t>2021				       2022						2023</a:t>
            </a:r>
          </a:p>
        </p:txBody>
      </p:sp>
      <p:grpSp>
        <p:nvGrpSpPr>
          <p:cNvPr id="24" name="Gruppieren 23">
            <a:extLst>
              <a:ext uri="{FF2B5EF4-FFF2-40B4-BE49-F238E27FC236}">
                <a16:creationId xmlns:a16="http://schemas.microsoft.com/office/drawing/2014/main" id="{0D6A5AF7-C2DE-4510-A2CA-43DD6F7580E4}"/>
              </a:ext>
            </a:extLst>
          </p:cNvPr>
          <p:cNvGrpSpPr/>
          <p:nvPr/>
        </p:nvGrpSpPr>
        <p:grpSpPr>
          <a:xfrm>
            <a:off x="1351280" y="4120419"/>
            <a:ext cx="6373608" cy="1417962"/>
            <a:chOff x="1128533" y="1100259"/>
            <a:chExt cx="5945435" cy="1026821"/>
          </a:xfrm>
        </p:grpSpPr>
        <p:cxnSp>
          <p:nvCxnSpPr>
            <p:cNvPr id="25" name="Gerader Verbinder 24">
              <a:extLst>
                <a:ext uri="{FF2B5EF4-FFF2-40B4-BE49-F238E27FC236}">
                  <a16:creationId xmlns:a16="http://schemas.microsoft.com/office/drawing/2014/main" id="{957295CE-49F7-4F53-9DB6-743F34F9B23C}"/>
                </a:ext>
              </a:extLst>
            </p:cNvPr>
            <p:cNvCxnSpPr>
              <a:cxnSpLocks/>
            </p:cNvCxnSpPr>
            <p:nvPr/>
          </p:nvCxnSpPr>
          <p:spPr>
            <a:xfrm>
              <a:off x="1128534" y="2127080"/>
              <a:ext cx="5945434" cy="0"/>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6" name="Gerader Verbinder 25">
              <a:extLst>
                <a:ext uri="{FF2B5EF4-FFF2-40B4-BE49-F238E27FC236}">
                  <a16:creationId xmlns:a16="http://schemas.microsoft.com/office/drawing/2014/main" id="{D7446FDA-9C39-4336-B151-C1ECCA5C96CA}"/>
                </a:ext>
              </a:extLst>
            </p:cNvPr>
            <p:cNvCxnSpPr>
              <a:cxnSpLocks/>
            </p:cNvCxnSpPr>
            <p:nvPr/>
          </p:nvCxnSpPr>
          <p:spPr>
            <a:xfrm>
              <a:off x="1128534" y="1492783"/>
              <a:ext cx="5945434" cy="0"/>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7" name="Gerader Verbinder 26">
              <a:extLst>
                <a:ext uri="{FF2B5EF4-FFF2-40B4-BE49-F238E27FC236}">
                  <a16:creationId xmlns:a16="http://schemas.microsoft.com/office/drawing/2014/main" id="{EA8937D2-6E61-4234-9B36-8EC7052A12E6}"/>
                </a:ext>
              </a:extLst>
            </p:cNvPr>
            <p:cNvCxnSpPr>
              <a:cxnSpLocks/>
            </p:cNvCxnSpPr>
            <p:nvPr/>
          </p:nvCxnSpPr>
          <p:spPr>
            <a:xfrm>
              <a:off x="1128533" y="1100259"/>
              <a:ext cx="5945434" cy="0"/>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grpSp>
      <p:sp>
        <p:nvSpPr>
          <p:cNvPr id="23" name="Textfeld 22">
            <a:extLst>
              <a:ext uri="{FF2B5EF4-FFF2-40B4-BE49-F238E27FC236}">
                <a16:creationId xmlns:a16="http://schemas.microsoft.com/office/drawing/2014/main" id="{68602414-AACD-4F07-A955-8CDE3F23A73D}"/>
              </a:ext>
            </a:extLst>
          </p:cNvPr>
          <p:cNvSpPr txBox="1"/>
          <p:nvPr/>
        </p:nvSpPr>
        <p:spPr>
          <a:xfrm>
            <a:off x="1932235" y="3802962"/>
            <a:ext cx="5617086" cy="276999"/>
          </a:xfrm>
          <a:prstGeom prst="rect">
            <a:avLst/>
          </a:prstGeom>
          <a:noFill/>
        </p:spPr>
        <p:txBody>
          <a:bodyPr wrap="square" rtlCol="0">
            <a:spAutoFit/>
          </a:bodyPr>
          <a:lstStyle/>
          <a:p>
            <a:r>
              <a:rPr lang="de-DE" sz="1200" b="1" dirty="0">
                <a:solidFill>
                  <a:schemeClr val="tx2"/>
                </a:solidFill>
              </a:rPr>
              <a:t>2021				       2022						2023</a:t>
            </a:r>
          </a:p>
        </p:txBody>
      </p:sp>
    </p:spTree>
    <p:extLst>
      <p:ext uri="{BB962C8B-B14F-4D97-AF65-F5344CB8AC3E}">
        <p14:creationId xmlns:p14="http://schemas.microsoft.com/office/powerpoint/2010/main" val="828067228"/>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1898</Words>
  <Application>Microsoft Office PowerPoint</Application>
  <PresentationFormat>Bildschirmpräsentation (4:3)</PresentationFormat>
  <Paragraphs>193</Paragraphs>
  <Slides>16</Slides>
  <Notes>15</Notes>
  <HiddenSlides>6</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16</vt:i4>
      </vt:variant>
    </vt:vector>
  </HeadingPairs>
  <TitlesOfParts>
    <vt:vector size="21" baseType="lpstr">
      <vt:lpstr>Arial</vt:lpstr>
      <vt:lpstr>Calibri</vt:lpstr>
      <vt:lpstr>ＭＳ 明朝</vt:lpstr>
      <vt:lpstr>Wingdings</vt:lpstr>
      <vt:lpstr>Office-Design</vt:lpstr>
      <vt:lpstr>Ergebnisse der syndromischen und virologischen ARE-Surveillance  GrippeWeb,  Arbeitsgemeinschaft Influenza / SEEDARE, ICOSARI Daten NRZ Influenzaviren  Datenstand 11.4.2023</vt:lpstr>
      <vt:lpstr>GrippeWeb bis zur 14. KW 2023</vt:lpstr>
      <vt:lpstr>Arbeitsgemeinschaft Influenza ARE-Konsultationen / 100.000 Einwohner bis zur 14. KW 2023</vt:lpstr>
      <vt:lpstr>Arbeitsgemeinschaft Influenza - SEEDARE ARE-Konsultationen mit COVID-Diagnose / 100.000 Einwohner </vt:lpstr>
      <vt:lpstr>SEEDARE – ARE mit COVID-19 Konsultationen in Altersgruppen bis zur 14. KW 2023</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Weber</dc:creator>
  <cp:lastModifiedBy>Prahm, Kerstin</cp:lastModifiedBy>
  <cp:revision>4191</cp:revision>
  <cp:lastPrinted>2020-05-13T06:04:10Z</cp:lastPrinted>
  <dcterms:created xsi:type="dcterms:W3CDTF">2015-11-02T12:29:13Z</dcterms:created>
  <dcterms:modified xsi:type="dcterms:W3CDTF">2023-04-12T08:50:55Z</dcterms:modified>
</cp:coreProperties>
</file>