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311" r:id="rId5"/>
    <p:sldId id="310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ins, Janina" initials="EJ" lastIdx="1" clrIdx="0">
    <p:extLst>
      <p:ext uri="{19B8F6BF-5375-455C-9EA6-DF929625EA0E}">
        <p15:presenceInfo xmlns:p15="http://schemas.microsoft.com/office/powerpoint/2012/main" userId="Esins, Jani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59" autoAdjust="0"/>
    <p:restoredTop sz="95406" autoAdjust="0"/>
  </p:normalViewPr>
  <p:slideViewPr>
    <p:cSldViewPr snapToGrid="0">
      <p:cViewPr varScale="1">
        <p:scale>
          <a:sx n="108" d="100"/>
          <a:sy n="108" d="100"/>
        </p:scale>
        <p:origin x="840" y="114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 15.03.: 1.184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Belegung: 774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Neuaufnahmen 7-Tage-Fenster: +912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95626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26.04.2023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34092DE0-AB8F-43C6-88EA-4CDB206A5B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4393" y="4150127"/>
            <a:ext cx="4841765" cy="254090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84A95AF4-FBF3-4179-9831-A2516FE497C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252" y="334977"/>
            <a:ext cx="5197394" cy="3318185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6F5E06FA-5611-4A1F-B729-BEEF629293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7" y="2429119"/>
            <a:ext cx="6867636" cy="3836926"/>
          </a:xfrm>
          <a:prstGeom prst="rect">
            <a:avLst/>
          </a:prstGeom>
        </p:spPr>
      </p:pic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25319" y="729489"/>
            <a:ext cx="6396631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26.04.2023 werden </a:t>
            </a:r>
            <a:r>
              <a:rPr lang="de-DE" sz="1600" b="1" dirty="0"/>
              <a:t>544 </a:t>
            </a:r>
            <a:r>
              <a:rPr lang="de-DE" sz="1600" dirty="0"/>
              <a:t>COVID-19-Patient*innen auf Intensivstationen (der ca. 1.300 Akutkrankenhäuser) behandelt.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Stete Reduktion in der COVID-ITS-Belegung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ITS-COVID-Neuaufnahmen mit </a:t>
            </a:r>
            <a:r>
              <a:rPr lang="de-DE" sz="1600" b="1" dirty="0"/>
              <a:t>+378 </a:t>
            </a:r>
            <a:r>
              <a:rPr lang="de-DE" sz="1600" dirty="0"/>
              <a:t>in den letzten 7 Tagen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1816078" y="2658339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1486919" y="2664573"/>
            <a:ext cx="522682" cy="485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2258589" y="2551537"/>
            <a:ext cx="647826" cy="452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6807570" y="107779"/>
            <a:ext cx="4321605" cy="326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Neuaufnahmen auf die ITS  </a:t>
            </a:r>
            <a:r>
              <a:rPr lang="de-DE" sz="1400" i="1" dirty="0"/>
              <a:t>(pro Tag)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AA6C48BA-DBCA-4E42-9409-27AE09EA0DD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694865" y="136525"/>
            <a:ext cx="2198781" cy="473593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5AAA6FB0-3973-446F-85CA-9B0A7ED38003}"/>
              </a:ext>
            </a:extLst>
          </p:cNvPr>
          <p:cNvSpPr/>
          <p:nvPr/>
        </p:nvSpPr>
        <p:spPr>
          <a:xfrm>
            <a:off x="12016324" y="247403"/>
            <a:ext cx="111781" cy="1962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FB1E8BF5-CE63-4CB6-9D2D-170CC3E7159F}"/>
              </a:ext>
            </a:extLst>
          </p:cNvPr>
          <p:cNvSpPr txBox="1"/>
          <p:nvPr/>
        </p:nvSpPr>
        <p:spPr>
          <a:xfrm>
            <a:off x="7051881" y="3714927"/>
            <a:ext cx="48417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/>
              <a:t>Anzahl verstorbener positiver SARS-CoV-2-Patient*innen auf ITS </a:t>
            </a:r>
            <a:r>
              <a:rPr lang="de-DE" sz="1200" i="1" dirty="0"/>
              <a:t>(pro Tag</a:t>
            </a:r>
            <a:r>
              <a:rPr lang="de-DE" sz="1400" i="1" dirty="0"/>
              <a:t>)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829A81E-BBBF-4BC9-98E3-4D7B6283A90D}"/>
              </a:ext>
            </a:extLst>
          </p:cNvPr>
          <p:cNvSpPr txBox="1"/>
          <p:nvPr/>
        </p:nvSpPr>
        <p:spPr>
          <a:xfrm>
            <a:off x="3923468" y="3048420"/>
            <a:ext cx="6478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4.918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4961E8E-D7E0-474C-B369-40ECF183ECF9}"/>
              </a:ext>
            </a:extLst>
          </p:cNvPr>
          <p:cNvSpPr txBox="1"/>
          <p:nvPr/>
        </p:nvSpPr>
        <p:spPr>
          <a:xfrm>
            <a:off x="6317406" y="5420578"/>
            <a:ext cx="6117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544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EADEE49F-FE44-4FC1-9B9F-E07241867488}"/>
              </a:ext>
            </a:extLst>
          </p:cNvPr>
          <p:cNvCxnSpPr/>
          <p:nvPr/>
        </p:nvCxnSpPr>
        <p:spPr>
          <a:xfrm flipH="1">
            <a:off x="11893646" y="2285763"/>
            <a:ext cx="182880" cy="4128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14487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COVID-19-Ptient*innen an der Gesamtzahl der Intensivbetten</a:t>
            </a:r>
            <a:endParaRPr lang="de-DE" sz="2000" b="1" dirty="0">
              <a:solidFill>
                <a:schemeClr val="bg1">
                  <a:lumMod val="65000"/>
                </a:schemeClr>
              </a:solidFill>
              <a:latin typeface="+mj-lt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5873A37E-7273-4EA7-917B-EB2CEDC4BAA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63"/>
          <a:stretch/>
        </p:blipFill>
        <p:spPr>
          <a:xfrm>
            <a:off x="5005387" y="2333625"/>
            <a:ext cx="7186613" cy="418147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E6370CD-11A3-4E21-A167-D210AD505A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198" y="548155"/>
            <a:ext cx="4557302" cy="6057900"/>
          </a:xfrm>
          <a:prstGeom prst="rect">
            <a:avLst/>
          </a:prstGeom>
        </p:spPr>
      </p:pic>
      <p:sp>
        <p:nvSpPr>
          <p:cNvPr id="7" name="Rechteck 6">
            <a:extLst>
              <a:ext uri="{FF2B5EF4-FFF2-40B4-BE49-F238E27FC236}">
                <a16:creationId xmlns:a16="http://schemas.microsoft.com/office/drawing/2014/main" id="{29E273CB-D367-4752-9E0C-02EDA8531BCA}"/>
              </a:ext>
            </a:extLst>
          </p:cNvPr>
          <p:cNvSpPr/>
          <p:nvPr/>
        </p:nvSpPr>
        <p:spPr>
          <a:xfrm>
            <a:off x="4391025" y="548155"/>
            <a:ext cx="371475" cy="59484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CFA96DA6-80EF-4330-B82D-20A26A04FA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683" y="3536994"/>
            <a:ext cx="5773192" cy="3321006"/>
          </a:xfrm>
          <a:prstGeom prst="rect">
            <a:avLst/>
          </a:prstGeom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6E5DBD5B-F586-4CFC-96F1-BC191D90A6EA}"/>
              </a:ext>
            </a:extLst>
          </p:cNvPr>
          <p:cNvSpPr txBox="1"/>
          <p:nvPr/>
        </p:nvSpPr>
        <p:spPr>
          <a:xfrm>
            <a:off x="1581891" y="81655"/>
            <a:ext cx="22965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COVID-19-Altersgruppen Entwicklung  </a:t>
            </a:r>
            <a:r>
              <a:rPr lang="de-DE" sz="1600" dirty="0"/>
              <a:t>(prozentual)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74DD230-A680-4DA1-B2C4-29776E49A2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5936" y="167380"/>
            <a:ext cx="1181381" cy="1966030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E8F77279-6DA4-4A7D-BF3D-F1A4E92B7F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8597" y="0"/>
            <a:ext cx="6867200" cy="372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D48BA2E8-4459-4499-BF62-7CC5AF15DC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3451"/>
            <a:ext cx="4733925" cy="4123775"/>
          </a:xfrm>
          <a:prstGeom prst="rect">
            <a:avLst/>
          </a:prstGeom>
        </p:spPr>
      </p:pic>
      <p:sp>
        <p:nvSpPr>
          <p:cNvPr id="3" name="Textfeld 2">
            <a:extLst>
              <a:ext uri="{FF2B5EF4-FFF2-40B4-BE49-F238E27FC236}">
                <a16:creationId xmlns:a16="http://schemas.microsoft.com/office/drawing/2014/main" id="{2896CFB9-C05F-47D7-92A3-5D37596F58D5}"/>
              </a:ext>
            </a:extLst>
          </p:cNvPr>
          <p:cNvSpPr txBox="1"/>
          <p:nvPr/>
        </p:nvSpPr>
        <p:spPr>
          <a:xfrm>
            <a:off x="77301" y="231264"/>
            <a:ext cx="40323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Behandlungsbelegung COVID-19 nach Schweregrad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3262A36E-A095-4708-BD1B-3E7695F36B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3945" y="5164196"/>
            <a:ext cx="2114335" cy="1443536"/>
          </a:xfrm>
          <a:prstGeom prst="rect">
            <a:avLst/>
          </a:prstGeom>
        </p:spPr>
      </p:pic>
      <p:sp>
        <p:nvSpPr>
          <p:cNvPr id="11" name="Textfeld 10">
            <a:extLst>
              <a:ext uri="{FF2B5EF4-FFF2-40B4-BE49-F238E27FC236}">
                <a16:creationId xmlns:a16="http://schemas.microsoft.com/office/drawing/2014/main" id="{0555F3CC-3C3C-40E6-B0D2-A4A686944C2C}"/>
              </a:ext>
            </a:extLst>
          </p:cNvPr>
          <p:cNvSpPr txBox="1"/>
          <p:nvPr/>
        </p:nvSpPr>
        <p:spPr>
          <a:xfrm>
            <a:off x="5411630" y="231264"/>
            <a:ext cx="51928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Anteil intensivmedizinisch relevante COVID-19 Manifestation (nach Behandlungsform)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B9177A41-DFAA-4FC2-AAB7-2D90DFD1BFF0}"/>
              </a:ext>
            </a:extLst>
          </p:cNvPr>
          <p:cNvSpPr txBox="1"/>
          <p:nvPr/>
        </p:nvSpPr>
        <p:spPr>
          <a:xfrm>
            <a:off x="5411630" y="5640684"/>
            <a:ext cx="6747381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300" i="1" dirty="0"/>
              <a:t>Zuordnung obliegt der medizinischen Einschätzung der Behandler</a:t>
            </a:r>
            <a:br>
              <a:rPr lang="de-DE" sz="1300" i="1" u="sng" dirty="0"/>
            </a:br>
            <a:r>
              <a:rPr lang="de-DE" sz="1300" i="1" u="sng" dirty="0"/>
              <a:t>&gt; mit Manifestation</a:t>
            </a:r>
            <a:r>
              <a:rPr lang="de-DE" sz="1300" i="1" dirty="0"/>
              <a:t>: Fälle mit einer primäre Lungen- und/oder Systembeteiligung einer COVID-19-Erkrankung, oder klinische Zustand Verschlechterung aufgrund COVID-19</a:t>
            </a:r>
            <a:br>
              <a:rPr lang="de-DE" sz="1300" i="1" dirty="0"/>
            </a:br>
            <a:r>
              <a:rPr lang="de-DE" sz="1300" i="1" dirty="0"/>
              <a:t>&gt; </a:t>
            </a:r>
            <a:r>
              <a:rPr lang="de-DE" sz="1300" i="1" u="sng" dirty="0"/>
              <a:t>ohne Manifestation</a:t>
            </a:r>
            <a:r>
              <a:rPr lang="de-DE" sz="1300" i="1" dirty="0"/>
              <a:t>: alle intensivmedizinisch behandelten Patient*innen ohne Hinweis auf eine intensivmedizinisch relevante Manifestation der Infektion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2CFEEE28-2B18-46E7-AAE5-0DDE504CD3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4950" y="1525029"/>
            <a:ext cx="6648450" cy="3560464"/>
          </a:xfrm>
          <a:prstGeom prst="rect">
            <a:avLst/>
          </a:prstGeom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1C39CC02-8FC3-44A9-868B-F3EDA30C363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3189" y="617605"/>
            <a:ext cx="2101510" cy="63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31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feld 16">
            <a:extLst>
              <a:ext uri="{FF2B5EF4-FFF2-40B4-BE49-F238E27FC236}">
                <a16:creationId xmlns:a16="http://schemas.microsoft.com/office/drawing/2014/main" id="{238293D3-A43C-4BE2-80CE-E6704B7094C6}"/>
              </a:ext>
            </a:extLst>
          </p:cNvPr>
          <p:cNvSpPr txBox="1"/>
          <p:nvPr/>
        </p:nvSpPr>
        <p:spPr>
          <a:xfrm>
            <a:off x="106918" y="592003"/>
            <a:ext cx="4299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>
                <a:solidFill>
                  <a:srgbClr val="7030A0"/>
                </a:solidFill>
              </a:rPr>
              <a:t>Invasive Beatmung</a:t>
            </a:r>
            <a:r>
              <a:rPr lang="de-DE" sz="1400" b="1" dirty="0"/>
              <a:t>: Belegung und freie Kapazität</a:t>
            </a:r>
            <a:endParaRPr lang="de-DE" sz="1400" b="1" dirty="0">
              <a:solidFill>
                <a:srgbClr val="7030A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8CB395F2-EA83-4D2A-BFC9-9E4159CD9C1C}"/>
              </a:ext>
            </a:extLst>
          </p:cNvPr>
          <p:cNvSpPr txBox="1"/>
          <p:nvPr/>
        </p:nvSpPr>
        <p:spPr>
          <a:xfrm>
            <a:off x="5956812" y="201166"/>
            <a:ext cx="3233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Einschätzung Betriebssituation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7445500A-76B8-4BA0-A3E9-8BD944AFB8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44713" y="568818"/>
            <a:ext cx="2340369" cy="661923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A847ADDE-C207-4B95-98D0-D161BF5FAC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04818"/>
            <a:ext cx="4817489" cy="4373604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B7586AC-19CA-4AC8-AE57-B5B5EF4AC12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5148" y="5448357"/>
            <a:ext cx="3438525" cy="504825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85281B6A-8002-4A11-BB80-6F798C5BD7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148" y="5996387"/>
            <a:ext cx="3638550" cy="495300"/>
          </a:xfrm>
          <a:prstGeom prst="rect">
            <a:avLst/>
          </a:prstGeom>
        </p:spPr>
      </p:pic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678E30C3-6288-4F6E-B1A5-1ACAF0FAD186}"/>
              </a:ext>
            </a:extLst>
          </p:cNvPr>
          <p:cNvCxnSpPr>
            <a:cxnSpLocks/>
          </p:cNvCxnSpPr>
          <p:nvPr/>
        </p:nvCxnSpPr>
        <p:spPr>
          <a:xfrm>
            <a:off x="782108" y="904818"/>
            <a:ext cx="0" cy="393035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DF59E39C-D189-40DD-9B71-B8C501DA7B54}"/>
              </a:ext>
            </a:extLst>
          </p:cNvPr>
          <p:cNvCxnSpPr>
            <a:cxnSpLocks/>
          </p:cNvCxnSpPr>
          <p:nvPr/>
        </p:nvCxnSpPr>
        <p:spPr>
          <a:xfrm>
            <a:off x="2751162" y="861613"/>
            <a:ext cx="0" cy="3955091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30A0CEB-B413-4AEE-80E0-544ED29C7FB7}"/>
              </a:ext>
            </a:extLst>
          </p:cNvPr>
          <p:cNvCxnSpPr>
            <a:cxnSpLocks/>
          </p:cNvCxnSpPr>
          <p:nvPr/>
        </p:nvCxnSpPr>
        <p:spPr>
          <a:xfrm>
            <a:off x="4386603" y="829792"/>
            <a:ext cx="0" cy="4057155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feld 23">
            <a:extLst>
              <a:ext uri="{FF2B5EF4-FFF2-40B4-BE49-F238E27FC236}">
                <a16:creationId xmlns:a16="http://schemas.microsoft.com/office/drawing/2014/main" id="{BEAFF7CB-3D8D-4530-9CF0-8664875BA4B2}"/>
              </a:ext>
            </a:extLst>
          </p:cNvPr>
          <p:cNvSpPr txBox="1"/>
          <p:nvPr/>
        </p:nvSpPr>
        <p:spPr>
          <a:xfrm>
            <a:off x="62573" y="201166"/>
            <a:ext cx="46739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Kapazitätsbelegung </a:t>
            </a:r>
            <a:r>
              <a:rPr lang="de-DE" sz="1600" b="1" dirty="0">
                <a:solidFill>
                  <a:srgbClr val="7030A0"/>
                </a:solidFill>
              </a:rPr>
              <a:t>der </a:t>
            </a:r>
            <a:r>
              <a:rPr lang="de-DE" sz="1600" b="1" i="1" dirty="0">
                <a:solidFill>
                  <a:srgbClr val="7030A0"/>
                </a:solidFill>
              </a:rPr>
              <a:t>Non</a:t>
            </a:r>
            <a:r>
              <a:rPr lang="de-DE" sz="1600" b="1" dirty="0">
                <a:solidFill>
                  <a:srgbClr val="7030A0"/>
                </a:solidFill>
              </a:rPr>
              <a:t>-COVID-Erwachsenen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30E0A7C-6E51-4150-B2AF-902D9DA3171F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57150" y="1186489"/>
            <a:ext cx="5632113" cy="404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897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Office PowerPoint</Application>
  <PresentationFormat>Breitbild</PresentationFormat>
  <Paragraphs>28</Paragraphs>
  <Slides>5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887</cp:revision>
  <dcterms:created xsi:type="dcterms:W3CDTF">2021-01-13T08:46:29Z</dcterms:created>
  <dcterms:modified xsi:type="dcterms:W3CDTF">2023-04-26T08:51:53Z</dcterms:modified>
</cp:coreProperties>
</file>