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4" r:id="rId2"/>
    <p:sldId id="296" r:id="rId3"/>
    <p:sldId id="298" r:id="rId4"/>
    <p:sldId id="311" r:id="rId5"/>
    <p:sldId id="31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7" userDrawn="1">
          <p15:clr>
            <a:srgbClr val="A4A3A4"/>
          </p15:clr>
        </p15:guide>
        <p15:guide id="2" pos="470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sins, Janina" initials="EJ" lastIdx="1" clrIdx="0">
    <p:extLst>
      <p:ext uri="{19B8F6BF-5375-455C-9EA6-DF929625EA0E}">
        <p15:presenceInfo xmlns:p15="http://schemas.microsoft.com/office/powerpoint/2012/main" userId="Esins, Jani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77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59" autoAdjust="0"/>
    <p:restoredTop sz="95406" autoAdjust="0"/>
  </p:normalViewPr>
  <p:slideViewPr>
    <p:cSldViewPr snapToGrid="0">
      <p:cViewPr varScale="1">
        <p:scale>
          <a:sx n="108" d="100"/>
          <a:sy n="108" d="100"/>
        </p:scale>
        <p:origin x="840" y="114"/>
      </p:cViewPr>
      <p:guideLst>
        <p:guide orient="horz" pos="1207"/>
        <p:guide pos="47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FF886-B5B9-4FB6-9DED-CA36CEBFA13A}" type="datetimeFigureOut">
              <a:rPr lang="de-DE" smtClean="0"/>
              <a:t>26.04.2023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BF1B7-7312-4C12-9FDB-B436F86FEC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7192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Am 15.03.: 1.184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Belegung: 774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Neuaufnahmen 7-Tage-Fenster: +912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189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7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88709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9562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08EE7F-8910-46B5-BE98-A496C93F0C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7B58FB2-ABFA-4A6F-A909-F34B8299C2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1F2F51-BBD2-499F-8A10-847060A2D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26.04.2023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2CFC9E-2912-405A-AB43-0DBC08059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65EAAA-CC58-4642-8ACA-F216C4E0E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606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C112AA-580C-4879-9AEE-DD9A52F39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39E95D3-C1C0-4292-9609-C47D45791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F898EB-0538-4019-94E8-B58E7B2C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26.04.2023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DB0286-7D39-46A2-A013-45E8C4F00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1356B4-1FC4-47B0-96D8-05D1DD2D7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948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1A57E8E-AFA3-4EBD-A2FE-87851E44C6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A44117-F5BF-4A45-81EE-9D86F0424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AFDB7C-509B-4D2A-B6EE-8A5983289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26.04.2023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959C64-748D-4209-8F0E-6D397D23A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C62834-4146-417F-B68D-797D59C1C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0470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09.12.2020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COVID-19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609599" y="1155700"/>
            <a:ext cx="10790124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609600" y="692696"/>
            <a:ext cx="10790123" cy="609398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8959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CA41A7-C82C-485C-A6E7-F818540F1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AC3FA9-93CC-4EAA-A954-3AB575D12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351714-5F24-49D7-8507-664D3C3C3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26.04.2023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F9815B-A534-4466-B38F-D0D71767D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BD322E-3F36-422C-9ABE-EB688BBB2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433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413600-4E1E-40C0-82C9-21448B897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074DA3-A7ED-4F8A-A642-50EEBAB9B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04E298-96C9-457F-A92A-99998A568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26.04.2023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8C52C7-D2BB-4549-8722-5B1FAA58F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9E9D73-AD7D-4C90-860D-BC104449C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093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BDC607-5151-4291-AB2C-8823CBC0C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2B5E91-DA33-4805-AD44-3338F7F03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DD5363-0DBF-4E2A-A2AE-80A1117CB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3DA6B8A-2D4E-499C-A3F1-F5C5519AA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26.04.2023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F4EC31-BB70-47BF-B0E1-AD71E5804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1DFA81-F67E-479B-B10D-D07C65C1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38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23D2A0-84BD-4090-89BB-CEB2E0127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A544766-50B4-425F-8BD7-193938AB2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2ECFA2B-7812-4A47-BE46-29E4CE9614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F7741EE-5D5D-4D0A-8A82-E171BCD39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2F404E3-A8E2-4ED9-A8D4-2637B83FBD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AF663D6-5810-4966-B9F8-29422E88F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26.04.2023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903B110-3A29-4D4E-A872-37A190CE6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7DA7DD1-A6F1-4BBD-965E-157A10D44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82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B35408-8BBE-4465-9BCA-4BC705080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31A65A6-4FCC-4C0C-86D9-CC4B23C44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26.04.2023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18E6451-C646-47FE-83FC-419C87AFD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3453269-DC48-4AFE-B6A6-C92C018B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33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E063097-B30A-438C-ADB2-6257210A9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26.04.2023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CD54172-FF7A-4C34-85EE-4A9F35797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B812217-FD6D-47F4-BC1C-68A616116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5555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FAAAFB-7540-465F-BAC8-EECC5C113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F9E9B2-3025-4E8A-8BB5-C37A97DCB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496F8C8-A20A-481B-BC37-BAE75F94F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A3F5A58-DD47-4E3A-ADB8-73FA1D2E6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26.04.2023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8DECE1-932E-4BB5-BBB0-14E64889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10FEA2-37BE-4794-A018-75AF138BD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609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ECF580-F166-4BD5-9823-42BC77D12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AA8889B-CB81-4FAD-8505-62589B0EE1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7A35A1B-12E3-4A65-B7A6-54FDD99B4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9E38374-3FD4-40A3-AAD8-1E8A26A59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26.04.2023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CA814C7-8239-4EFE-81AE-DB08CA58F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E81DAF9-FAF6-45B7-B84E-47DBB606A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651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69F4455-75A6-4097-A78C-4DBC619D8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517C78-2FAA-489C-8932-1F768E0E3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841ADC-68B7-461E-BD1F-F512E550FF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34D07-CF14-49B9-9B67-E733C7E65F38}" type="datetimeFigureOut">
              <a:rPr lang="de-DE" smtClean="0"/>
              <a:t>26.04.2023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221EA0-13E1-4A1A-8CE5-4AB3C97A60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353BEB-A983-4FDB-AFC0-9648770A38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07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>
            <a:extLst>
              <a:ext uri="{FF2B5EF4-FFF2-40B4-BE49-F238E27FC236}">
                <a16:creationId xmlns:a16="http://schemas.microsoft.com/office/drawing/2014/main" id="{34092DE0-AB8F-43C6-88EA-4CDB206A5B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4393" y="4150127"/>
            <a:ext cx="4841765" cy="2540902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84A95AF4-FBF3-4179-9831-A2516FE497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6252" y="334977"/>
            <a:ext cx="5197394" cy="3318185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6F5E06FA-5611-4A1F-B729-BEEF629293E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7" y="2429119"/>
            <a:ext cx="6867636" cy="3836926"/>
          </a:xfrm>
          <a:prstGeom prst="rect">
            <a:avLst/>
          </a:prstGeom>
        </p:spPr>
      </p:pic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125319" y="729489"/>
            <a:ext cx="6396631" cy="1261345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de-DE" sz="1600" dirty="0"/>
              <a:t>Mit Stand 26.04.2023 werden </a:t>
            </a:r>
            <a:r>
              <a:rPr lang="de-DE" sz="1600" b="1" dirty="0"/>
              <a:t>544 </a:t>
            </a:r>
            <a:r>
              <a:rPr lang="de-DE" sz="1600" dirty="0"/>
              <a:t>COVID-19-Patient*innen auf Intensivstationen (der ca. 1.300 Akutkrankenhäuser) behandelt.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Stete Reduktion in der COVID-ITS-Belegung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ITS-COVID-Neuaufnahmen mit </a:t>
            </a:r>
            <a:r>
              <a:rPr lang="de-DE" sz="1600" b="1" dirty="0"/>
              <a:t>+378 </a:t>
            </a:r>
            <a:r>
              <a:rPr lang="de-DE" sz="1600" dirty="0"/>
              <a:t>in den letzten 7 Tagen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1</a:t>
            </a:fld>
            <a:endParaRPr lang="de-DE" dirty="0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58233" y="160408"/>
            <a:ext cx="7983646" cy="387798"/>
          </a:xfrm>
        </p:spPr>
        <p:txBody>
          <a:bodyPr/>
          <a:lstStyle/>
          <a:p>
            <a:r>
              <a:rPr lang="de-DE" sz="2800" dirty="0"/>
              <a:t>DIVI-Intensivregister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D73E6659-02B7-4105-A782-708515D3013E}"/>
              </a:ext>
            </a:extLst>
          </p:cNvPr>
          <p:cNvSpPr txBox="1"/>
          <p:nvPr/>
        </p:nvSpPr>
        <p:spPr>
          <a:xfrm>
            <a:off x="1816078" y="2658339"/>
            <a:ext cx="522682" cy="485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78E05476-1B7D-42B7-B693-607D1AAFF78E}"/>
              </a:ext>
            </a:extLst>
          </p:cNvPr>
          <p:cNvSpPr txBox="1"/>
          <p:nvPr/>
        </p:nvSpPr>
        <p:spPr>
          <a:xfrm>
            <a:off x="1486919" y="2664573"/>
            <a:ext cx="522682" cy="485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DD94FA65-78BB-490E-93D3-A41CCE0BC88E}"/>
              </a:ext>
            </a:extLst>
          </p:cNvPr>
          <p:cNvSpPr txBox="1"/>
          <p:nvPr/>
        </p:nvSpPr>
        <p:spPr>
          <a:xfrm>
            <a:off x="2258589" y="2551537"/>
            <a:ext cx="647826" cy="452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5.762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4A28318D-B736-4639-8DFC-4670EAAD84D7}"/>
              </a:ext>
            </a:extLst>
          </p:cNvPr>
          <p:cNvSpPr txBox="1"/>
          <p:nvPr/>
        </p:nvSpPr>
        <p:spPr>
          <a:xfrm>
            <a:off x="6807570" y="107779"/>
            <a:ext cx="4321605" cy="326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Neuaufnahmen auf die ITS  </a:t>
            </a:r>
            <a:r>
              <a:rPr lang="de-DE" sz="1400" i="1" dirty="0"/>
              <a:t>(pro Tag)</a:t>
            </a: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AA6C48BA-DBCA-4E42-9409-27AE09EA0DD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694865" y="136525"/>
            <a:ext cx="2198781" cy="473593"/>
          </a:xfrm>
          <a:prstGeom prst="rect">
            <a:avLst/>
          </a:prstGeom>
        </p:spPr>
      </p:pic>
      <p:sp>
        <p:nvSpPr>
          <p:cNvPr id="7" name="Rechteck 6">
            <a:extLst>
              <a:ext uri="{FF2B5EF4-FFF2-40B4-BE49-F238E27FC236}">
                <a16:creationId xmlns:a16="http://schemas.microsoft.com/office/drawing/2014/main" id="{5AAA6FB0-3973-446F-85CA-9B0A7ED38003}"/>
              </a:ext>
            </a:extLst>
          </p:cNvPr>
          <p:cNvSpPr/>
          <p:nvPr/>
        </p:nvSpPr>
        <p:spPr>
          <a:xfrm>
            <a:off x="12016324" y="247403"/>
            <a:ext cx="111781" cy="1962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FB1E8BF5-CE63-4CB6-9D2D-170CC3E7159F}"/>
              </a:ext>
            </a:extLst>
          </p:cNvPr>
          <p:cNvSpPr txBox="1"/>
          <p:nvPr/>
        </p:nvSpPr>
        <p:spPr>
          <a:xfrm>
            <a:off x="7051881" y="3714927"/>
            <a:ext cx="48417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/>
              <a:t>Anzahl verstorbener positiver SARS-CoV-2-Patient*innen auf ITS </a:t>
            </a:r>
            <a:r>
              <a:rPr lang="de-DE" sz="1200" i="1" dirty="0"/>
              <a:t>(pro Tag</a:t>
            </a:r>
            <a:r>
              <a:rPr lang="de-DE" sz="1400" i="1" dirty="0"/>
              <a:t>)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E829A81E-BBBF-4BC9-98E3-4D7B6283A90D}"/>
              </a:ext>
            </a:extLst>
          </p:cNvPr>
          <p:cNvSpPr txBox="1"/>
          <p:nvPr/>
        </p:nvSpPr>
        <p:spPr>
          <a:xfrm>
            <a:off x="3923468" y="3048420"/>
            <a:ext cx="6478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4.918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D4961E8E-D7E0-474C-B369-40ECF183ECF9}"/>
              </a:ext>
            </a:extLst>
          </p:cNvPr>
          <p:cNvSpPr txBox="1"/>
          <p:nvPr/>
        </p:nvSpPr>
        <p:spPr>
          <a:xfrm>
            <a:off x="6317406" y="5420578"/>
            <a:ext cx="6117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544</a:t>
            </a: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EADEE49F-FE44-4FC1-9B9F-E07241867488}"/>
              </a:ext>
            </a:extLst>
          </p:cNvPr>
          <p:cNvCxnSpPr/>
          <p:nvPr/>
        </p:nvCxnSpPr>
        <p:spPr>
          <a:xfrm flipH="1">
            <a:off x="11893646" y="2285763"/>
            <a:ext cx="182880" cy="4128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450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3B4ADC84-E69C-48C0-A0C8-E3B81A78DC55}"/>
              </a:ext>
            </a:extLst>
          </p:cNvPr>
          <p:cNvSpPr txBox="1"/>
          <p:nvPr/>
        </p:nvSpPr>
        <p:spPr>
          <a:xfrm>
            <a:off x="119473" y="148045"/>
            <a:ext cx="11448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latin typeface="+mj-lt"/>
              </a:rPr>
              <a:t>Anteil der COVID-19-Ptient*innen an der Gesamtzahl der Intensivbetten</a:t>
            </a:r>
            <a:endParaRPr lang="de-DE" sz="2000" b="1" dirty="0">
              <a:solidFill>
                <a:schemeClr val="bg1">
                  <a:lumMod val="65000"/>
                </a:schemeClr>
              </a:solidFill>
              <a:latin typeface="+mj-lt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873A37E-7273-4EA7-917B-EB2CEDC4BAA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563"/>
          <a:stretch/>
        </p:blipFill>
        <p:spPr>
          <a:xfrm>
            <a:off x="5005387" y="2333625"/>
            <a:ext cx="7186613" cy="4181475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5E6370CD-11A3-4E21-A167-D210AD505A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198" y="548155"/>
            <a:ext cx="4557302" cy="6057900"/>
          </a:xfrm>
          <a:prstGeom prst="rect">
            <a:avLst/>
          </a:prstGeom>
        </p:spPr>
      </p:pic>
      <p:sp>
        <p:nvSpPr>
          <p:cNvPr id="7" name="Rechteck 6">
            <a:extLst>
              <a:ext uri="{FF2B5EF4-FFF2-40B4-BE49-F238E27FC236}">
                <a16:creationId xmlns:a16="http://schemas.microsoft.com/office/drawing/2014/main" id="{29E273CB-D367-4752-9E0C-02EDA8531BCA}"/>
              </a:ext>
            </a:extLst>
          </p:cNvPr>
          <p:cNvSpPr/>
          <p:nvPr/>
        </p:nvSpPr>
        <p:spPr>
          <a:xfrm>
            <a:off x="4391025" y="548155"/>
            <a:ext cx="371475" cy="5948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2901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CFA96DA6-80EF-4330-B82D-20A26A04FA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83" y="3536994"/>
            <a:ext cx="5773192" cy="3321006"/>
          </a:xfrm>
          <a:prstGeom prst="rect">
            <a:avLst/>
          </a:prstGeom>
        </p:spPr>
      </p:pic>
      <p:sp>
        <p:nvSpPr>
          <p:cNvPr id="21" name="Textfeld 20">
            <a:extLst>
              <a:ext uri="{FF2B5EF4-FFF2-40B4-BE49-F238E27FC236}">
                <a16:creationId xmlns:a16="http://schemas.microsoft.com/office/drawing/2014/main" id="{6E5DBD5B-F586-4CFC-96F1-BC191D90A6EA}"/>
              </a:ext>
            </a:extLst>
          </p:cNvPr>
          <p:cNvSpPr txBox="1"/>
          <p:nvPr/>
        </p:nvSpPr>
        <p:spPr>
          <a:xfrm>
            <a:off x="1581891" y="81655"/>
            <a:ext cx="22965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COVID-19-Altersgruppen Entwicklung  </a:t>
            </a:r>
            <a:r>
              <a:rPr lang="de-DE" sz="1600" dirty="0"/>
              <a:t>(prozentual)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974DD230-A680-4DA1-B2C4-29776E49A2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5936" y="167380"/>
            <a:ext cx="1181381" cy="1966030"/>
          </a:xfrm>
          <a:prstGeom prst="rect">
            <a:avLst/>
          </a:prstGeom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E8F77279-6DA4-4A7D-BF3D-F1A4E92B7F4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68597" y="0"/>
            <a:ext cx="6867200" cy="3724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641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D48BA2E8-4459-4499-BF62-7CC5AF15DC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43451"/>
            <a:ext cx="4733925" cy="4123775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2896CFB9-C05F-47D7-92A3-5D37596F58D5}"/>
              </a:ext>
            </a:extLst>
          </p:cNvPr>
          <p:cNvSpPr txBox="1"/>
          <p:nvPr/>
        </p:nvSpPr>
        <p:spPr>
          <a:xfrm>
            <a:off x="77301" y="231264"/>
            <a:ext cx="40323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Behandlungsbelegung COVID-19 nach Schweregrad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262A36E-A095-4708-BD1B-3E7695F36B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945" y="5164196"/>
            <a:ext cx="2114335" cy="1443536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0555F3CC-3C3C-40E6-B0D2-A4A686944C2C}"/>
              </a:ext>
            </a:extLst>
          </p:cNvPr>
          <p:cNvSpPr txBox="1"/>
          <p:nvPr/>
        </p:nvSpPr>
        <p:spPr>
          <a:xfrm>
            <a:off x="5411630" y="231264"/>
            <a:ext cx="51928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Anteil intensivmedizinisch relevante COVID-19 Manifestation (nach Behandlungsform)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B9177A41-DFAA-4FC2-AAB7-2D90DFD1BFF0}"/>
              </a:ext>
            </a:extLst>
          </p:cNvPr>
          <p:cNvSpPr txBox="1"/>
          <p:nvPr/>
        </p:nvSpPr>
        <p:spPr>
          <a:xfrm>
            <a:off x="5411630" y="5640684"/>
            <a:ext cx="6747381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00" i="1" dirty="0"/>
              <a:t>Zuordnung obliegt der medizinischen Einschätzung der Behandler</a:t>
            </a:r>
            <a:br>
              <a:rPr lang="de-DE" sz="1300" i="1" u="sng" dirty="0"/>
            </a:br>
            <a:r>
              <a:rPr lang="de-DE" sz="1300" i="1" u="sng" dirty="0"/>
              <a:t>&gt; mit Manifestation</a:t>
            </a:r>
            <a:r>
              <a:rPr lang="de-DE" sz="1300" i="1" dirty="0"/>
              <a:t>: Fälle mit einer primäre Lungen- und/oder Systembeteiligung einer COVID-19-Erkrankung, oder klinische Zustand Verschlechterung aufgrund COVID-19</a:t>
            </a:r>
            <a:br>
              <a:rPr lang="de-DE" sz="1300" i="1" dirty="0"/>
            </a:br>
            <a:r>
              <a:rPr lang="de-DE" sz="1300" i="1" dirty="0"/>
              <a:t>&gt; </a:t>
            </a:r>
            <a:r>
              <a:rPr lang="de-DE" sz="1300" i="1" u="sng" dirty="0"/>
              <a:t>ohne Manifestation</a:t>
            </a:r>
            <a:r>
              <a:rPr lang="de-DE" sz="1300" i="1" dirty="0"/>
              <a:t>: alle intensivmedizinisch behandelten Patient*innen ohne Hinweis auf eine intensivmedizinisch relevante Manifestation der Infektion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2CFEEE28-2B18-46E7-AAE5-0DDE504CD3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14950" y="1525029"/>
            <a:ext cx="6648450" cy="3560464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1C39CC02-8FC3-44A9-868B-F3EDA30C363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13189" y="617605"/>
            <a:ext cx="2101510" cy="632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31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feld 16">
            <a:extLst>
              <a:ext uri="{FF2B5EF4-FFF2-40B4-BE49-F238E27FC236}">
                <a16:creationId xmlns:a16="http://schemas.microsoft.com/office/drawing/2014/main" id="{238293D3-A43C-4BE2-80CE-E6704B7094C6}"/>
              </a:ext>
            </a:extLst>
          </p:cNvPr>
          <p:cNvSpPr txBox="1"/>
          <p:nvPr/>
        </p:nvSpPr>
        <p:spPr>
          <a:xfrm>
            <a:off x="106918" y="592003"/>
            <a:ext cx="42992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solidFill>
                  <a:srgbClr val="7030A0"/>
                </a:solidFill>
              </a:rPr>
              <a:t>Invasive Beatmung</a:t>
            </a:r>
            <a:r>
              <a:rPr lang="de-DE" sz="1400" b="1" dirty="0"/>
              <a:t>: Belegung und freie Kapazität</a:t>
            </a:r>
            <a:endParaRPr lang="de-DE" sz="1400" b="1" dirty="0">
              <a:solidFill>
                <a:srgbClr val="7030A0"/>
              </a:solidFill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8CB395F2-EA83-4D2A-BFC9-9E4159CD9C1C}"/>
              </a:ext>
            </a:extLst>
          </p:cNvPr>
          <p:cNvSpPr txBox="1"/>
          <p:nvPr/>
        </p:nvSpPr>
        <p:spPr>
          <a:xfrm>
            <a:off x="5956812" y="201166"/>
            <a:ext cx="32334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Einschätzung Betriebssituation</a:t>
            </a: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7445500A-76B8-4BA0-A3E9-8BD944AFB8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44713" y="568818"/>
            <a:ext cx="2340369" cy="661923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A847ADDE-C207-4B95-98D0-D161BF5FAC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04818"/>
            <a:ext cx="4817489" cy="4373604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DB7586AC-19CA-4AC8-AE57-B5B5EF4AC1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5148" y="5448357"/>
            <a:ext cx="3438525" cy="504825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85281B6A-8002-4A11-BB80-6F798C5BD74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5148" y="5996387"/>
            <a:ext cx="3638550" cy="495300"/>
          </a:xfrm>
          <a:prstGeom prst="rect">
            <a:avLst/>
          </a:prstGeom>
        </p:spPr>
      </p:pic>
      <p:cxnSp>
        <p:nvCxnSpPr>
          <p:cNvPr id="30" name="Gerader Verbinder 29">
            <a:extLst>
              <a:ext uri="{FF2B5EF4-FFF2-40B4-BE49-F238E27FC236}">
                <a16:creationId xmlns:a16="http://schemas.microsoft.com/office/drawing/2014/main" id="{678E30C3-6288-4F6E-B1A5-1ACAF0FAD186}"/>
              </a:ext>
            </a:extLst>
          </p:cNvPr>
          <p:cNvCxnSpPr>
            <a:cxnSpLocks/>
          </p:cNvCxnSpPr>
          <p:nvPr/>
        </p:nvCxnSpPr>
        <p:spPr>
          <a:xfrm>
            <a:off x="782108" y="904818"/>
            <a:ext cx="0" cy="393035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r Verbinder 31">
            <a:extLst>
              <a:ext uri="{FF2B5EF4-FFF2-40B4-BE49-F238E27FC236}">
                <a16:creationId xmlns:a16="http://schemas.microsoft.com/office/drawing/2014/main" id="{DF59E39C-D189-40DD-9B71-B8C501DA7B54}"/>
              </a:ext>
            </a:extLst>
          </p:cNvPr>
          <p:cNvCxnSpPr>
            <a:cxnSpLocks/>
          </p:cNvCxnSpPr>
          <p:nvPr/>
        </p:nvCxnSpPr>
        <p:spPr>
          <a:xfrm>
            <a:off x="2751162" y="861613"/>
            <a:ext cx="0" cy="3955091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>
            <a:extLst>
              <a:ext uri="{FF2B5EF4-FFF2-40B4-BE49-F238E27FC236}">
                <a16:creationId xmlns:a16="http://schemas.microsoft.com/office/drawing/2014/main" id="{830A0CEB-B413-4AEE-80E0-544ED29C7FB7}"/>
              </a:ext>
            </a:extLst>
          </p:cNvPr>
          <p:cNvCxnSpPr>
            <a:cxnSpLocks/>
          </p:cNvCxnSpPr>
          <p:nvPr/>
        </p:nvCxnSpPr>
        <p:spPr>
          <a:xfrm>
            <a:off x="4386603" y="829792"/>
            <a:ext cx="0" cy="405715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feld 23">
            <a:extLst>
              <a:ext uri="{FF2B5EF4-FFF2-40B4-BE49-F238E27FC236}">
                <a16:creationId xmlns:a16="http://schemas.microsoft.com/office/drawing/2014/main" id="{BEAFF7CB-3D8D-4530-9CF0-8664875BA4B2}"/>
              </a:ext>
            </a:extLst>
          </p:cNvPr>
          <p:cNvSpPr txBox="1"/>
          <p:nvPr/>
        </p:nvSpPr>
        <p:spPr>
          <a:xfrm>
            <a:off x="62573" y="201166"/>
            <a:ext cx="46739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Kapazitätsbelegung </a:t>
            </a:r>
            <a:r>
              <a:rPr lang="de-DE" sz="1600" b="1" dirty="0">
                <a:solidFill>
                  <a:srgbClr val="7030A0"/>
                </a:solidFill>
              </a:rPr>
              <a:t>der </a:t>
            </a:r>
            <a:r>
              <a:rPr lang="de-DE" sz="1600" b="1" i="1" dirty="0">
                <a:solidFill>
                  <a:srgbClr val="7030A0"/>
                </a:solidFill>
              </a:rPr>
              <a:t>Non</a:t>
            </a:r>
            <a:r>
              <a:rPr lang="de-DE" sz="1600" b="1" dirty="0">
                <a:solidFill>
                  <a:srgbClr val="7030A0"/>
                </a:solidFill>
              </a:rPr>
              <a:t>-COVID-Erwachsenen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930E0A7C-6E51-4150-B2AF-902D9DA3171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57150" y="1186489"/>
            <a:ext cx="5632113" cy="4043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1897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</Words>
  <Application>Microsoft Office PowerPoint</Application>
  <PresentationFormat>Breitbild</PresentationFormat>
  <Paragraphs>28</Paragraphs>
  <Slides>5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DIVI-Intensivregister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Infektionssituation in Schulen</dc:title>
  <dc:creator>Lehfeld, Ann-Sophie</dc:creator>
  <cp:lastModifiedBy>Fischer, Martina</cp:lastModifiedBy>
  <cp:revision>887</cp:revision>
  <dcterms:created xsi:type="dcterms:W3CDTF">2021-01-13T08:46:29Z</dcterms:created>
  <dcterms:modified xsi:type="dcterms:W3CDTF">2023-04-26T08:51:53Z</dcterms:modified>
</cp:coreProperties>
</file>