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10"/>
  </p:notesMasterIdLst>
  <p:handoutMasterIdLst>
    <p:handoutMasterId r:id="rId11"/>
  </p:handoutMasterIdLst>
  <p:sldIdLst>
    <p:sldId id="263" r:id="rId2"/>
    <p:sldId id="1042" r:id="rId3"/>
    <p:sldId id="1038" r:id="rId4"/>
    <p:sldId id="1031" r:id="rId5"/>
    <p:sldId id="1041" r:id="rId6"/>
    <p:sldId id="1040" r:id="rId7"/>
    <p:sldId id="1036" r:id="rId8"/>
    <p:sldId id="1039" r:id="rId9"/>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6032"/>
    <a:srgbClr val="1DD1F5"/>
    <a:srgbClr val="15FF95"/>
    <a:srgbClr val="4D8AD2"/>
    <a:srgbClr val="80A5DC"/>
    <a:srgbClr val="006EC7"/>
    <a:srgbClr val="338BD2"/>
    <a:srgbClr val="66A8DD"/>
    <a:srgbClr val="367BB8"/>
    <a:srgbClr val="689C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51" autoAdjust="0"/>
    <p:restoredTop sz="69361" autoAdjust="0"/>
  </p:normalViewPr>
  <p:slideViewPr>
    <p:cSldViewPr snapToGrid="0" snapToObjects="1">
      <p:cViewPr>
        <p:scale>
          <a:sx n="125" d="100"/>
          <a:sy n="125" d="100"/>
        </p:scale>
        <p:origin x="1356" y="-60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26.04.2023</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26.04.2023</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155227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XBC*: bis KW 11 21 </a:t>
            </a:r>
            <a:r>
              <a:rPr lang="de-DE" dirty="0" err="1"/>
              <a:t>Seqs</a:t>
            </a:r>
            <a:r>
              <a:rPr lang="de-DE" dirty="0"/>
              <a:t>, nie &gt; 0,1 %, erster KW 43/22</a:t>
            </a:r>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336651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1605745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XBB.1.16*: XBB.1.16 22 </a:t>
            </a:r>
            <a:r>
              <a:rPr lang="en-US" dirty="0" err="1"/>
              <a:t>Nachweise</a:t>
            </a:r>
            <a:r>
              <a:rPr lang="en-US" dirty="0"/>
              <a:t> (KW5-KW14/2023), XBB.1.16.1 2 </a:t>
            </a:r>
            <a:r>
              <a:rPr lang="en-US" dirty="0" err="1"/>
              <a:t>Nachweise</a:t>
            </a:r>
            <a:r>
              <a:rPr lang="en-US" dirty="0"/>
              <a:t> (KW7-KW14/2023)</a:t>
            </a:r>
          </a:p>
          <a:p>
            <a:endParaRPr lang="en-US" dirty="0"/>
          </a:p>
          <a:p>
            <a:r>
              <a:rPr lang="en-US" dirty="0"/>
              <a:t>XBF: under monitoring</a:t>
            </a:r>
            <a:r>
              <a:rPr lang="en-US" dirty="0">
                <a:sym typeface="Wingdings" panose="05000000000000000000" pitchFamily="2" charset="2"/>
              </a:rPr>
              <a:t></a:t>
            </a:r>
            <a:r>
              <a:rPr lang="en-US" dirty="0"/>
              <a:t> Omicron-Omicron Recombinants </a:t>
            </a:r>
            <a:endParaRPr lang="en-US" dirty="0">
              <a:sym typeface="Wingdings" panose="05000000000000000000" pitchFamily="2" charset="2"/>
            </a:endParaRPr>
          </a:p>
          <a:p>
            <a:r>
              <a:rPr lang="en-US" dirty="0">
                <a:sym typeface="Wingdings" panose="05000000000000000000" pitchFamily="2" charset="2"/>
              </a:rPr>
              <a:t>ECDC listed under BA.2.75  (BA.2.75 </a:t>
            </a:r>
            <a:r>
              <a:rPr lang="en-US" dirty="0"/>
              <a:t>including its sub-lineages (BN, CH and others). Omicron-Omicron Recombinants XBF and XBK that share the same spike as BA.2.75 are monitored under BA.2.75 lineages)</a:t>
            </a:r>
          </a:p>
          <a:p>
            <a:endParaRPr lang="en-US" dirty="0"/>
          </a:p>
          <a:p>
            <a:r>
              <a:rPr lang="en-US" dirty="0"/>
              <a:t>UKHSA Info: </a:t>
            </a:r>
          </a:p>
          <a:p>
            <a:pPr marL="171450" indent="-171450">
              <a:buFontTx/>
              <a:buChar char="-"/>
            </a:pPr>
            <a:r>
              <a:rPr lang="en-US" dirty="0"/>
              <a:t>Since last technical briefing 3 additional signals in monitoring </a:t>
            </a:r>
            <a:r>
              <a:rPr lang="en-US" dirty="0">
                <a:sym typeface="Wingdings" panose="05000000000000000000" pitchFamily="2" charset="2"/>
              </a:rPr>
              <a:t> </a:t>
            </a:r>
            <a:r>
              <a:rPr lang="en-US" dirty="0"/>
              <a:t>monitored either due to concerning growth, mutation profiles or national and/or international interest: XBB.1.9.1, XBB.1.9.2 and XBB.1.16 (all 3 signals under monitoring in UK).</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XBB.1.9.1: rapidly increasing in proportion and currently only lineage with significant growth advantage relative to XBB.1.5, though with small numbers identified XBB.1.9.1 and XBB.1.5 are the most competitive of the signals in monitoring or designated variants, across all models). </a:t>
            </a:r>
            <a:r>
              <a:rPr lang="en-US" sz="1200" kern="1200" dirty="0">
                <a:solidFill>
                  <a:schemeClr val="tx1"/>
                </a:solidFill>
                <a:effectLst/>
                <a:latin typeface="+mn-lt"/>
                <a:ea typeface="+mn-ea"/>
                <a:cs typeface="+mn-cs"/>
                <a:sym typeface="Wingdings" panose="05000000000000000000" pitchFamily="2" charset="2"/>
              </a:rPr>
              <a:t></a:t>
            </a:r>
            <a:r>
              <a:rPr lang="en-US" sz="1200" kern="1200" dirty="0">
                <a:solidFill>
                  <a:schemeClr val="tx1"/>
                </a:solidFill>
                <a:effectLst/>
                <a:latin typeface="+mn-lt"/>
                <a:ea typeface="+mn-ea"/>
                <a:cs typeface="+mn-cs"/>
              </a:rPr>
              <a:t> variant is new escalated signal in UK</a:t>
            </a:r>
            <a:endParaRPr lang="de-DE" sz="1200" kern="1200" dirty="0">
              <a:solidFill>
                <a:schemeClr val="tx1"/>
              </a:solidFill>
              <a:effectLst/>
              <a:latin typeface="+mn-lt"/>
              <a:ea typeface="+mn-ea"/>
              <a:cs typeface="+mn-cs"/>
            </a:endParaRP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356819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weiterhin eine </a:t>
            </a:r>
            <a:r>
              <a:rPr lang="de-DE" sz="1200" kern="1200" dirty="0" err="1">
                <a:solidFill>
                  <a:schemeClr val="tx1"/>
                </a:solidFill>
                <a:effectLst/>
                <a:latin typeface="+mn-lt"/>
                <a:ea typeface="+mn-ea"/>
                <a:cs typeface="+mn-cs"/>
              </a:rPr>
              <a:t>Basissurveillance</a:t>
            </a:r>
            <a:r>
              <a:rPr lang="de-DE" sz="1200" kern="1200" dirty="0">
                <a:solidFill>
                  <a:schemeClr val="tx1"/>
                </a:solidFill>
                <a:effectLst/>
                <a:latin typeface="+mn-lt"/>
                <a:ea typeface="+mn-ea"/>
                <a:cs typeface="+mn-cs"/>
              </a:rPr>
              <a:t> der in Deutschland zirkulierenden SARS-CoV-2 Varianten in Deutschland sichergestellt. Für SARS-CoV-2 wird ab Mai 2023 in diesem  Rahmen ein wöchentliches Volumen von etwa 100 sequenzierten Proben aus allen Bundesländern angestrebt.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Diese Zahl reicht nach Einschätzung des RKI aus, um den Verlauf der Verteilung der dominierenden SARS-CoV-2 zuverlässig zu überwachen. Mit dem angestrebten Volumen werden SARS-CoV-2-Varianten ab einer Prävalenz von ca. 4 % mit einer 98%igen-Wahrscheinlichkeit erkannt.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Aufbau der Webseite mit MF1 </a:t>
            </a:r>
            <a:r>
              <a:rPr lang="de-DE" sz="1200" kern="1200" dirty="0">
                <a:solidFill>
                  <a:schemeClr val="tx1"/>
                </a:solidFill>
                <a:effectLst/>
                <a:latin typeface="+mn-lt"/>
                <a:ea typeface="+mn-ea"/>
                <a:cs typeface="+mn-cs"/>
                <a:sym typeface="Wingdings" panose="05000000000000000000" pitchFamily="2" charset="2"/>
              </a:rPr>
              <a:t> Details zur Visualisierung derzeit in Abstimmung</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7428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weiterhin eine </a:t>
            </a:r>
            <a:r>
              <a:rPr lang="de-DE" sz="1200" kern="1200" dirty="0" err="1">
                <a:solidFill>
                  <a:schemeClr val="tx1"/>
                </a:solidFill>
                <a:effectLst/>
                <a:latin typeface="+mn-lt"/>
                <a:ea typeface="+mn-ea"/>
                <a:cs typeface="+mn-cs"/>
              </a:rPr>
              <a:t>Basissurveillance</a:t>
            </a:r>
            <a:r>
              <a:rPr lang="de-DE" sz="1200" kern="1200" dirty="0">
                <a:solidFill>
                  <a:schemeClr val="tx1"/>
                </a:solidFill>
                <a:effectLst/>
                <a:latin typeface="+mn-lt"/>
                <a:ea typeface="+mn-ea"/>
                <a:cs typeface="+mn-cs"/>
              </a:rPr>
              <a:t> der in Deutschland zirkulierenden SARS-CoV-2 Varianten in Deutschland sichergestellt. Für SARS-CoV-2 wird ab Mai 2023 in diesem  Rahmen ein wöchentliches Volumen von etwa 100 sequenzierten Proben aus allen Bundesländern angestrebt. </a:t>
            </a:r>
          </a:p>
          <a:p>
            <a:r>
              <a:rPr lang="de-DE"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Diese Zahl reicht nach Einschätzung des RKI aus, um den Verlauf der Verteilung der dominierenden SARS-CoV-2 zuverlässig zu überwachen. Mit dem angestrebten Volumen werden SARS-CoV-2-Varianten ab einer Prävalenz von ca. 4 % mit einer 98%igen-Wahrscheinlichkeit erkannt.  </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Aufbau der Webseite mit MF1 </a:t>
            </a:r>
            <a:r>
              <a:rPr lang="de-DE" sz="1200" kern="1200" dirty="0">
                <a:solidFill>
                  <a:schemeClr val="tx1"/>
                </a:solidFill>
                <a:effectLst/>
                <a:latin typeface="+mn-lt"/>
                <a:ea typeface="+mn-ea"/>
                <a:cs typeface="+mn-cs"/>
                <a:sym typeface="Wingdings" panose="05000000000000000000" pitchFamily="2" charset="2"/>
              </a:rPr>
              <a:t> Details zur Visualisierung derzeit in Abstimmung</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4140694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XBC*: bis KW 11 21 </a:t>
            </a:r>
            <a:r>
              <a:rPr lang="de-DE" dirty="0" err="1"/>
              <a:t>Seqs</a:t>
            </a:r>
            <a:r>
              <a:rPr lang="de-DE" dirty="0"/>
              <a:t>, nie &gt; 0,1 %, erster KW 43/22</a:t>
            </a:r>
          </a:p>
        </p:txBody>
      </p:sp>
      <p:sp>
        <p:nvSpPr>
          <p:cNvPr id="4" name="Foliennummernplatzhalter 3"/>
          <p:cNvSpPr>
            <a:spLocks noGrp="1"/>
          </p:cNvSpPr>
          <p:nvPr>
            <p:ph type="sldNum" sz="quarter" idx="5"/>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281253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7" name="Rechteck 6"/>
          <p:cNvSpPr/>
          <p:nvPr/>
        </p:nvSpPr>
        <p:spPr>
          <a:xfrm>
            <a:off x="0" y="1038656"/>
            <a:ext cx="8752360" cy="3266654"/>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006EC7"/>
              </a:solidFill>
            </a:endParaRPr>
          </a:p>
        </p:txBody>
      </p:sp>
      <p:sp>
        <p:nvSpPr>
          <p:cNvPr id="9" name="Textfeld 8"/>
          <p:cNvSpPr txBox="1"/>
          <p:nvPr/>
        </p:nvSpPr>
        <p:spPr>
          <a:xfrm>
            <a:off x="3624352" y="1698593"/>
            <a:ext cx="5124112" cy="2008934"/>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t"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2C06392E-15BD-476C-ACED-1033E5FA34DF}" type="datetime1">
              <a:rPr lang="de-DE" smtClean="0"/>
              <a:t>26.04.2023</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5" y="1700478"/>
            <a:ext cx="395537" cy="2007048"/>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Rechteck 12"/>
          <p:cNvSpPr/>
          <p:nvPr/>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Bildplatzhalter 14"/>
          <p:cNvSpPr>
            <a:spLocks noGrp="1"/>
          </p:cNvSpPr>
          <p:nvPr>
            <p:ph type="pic" sz="quarter" idx="13"/>
          </p:nvPr>
        </p:nvSpPr>
        <p:spPr>
          <a:xfrm>
            <a:off x="0" y="1038225"/>
            <a:ext cx="3319463" cy="3267075"/>
          </a:xfrm>
        </p:spPr>
        <p:txBody>
          <a:bodyPr/>
          <a:lstStyle/>
          <a:p>
            <a:endParaRPr lang="de-DE" dirty="0"/>
          </a:p>
        </p:txBody>
      </p:sp>
      <p:sp>
        <p:nvSpPr>
          <p:cNvPr id="20" name="Rechteck 19"/>
          <p:cNvSpPr/>
          <p:nvPr/>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pic>
        <p:nvPicPr>
          <p:cNvPr id="2" name="Bild 1" descr="PPT_Background_16zu9_RGB_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8656"/>
            <a:ext cx="8747760" cy="3267456"/>
          </a:xfrm>
          <a:prstGeom prst="rect">
            <a:avLst/>
          </a:prstGeom>
        </p:spPr>
      </p:pic>
      <p:sp>
        <p:nvSpPr>
          <p:cNvPr id="21" name="Textfeld 20"/>
          <p:cNvSpPr txBox="1"/>
          <p:nvPr/>
        </p:nvSpPr>
        <p:spPr>
          <a:xfrm>
            <a:off x="3624352" y="1698593"/>
            <a:ext cx="5124112" cy="2008934"/>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p:nvCxnSpPr>
        <p:spPr>
          <a:xfrm>
            <a:off x="3934890" y="1511745"/>
            <a:ext cx="0" cy="2370308"/>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1507252"/>
            <a:ext cx="0" cy="23748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3" name="Datumsplatzhalter 2"/>
          <p:cNvSpPr>
            <a:spLocks noGrp="1"/>
          </p:cNvSpPr>
          <p:nvPr>
            <p:ph type="dt" sz="half" idx="10"/>
          </p:nvPr>
        </p:nvSpPr>
        <p:spPr/>
        <p:txBody>
          <a:bodyPr/>
          <a:lstStyle/>
          <a:p>
            <a:fld id="{E129105C-16EF-429D-816E-A0F578C67964}" type="datetime1">
              <a:rPr lang="de-DE" smtClean="0"/>
              <a:t>26.04.2023</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p:nvSpPr>
        <p:spPr>
          <a:xfrm>
            <a:off x="2470601" y="4632408"/>
            <a:ext cx="1258226" cy="5110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89647" y="47176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
          <p:cNvSpPr>
            <a:spLocks noGrp="1"/>
          </p:cNvSpPr>
          <p:nvPr>
            <p:ph type="ctrTitle" hasCustomPrompt="1"/>
          </p:nvPr>
        </p:nvSpPr>
        <p:spPr>
          <a:xfrm>
            <a:off x="3934890" y="1700479"/>
            <a:ext cx="4504844" cy="1265345"/>
          </a:xfrm>
        </p:spPr>
        <p:txBody>
          <a:bodyPr lIns="252000" tIns="108000" rIns="252000" bIns="108000" anchor="t" anchorCtr="0">
            <a:noAutofit/>
          </a:bodyPr>
          <a:lstStyle>
            <a:lvl1pPr algn="l">
              <a:defRPr sz="2200"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3935413" y="2965825"/>
            <a:ext cx="4503737" cy="741702"/>
          </a:xfrm>
        </p:spPr>
        <p:txBody>
          <a:bodyPr lIns="252000" tIns="108000" rIns="252000" bIns="144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a:t>Mastertextformat bearbeiten</a:t>
            </a:r>
          </a:p>
        </p:txBody>
      </p:sp>
      <p:sp>
        <p:nvSpPr>
          <p:cNvPr id="16" name="Rechteck 15"/>
          <p:cNvSpPr/>
          <p:nvPr/>
        </p:nvSpPr>
        <p:spPr>
          <a:xfrm>
            <a:off x="8748465" y="1700478"/>
            <a:ext cx="395537" cy="2007048"/>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A137D1F-851D-4580-8F33-05FF708549F3}" type="datetime1">
              <a:rPr lang="de-DE" smtClean="0"/>
              <a:t>26.04.2023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0" name="Inhaltsplatzhalter 9"/>
          <p:cNvSpPr>
            <a:spLocks noGrp="1"/>
          </p:cNvSpPr>
          <p:nvPr>
            <p:ph sz="quarter" idx="13"/>
          </p:nvPr>
        </p:nvSpPr>
        <p:spPr>
          <a:xfrm>
            <a:off x="457200" y="1059582"/>
            <a:ext cx="7983646"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99D22FC4-3707-4011-B7D2-F85DBD1C5F35}" type="datetime1">
              <a:rPr lang="de-DE" smtClean="0"/>
              <a:t>26.04.2023</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457200" y="1059582"/>
            <a:ext cx="3882920"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4580125" y="1059582"/>
            <a:ext cx="3860721" cy="376641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163890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5A21E216-D5E3-46CD-A727-174DDCBD5D32}" type="datetime1">
              <a:rPr lang="de-DE" smtClean="0"/>
              <a:t>26.04.2023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6"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288002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0CB8FAB-3BE4-4AE5-B558-939240C20736}" type="datetime1">
              <a:rPr lang="de-DE" smtClean="0"/>
              <a:t>26.04.2023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CE5FA-AE24-4266-A5B0-0D029298BBAC}"/>
              </a:ext>
            </a:extLst>
          </p:cNvPr>
          <p:cNvSpPr>
            <a:spLocks noGrp="1"/>
          </p:cNvSpPr>
          <p:nvPr>
            <p:ph type="ctrTitle"/>
          </p:nvPr>
        </p:nvSpPr>
        <p:spPr>
          <a:xfrm>
            <a:off x="1143000" y="1986398"/>
            <a:ext cx="6858000" cy="646074"/>
          </a:xfrm>
        </p:spPr>
        <p:txBody>
          <a:bodyPr anchor="b"/>
          <a:lstStyle>
            <a:lvl1pPr algn="ctr">
              <a:defRPr sz="4500"/>
            </a:lvl1pPr>
          </a:lstStyle>
          <a:p>
            <a:r>
              <a:rPr lang="de-DE"/>
              <a:t>Mastertitelformat bearbeiten</a:t>
            </a:r>
          </a:p>
        </p:txBody>
      </p:sp>
      <p:sp>
        <p:nvSpPr>
          <p:cNvPr id="3" name="Untertitel 2">
            <a:extLst>
              <a:ext uri="{FF2B5EF4-FFF2-40B4-BE49-F238E27FC236}">
                <a16:creationId xmlns:a16="http://schemas.microsoft.com/office/drawing/2014/main" id="{FF058787-201F-4DC4-803C-806A049DAA3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p>
        </p:txBody>
      </p:sp>
      <p:sp>
        <p:nvSpPr>
          <p:cNvPr id="4" name="Datumsplatzhalter 3">
            <a:extLst>
              <a:ext uri="{FF2B5EF4-FFF2-40B4-BE49-F238E27FC236}">
                <a16:creationId xmlns:a16="http://schemas.microsoft.com/office/drawing/2014/main" id="{68354819-CA82-4562-A301-E26295B4CFDC}"/>
              </a:ext>
            </a:extLst>
          </p:cNvPr>
          <p:cNvSpPr>
            <a:spLocks noGrp="1"/>
          </p:cNvSpPr>
          <p:nvPr>
            <p:ph type="dt" sz="half" idx="10"/>
          </p:nvPr>
        </p:nvSpPr>
        <p:spPr/>
        <p:txBody>
          <a:bodyPr/>
          <a:lstStyle/>
          <a:p>
            <a:fld id="{E4102924-6053-4FA8-867B-906442331C27}" type="datetime1">
              <a:rPr lang="de-DE" smtClean="0"/>
              <a:t>26.04.2023</a:t>
            </a:fld>
            <a:endParaRPr lang="de-DE"/>
          </a:p>
        </p:txBody>
      </p:sp>
      <p:sp>
        <p:nvSpPr>
          <p:cNvPr id="5" name="Fußzeilenplatzhalter 4">
            <a:extLst>
              <a:ext uri="{FF2B5EF4-FFF2-40B4-BE49-F238E27FC236}">
                <a16:creationId xmlns:a16="http://schemas.microsoft.com/office/drawing/2014/main" id="{200D8F4F-1761-4139-9B98-A0DE88E4901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6C597AE-F62B-44AB-98A1-B6CFFB8065BB}"/>
              </a:ext>
            </a:extLst>
          </p:cNvPr>
          <p:cNvSpPr>
            <a:spLocks noGrp="1"/>
          </p:cNvSpPr>
          <p:nvPr>
            <p:ph type="sldNum" sz="quarter" idx="12"/>
          </p:nvPr>
        </p:nvSpPr>
        <p:spPr/>
        <p:txBody>
          <a:bodyPr/>
          <a:lstStyle/>
          <a:p>
            <a:fld id="{9B241C01-97D6-4FA0-95DB-8FDA9555F8C7}" type="slidenum">
              <a:rPr lang="de-DE" smtClean="0"/>
              <a:t>‹Nr.›</a:t>
            </a:fld>
            <a:endParaRPr lang="de-DE"/>
          </a:p>
        </p:txBody>
      </p:sp>
    </p:spTree>
    <p:extLst>
      <p:ext uri="{BB962C8B-B14F-4D97-AF65-F5344CB8AC3E}">
        <p14:creationId xmlns:p14="http://schemas.microsoft.com/office/powerpoint/2010/main" val="364310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Bild 14" descr="RKI-Logo_RGB_P300C.ti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155821" y="234028"/>
            <a:ext cx="1584176" cy="459505"/>
          </a:xfrm>
          <a:prstGeom prst="rect">
            <a:avLst/>
          </a:prstGeom>
        </p:spPr>
      </p:pic>
      <p:sp>
        <p:nvSpPr>
          <p:cNvPr id="2" name="Titelplatzhalter 1"/>
          <p:cNvSpPr>
            <a:spLocks noGrp="1"/>
          </p:cNvSpPr>
          <p:nvPr>
            <p:ph type="title"/>
          </p:nvPr>
        </p:nvSpPr>
        <p:spPr>
          <a:xfrm>
            <a:off x="457200" y="689207"/>
            <a:ext cx="7983646" cy="281060"/>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200" y="1059582"/>
            <a:ext cx="7983646" cy="375117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6" y="4917533"/>
            <a:ext cx="1860421" cy="194697"/>
          </a:xfrm>
          <a:prstGeom prst="rect">
            <a:avLst/>
          </a:prstGeom>
        </p:spPr>
        <p:txBody>
          <a:bodyPr vert="horz" lIns="0" tIns="0" rIns="0" bIns="45720" rtlCol="0" anchor="t" anchorCtr="0"/>
          <a:lstStyle>
            <a:lvl1pPr algn="l">
              <a:defRPr sz="1200">
                <a:solidFill>
                  <a:srgbClr val="006EC7"/>
                </a:solidFill>
              </a:defRPr>
            </a:lvl1pPr>
          </a:lstStyle>
          <a:p>
            <a:fld id="{C15828E7-53F0-4068-A4A2-1111B314CF13}" type="datetime1">
              <a:rPr lang="de-DE" smtClean="0"/>
              <a:t>26.04.2023</a:t>
            </a:fld>
            <a:endParaRPr lang="de-DE" dirty="0"/>
          </a:p>
        </p:txBody>
      </p:sp>
      <p:sp>
        <p:nvSpPr>
          <p:cNvPr id="5" name="Fußzeilenplatzhalter 4"/>
          <p:cNvSpPr>
            <a:spLocks noGrp="1"/>
          </p:cNvSpPr>
          <p:nvPr>
            <p:ph type="ftr" sz="quarter" idx="3"/>
          </p:nvPr>
        </p:nvSpPr>
        <p:spPr>
          <a:xfrm>
            <a:off x="2699792" y="4917533"/>
            <a:ext cx="2895600" cy="194697"/>
          </a:xfrm>
          <a:prstGeom prst="rect">
            <a:avLst/>
          </a:prstGeom>
        </p:spPr>
        <p:txBody>
          <a:bodyPr vert="horz" lIns="0" tIns="0" rIns="0" bIns="45720" rtlCol="0" anchor="t" anchorCtr="0"/>
          <a:lstStyle>
            <a:lvl1pPr algn="l">
              <a:defRPr sz="1200">
                <a:solidFill>
                  <a:srgbClr val="006EC7"/>
                </a:solidFill>
              </a:defRPr>
            </a:lvl1pPr>
          </a:lstStyle>
          <a:p>
            <a:endParaRPr lang="de-DE" dirty="0"/>
          </a:p>
        </p:txBody>
      </p:sp>
      <p:sp>
        <p:nvSpPr>
          <p:cNvPr id="6" name="Foliennummernplatzhalter 5"/>
          <p:cNvSpPr>
            <a:spLocks noGrp="1"/>
          </p:cNvSpPr>
          <p:nvPr>
            <p:ph type="sldNum" sz="quarter" idx="4"/>
          </p:nvPr>
        </p:nvSpPr>
        <p:spPr>
          <a:xfrm>
            <a:off x="7942862" y="4917533"/>
            <a:ext cx="496872" cy="194697"/>
          </a:xfrm>
          <a:prstGeom prst="rect">
            <a:avLst/>
          </a:prstGeom>
        </p:spPr>
        <p:txBody>
          <a:bodyPr vert="horz" lIns="0" tIns="0" rIns="0" bIns="45720" rtlCol="0" anchor="t" anchorCtr="0"/>
          <a:lstStyle>
            <a:lvl1pPr algn="ctr">
              <a:defRPr sz="1200">
                <a:solidFill>
                  <a:srgbClr val="006EC7"/>
                </a:solidFill>
              </a:defRPr>
            </a:lvl1pPr>
          </a:lstStyle>
          <a:p>
            <a:fld id="{162A217B-ED1C-D84B-8478-63C77FA79618}" type="slidenum">
              <a:rPr lang="de-DE" smtClean="0"/>
              <a:pPr/>
              <a:t>‹Nr.›</a:t>
            </a:fld>
            <a:endParaRPr lang="de-DE" dirty="0"/>
          </a:p>
        </p:txBody>
      </p:sp>
      <p:grpSp>
        <p:nvGrpSpPr>
          <p:cNvPr id="19" name="Gruppierung 18"/>
          <p:cNvGrpSpPr/>
          <p:nvPr/>
        </p:nvGrpSpPr>
        <p:grpSpPr>
          <a:xfrm>
            <a:off x="457201" y="4948013"/>
            <a:ext cx="7996881" cy="214219"/>
            <a:chOff x="457200" y="6356350"/>
            <a:chExt cx="7996881" cy="526628"/>
          </a:xfrm>
        </p:grpSpPr>
        <p:cxnSp>
          <p:nvCxnSpPr>
            <p:cNvPr id="12" name="Gerade Verbindung 11"/>
            <p:cNvCxnSpPr/>
            <p:nvPr userDrawn="1"/>
          </p:nvCxnSpPr>
          <p:spPr>
            <a:xfrm>
              <a:off x="7931996"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grpSp>
      <p:sp>
        <p:nvSpPr>
          <p:cNvPr id="7" name="Textfeld 6"/>
          <p:cNvSpPr txBox="1"/>
          <p:nvPr/>
        </p:nvSpPr>
        <p:spPr>
          <a:xfrm>
            <a:off x="-313267" y="3649133"/>
            <a:ext cx="184666" cy="369332"/>
          </a:xfrm>
          <a:prstGeom prst="rect">
            <a:avLst/>
          </a:prstGeom>
          <a:noFill/>
        </p:spPr>
        <p:txBody>
          <a:bodyPr wrap="none" rtlCol="0">
            <a:spAutoFit/>
          </a:bodyPr>
          <a:lstStyle/>
          <a:p>
            <a:r>
              <a:rPr lang="de-DE" dirty="0"/>
              <a:t> </a:t>
            </a:r>
          </a:p>
        </p:txBody>
      </p: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54" r:id="rId5"/>
    <p:sldLayoutId id="2147483655" r:id="rId6"/>
    <p:sldLayoutId id="2147483662" r:id="rId7"/>
  </p:sldLayoutIdLst>
  <p:hf hdr="0" ftr="0"/>
  <p:txStyles>
    <p:titleStyle>
      <a:lvl1pPr algn="l" defTabSz="457200" rtl="0" eaLnBrk="1" latinLnBrk="0" hangingPunct="1">
        <a:lnSpc>
          <a:spcPts val="2150"/>
        </a:lnSpc>
        <a:spcBef>
          <a:spcPct val="0"/>
        </a:spcBef>
        <a:buNone/>
        <a:defRPr sz="20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ovid19genomics.dk/statistic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rivm.nl/en/coronavirus-covid-19/virus/varian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3934306" y="1653587"/>
            <a:ext cx="4504844" cy="1265345"/>
          </a:xfrm>
        </p:spPr>
        <p:txBody>
          <a:bodyPr>
            <a:normAutofit fontScale="90000"/>
          </a:bodyPr>
          <a:lstStyle/>
          <a:p>
            <a:r>
              <a:rPr lang="de-DE" dirty="0"/>
              <a:t>VOC/VOI/SARS-CoV-2 Varianten in Deutschland </a:t>
            </a:r>
            <a:br>
              <a:rPr lang="de-DE" dirty="0"/>
            </a:br>
            <a:r>
              <a:rPr lang="de-DE" b="0" i="1" dirty="0"/>
              <a:t>aktuelle Situation</a:t>
            </a:r>
            <a:br>
              <a:rPr lang="de-DE" dirty="0"/>
            </a:br>
            <a:br>
              <a:rPr lang="de-DE" dirty="0"/>
            </a:br>
            <a:endParaRPr lang="de-DE" dirty="0"/>
          </a:p>
        </p:txBody>
      </p:sp>
      <p:sp>
        <p:nvSpPr>
          <p:cNvPr id="5" name="Textplatzhalter 4"/>
          <p:cNvSpPr>
            <a:spLocks noGrp="1"/>
          </p:cNvSpPr>
          <p:nvPr>
            <p:ph type="body" sz="quarter" idx="14"/>
          </p:nvPr>
        </p:nvSpPr>
        <p:spPr>
          <a:xfrm>
            <a:off x="3935413" y="2778369"/>
            <a:ext cx="4503737" cy="1046389"/>
          </a:xfrm>
        </p:spPr>
        <p:txBody>
          <a:bodyPr/>
          <a:lstStyle/>
          <a:p>
            <a:r>
              <a:rPr lang="de-DE" dirty="0"/>
              <a:t>FG36, FG32, MF1, FG17, AG Evo</a:t>
            </a:r>
            <a:br>
              <a:rPr lang="de-DE" dirty="0"/>
            </a:br>
            <a:r>
              <a:rPr lang="de-DE" dirty="0"/>
              <a:t>Berlin, 26.04.2023</a:t>
            </a:r>
          </a:p>
        </p:txBody>
      </p:sp>
      <p:sp>
        <p:nvSpPr>
          <p:cNvPr id="2" name="Datumsplatzhalter 1">
            <a:extLst>
              <a:ext uri="{FF2B5EF4-FFF2-40B4-BE49-F238E27FC236}">
                <a16:creationId xmlns:a16="http://schemas.microsoft.com/office/drawing/2014/main" id="{8166D96F-13FD-47B0-B720-B9F359B5D626}"/>
              </a:ext>
            </a:extLst>
          </p:cNvPr>
          <p:cNvSpPr>
            <a:spLocks noGrp="1"/>
          </p:cNvSpPr>
          <p:nvPr>
            <p:ph type="dt" sz="half" idx="10"/>
          </p:nvPr>
        </p:nvSpPr>
        <p:spPr/>
        <p:txBody>
          <a:bodyPr/>
          <a:lstStyle/>
          <a:p>
            <a:fld id="{8E3836D2-4A14-4B6E-BD70-79C94423390B}" type="datetime1">
              <a:rPr lang="de-DE" smtClean="0"/>
              <a:t>26.04.2023</a:t>
            </a:fld>
            <a:endParaRPr lang="de-DE" dirty="0"/>
          </a:p>
        </p:txBody>
      </p:sp>
      <p:sp>
        <p:nvSpPr>
          <p:cNvPr id="3" name="Foliennummernplatzhalter 2">
            <a:extLst>
              <a:ext uri="{FF2B5EF4-FFF2-40B4-BE49-F238E27FC236}">
                <a16:creationId xmlns:a16="http://schemas.microsoft.com/office/drawing/2014/main" id="{61ECECD7-AC5F-40D8-8C2D-12892FA9C90B}"/>
              </a:ext>
            </a:extLst>
          </p:cNvPr>
          <p:cNvSpPr>
            <a:spLocks noGrp="1"/>
          </p:cNvSpPr>
          <p:nvPr>
            <p:ph type="sldNum" sz="quarter" idx="12"/>
          </p:nvPr>
        </p:nvSpPr>
        <p:spPr/>
        <p:txBody>
          <a:bodyPr/>
          <a:lstStyle/>
          <a:p>
            <a:fld id="{162A217B-ED1C-D84B-8478-63C77FA79618}" type="slidenum">
              <a:rPr lang="de-DE" smtClean="0"/>
              <a:pPr/>
              <a:t>1</a:t>
            </a:fld>
            <a:endParaRPr lang="de-DE" dirty="0"/>
          </a:p>
        </p:txBody>
      </p:sp>
      <p:pic>
        <p:nvPicPr>
          <p:cNvPr id="6" name="Picture 4">
            <a:extLst>
              <a:ext uri="{FF2B5EF4-FFF2-40B4-BE49-F238E27FC236}">
                <a16:creationId xmlns:a16="http://schemas.microsoft.com/office/drawing/2014/main" id="{872A4BDA-3D18-4D56-A9BA-CA56234FE4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74" y="1129401"/>
            <a:ext cx="3366909" cy="3075762"/>
          </a:xfrm>
          <a:prstGeom prst="rect">
            <a:avLst/>
          </a:prstGeom>
        </p:spPr>
      </p:pic>
    </p:spTree>
    <p:extLst>
      <p:ext uri="{BB962C8B-B14F-4D97-AF65-F5344CB8AC3E}">
        <p14:creationId xmlns:p14="http://schemas.microsoft.com/office/powerpoint/2010/main" val="3916114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03221CC4-C71A-4B78-AB87-C02BC8A74C53}"/>
              </a:ext>
            </a:extLst>
          </p:cNvPr>
          <p:cNvSpPr>
            <a:spLocks noGrp="1"/>
          </p:cNvSpPr>
          <p:nvPr>
            <p:ph type="sldNum" sz="quarter" idx="12"/>
          </p:nvPr>
        </p:nvSpPr>
        <p:spPr/>
        <p:txBody>
          <a:bodyPr/>
          <a:lstStyle/>
          <a:p>
            <a:fld id="{162A217B-ED1C-D84B-8478-63C77FA79618}" type="slidenum">
              <a:rPr lang="de-DE" smtClean="0"/>
              <a:pPr/>
              <a:t>2</a:t>
            </a:fld>
            <a:endParaRPr lang="de-DE" dirty="0"/>
          </a:p>
        </p:txBody>
      </p:sp>
      <p:sp>
        <p:nvSpPr>
          <p:cNvPr id="7" name="Inhaltsplatzhalter 6">
            <a:extLst>
              <a:ext uri="{FF2B5EF4-FFF2-40B4-BE49-F238E27FC236}">
                <a16:creationId xmlns:a16="http://schemas.microsoft.com/office/drawing/2014/main" id="{0EE95A71-D2D8-4EAF-BDF7-D230BFE07E1C}"/>
              </a:ext>
            </a:extLst>
          </p:cNvPr>
          <p:cNvSpPr>
            <a:spLocks noGrp="1"/>
          </p:cNvSpPr>
          <p:nvPr>
            <p:ph sz="quarter" idx="13"/>
          </p:nvPr>
        </p:nvSpPr>
        <p:spPr>
          <a:xfrm>
            <a:off x="1669419" y="1142424"/>
            <a:ext cx="7387117" cy="3766417"/>
          </a:xfrm>
        </p:spPr>
        <p:txBody>
          <a:bodyPr>
            <a:normAutofit fontScale="92500" lnSpcReduction="10000"/>
          </a:bodyPr>
          <a:lstStyle/>
          <a:p>
            <a:r>
              <a:rPr lang="en-US" dirty="0"/>
              <a:t>WHO SARS-CoV-2 Variants</a:t>
            </a:r>
          </a:p>
          <a:p>
            <a:pPr lvl="1"/>
            <a:r>
              <a:rPr lang="en-US" dirty="0"/>
              <a:t>Currently circulating VOC: </a:t>
            </a:r>
            <a:r>
              <a:rPr lang="en-US" i="1" dirty="0"/>
              <a:t>none</a:t>
            </a:r>
          </a:p>
          <a:p>
            <a:pPr lvl="1"/>
            <a:r>
              <a:rPr lang="en-US" dirty="0"/>
              <a:t>Currently circulating VOI: </a:t>
            </a:r>
            <a:r>
              <a:rPr lang="en-US" b="1" dirty="0"/>
              <a:t>XBB.1.5 , </a:t>
            </a:r>
            <a:r>
              <a:rPr lang="en-US" b="1" dirty="0">
                <a:solidFill>
                  <a:srgbClr val="FF0000"/>
                </a:solidFill>
              </a:rPr>
              <a:t>XBB.1.16</a:t>
            </a:r>
          </a:p>
          <a:p>
            <a:pPr lvl="1"/>
            <a:r>
              <a:rPr lang="en-US" dirty="0"/>
              <a:t>Currently circulating VUM: </a:t>
            </a:r>
            <a:r>
              <a:rPr lang="en-US" b="1" dirty="0"/>
              <a:t>BQ.1, BA.2.75, CH.1.1, XBB, XBF </a:t>
            </a:r>
            <a:r>
              <a:rPr lang="en-US" dirty="0" err="1"/>
              <a:t>sowie</a:t>
            </a:r>
            <a:r>
              <a:rPr lang="en-US" dirty="0"/>
              <a:t> neu </a:t>
            </a:r>
            <a:r>
              <a:rPr lang="en-US" b="1" dirty="0"/>
              <a:t>XBB.1.9.1</a:t>
            </a:r>
          </a:p>
          <a:p>
            <a:r>
              <a:rPr lang="en-US" dirty="0"/>
              <a:t>New: </a:t>
            </a:r>
            <a:r>
              <a:rPr lang="en-US" dirty="0">
                <a:solidFill>
                  <a:srgbClr val="FF0000"/>
                </a:solidFill>
              </a:rPr>
              <a:t>XBB.1.16 </a:t>
            </a:r>
            <a:r>
              <a:rPr lang="en-US" dirty="0"/>
              <a:t>Initial Risk Assessment, 17 April 2023</a:t>
            </a:r>
          </a:p>
          <a:p>
            <a:pPr lvl="1"/>
            <a:r>
              <a:rPr lang="en-US" dirty="0"/>
              <a:t>Growth advantage (risk: moderate) </a:t>
            </a:r>
            <a:r>
              <a:rPr lang="en-US" dirty="0">
                <a:sym typeface="Wingdings" panose="05000000000000000000" pitchFamily="2" charset="2"/>
              </a:rPr>
              <a:t></a:t>
            </a:r>
            <a:r>
              <a:rPr lang="en-US" dirty="0"/>
              <a:t> </a:t>
            </a:r>
            <a:r>
              <a:rPr lang="en-US" i="1" dirty="0"/>
              <a:t>fastest growth over other circulating variants in AMRO, EURO, SEARO and WPRO</a:t>
            </a:r>
          </a:p>
          <a:p>
            <a:pPr lvl="1"/>
            <a:r>
              <a:rPr lang="en-US" dirty="0"/>
              <a:t>Antibody escape (risk moderate) </a:t>
            </a:r>
            <a:r>
              <a:rPr lang="en-US" dirty="0">
                <a:sym typeface="Wingdings" panose="05000000000000000000" pitchFamily="2" charset="2"/>
              </a:rPr>
              <a:t> </a:t>
            </a:r>
            <a:r>
              <a:rPr lang="en-US" i="1" dirty="0"/>
              <a:t>Similar to XBB.1 and XBB.1.5</a:t>
            </a:r>
          </a:p>
          <a:p>
            <a:pPr lvl="1"/>
            <a:r>
              <a:rPr lang="en-US" dirty="0"/>
              <a:t>Severity and clinical considerations (risk: low) </a:t>
            </a:r>
            <a:r>
              <a:rPr lang="en-US" dirty="0">
                <a:sym typeface="Wingdings" panose="05000000000000000000" pitchFamily="2" charset="2"/>
              </a:rPr>
              <a:t> </a:t>
            </a:r>
            <a:r>
              <a:rPr lang="en-US" i="1" dirty="0">
                <a:sym typeface="Wingdings" panose="05000000000000000000" pitchFamily="2" charset="2"/>
              </a:rPr>
              <a:t>India did </a:t>
            </a:r>
            <a:r>
              <a:rPr lang="en-US" i="1" dirty="0"/>
              <a:t>not report any differences in hospitalization and oxygen requirement for XBB.1.16 as compared to other circulating lineages. </a:t>
            </a:r>
            <a:br>
              <a:rPr lang="en-US" i="1" dirty="0"/>
            </a:br>
            <a:r>
              <a:rPr lang="en-US" i="1" dirty="0"/>
              <a:t>The antiviral </a:t>
            </a:r>
            <a:r>
              <a:rPr lang="en-US" i="1" dirty="0" err="1"/>
              <a:t>sotrovimab</a:t>
            </a:r>
            <a:r>
              <a:rPr lang="en-US" i="1" dirty="0"/>
              <a:t> exhibits antiviral activity against XBB.1.16, similar to other XBB subvariants (5).</a:t>
            </a:r>
          </a:p>
          <a:p>
            <a:pPr lvl="1"/>
            <a:endParaRPr lang="en-US" dirty="0"/>
          </a:p>
          <a:p>
            <a:endParaRPr lang="en-US" dirty="0"/>
          </a:p>
          <a:p>
            <a:endParaRPr lang="en-US" dirty="0"/>
          </a:p>
          <a:p>
            <a:endParaRPr lang="en-US" dirty="0"/>
          </a:p>
          <a:p>
            <a:pPr lvl="1"/>
            <a:endParaRPr lang="en-US" dirty="0"/>
          </a:p>
          <a:p>
            <a:pPr lvl="1"/>
            <a:endParaRPr lang="en-US" dirty="0"/>
          </a:p>
          <a:p>
            <a:pPr lvl="1"/>
            <a:endParaRPr lang="en-US" dirty="0"/>
          </a:p>
        </p:txBody>
      </p:sp>
      <p:sp>
        <p:nvSpPr>
          <p:cNvPr id="6" name="Titel 5">
            <a:extLst>
              <a:ext uri="{FF2B5EF4-FFF2-40B4-BE49-F238E27FC236}">
                <a16:creationId xmlns:a16="http://schemas.microsoft.com/office/drawing/2014/main" id="{6A98365B-57F9-431A-8E27-4CF07E959E9E}"/>
              </a:ext>
            </a:extLst>
          </p:cNvPr>
          <p:cNvSpPr>
            <a:spLocks noGrp="1"/>
          </p:cNvSpPr>
          <p:nvPr>
            <p:ph type="title"/>
          </p:nvPr>
        </p:nvSpPr>
        <p:spPr/>
        <p:txBody>
          <a:bodyPr/>
          <a:lstStyle/>
          <a:p>
            <a:r>
              <a:rPr lang="de-DE" dirty="0"/>
              <a:t>Übersicht VOC/VOI/VUM</a:t>
            </a:r>
          </a:p>
        </p:txBody>
      </p:sp>
      <p:pic>
        <p:nvPicPr>
          <p:cNvPr id="15" name="Grafik 14">
            <a:extLst>
              <a:ext uri="{FF2B5EF4-FFF2-40B4-BE49-F238E27FC236}">
                <a16:creationId xmlns:a16="http://schemas.microsoft.com/office/drawing/2014/main" id="{24E95B3D-88AB-4C93-AE99-A302A1D31E44}"/>
              </a:ext>
            </a:extLst>
          </p:cNvPr>
          <p:cNvPicPr>
            <a:picLocks noChangeAspect="1"/>
          </p:cNvPicPr>
          <p:nvPr/>
        </p:nvPicPr>
        <p:blipFill>
          <a:blip r:embed="rId3"/>
          <a:stretch>
            <a:fillRect/>
          </a:stretch>
        </p:blipFill>
        <p:spPr>
          <a:xfrm>
            <a:off x="271946" y="1229132"/>
            <a:ext cx="1114425" cy="1143000"/>
          </a:xfrm>
          <a:prstGeom prst="rect">
            <a:avLst/>
          </a:prstGeom>
        </p:spPr>
      </p:pic>
      <p:sp>
        <p:nvSpPr>
          <p:cNvPr id="8" name="Datumsplatzhalter 1">
            <a:extLst>
              <a:ext uri="{FF2B5EF4-FFF2-40B4-BE49-F238E27FC236}">
                <a16:creationId xmlns:a16="http://schemas.microsoft.com/office/drawing/2014/main" id="{D80F66F5-A4A6-4D47-96CB-A06176FEF62B}"/>
              </a:ext>
            </a:extLst>
          </p:cNvPr>
          <p:cNvSpPr>
            <a:spLocks noGrp="1"/>
          </p:cNvSpPr>
          <p:nvPr>
            <p:ph type="dt" sz="half" idx="10"/>
          </p:nvPr>
        </p:nvSpPr>
        <p:spPr>
          <a:xfrm>
            <a:off x="564826" y="4917533"/>
            <a:ext cx="1860421" cy="194697"/>
          </a:xfrm>
        </p:spPr>
        <p:txBody>
          <a:bodyPr/>
          <a:lstStyle/>
          <a:p>
            <a:fld id="{CAE87735-D220-4ED7-8E2B-DDD48764D4C3}" type="datetime1">
              <a:rPr lang="de-DE" smtClean="0"/>
              <a:t>26.04.2023</a:t>
            </a:fld>
            <a:endParaRPr lang="de-DE" dirty="0"/>
          </a:p>
        </p:txBody>
      </p:sp>
    </p:spTree>
    <p:extLst>
      <p:ext uri="{BB962C8B-B14F-4D97-AF65-F5344CB8AC3E}">
        <p14:creationId xmlns:p14="http://schemas.microsoft.com/office/powerpoint/2010/main" val="12971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605706DB-CC50-4389-A828-26B438B8C5B3}"/>
              </a:ext>
            </a:extLst>
          </p:cNvPr>
          <p:cNvSpPr txBox="1"/>
          <p:nvPr/>
        </p:nvSpPr>
        <p:spPr>
          <a:xfrm>
            <a:off x="317021" y="236750"/>
            <a:ext cx="4704558" cy="400110"/>
          </a:xfrm>
          <a:prstGeom prst="rect">
            <a:avLst/>
          </a:prstGeom>
          <a:noFill/>
        </p:spPr>
        <p:txBody>
          <a:bodyPr wrap="none" rtlCol="0">
            <a:spAutoFit/>
          </a:bodyPr>
          <a:lstStyle/>
          <a:p>
            <a:r>
              <a:rPr lang="de-DE" sz="2000" b="1" dirty="0">
                <a:solidFill>
                  <a:srgbClr val="006EC7"/>
                </a:solidFill>
                <a:latin typeface="+mj-lt"/>
                <a:ea typeface="+mj-ea"/>
                <a:cs typeface="+mj-cs"/>
              </a:rPr>
              <a:t>Anteile: </a:t>
            </a:r>
            <a:r>
              <a:rPr lang="de-DE" sz="2000" b="1" dirty="0" err="1">
                <a:solidFill>
                  <a:srgbClr val="006EC7"/>
                </a:solidFill>
                <a:latin typeface="+mj-lt"/>
                <a:ea typeface="+mj-ea"/>
                <a:cs typeface="+mj-cs"/>
              </a:rPr>
              <a:t>deskalierte</a:t>
            </a:r>
            <a:r>
              <a:rPr lang="de-DE" sz="2000" b="1" dirty="0">
                <a:solidFill>
                  <a:srgbClr val="006EC7"/>
                </a:solidFill>
                <a:latin typeface="+mj-lt"/>
                <a:ea typeface="+mj-ea"/>
                <a:cs typeface="+mj-cs"/>
              </a:rPr>
              <a:t> VOC, Rekombinanten</a:t>
            </a:r>
          </a:p>
        </p:txBody>
      </p:sp>
      <p:sp>
        <p:nvSpPr>
          <p:cNvPr id="6" name="Foliennummernplatzhalter 5">
            <a:extLst>
              <a:ext uri="{FF2B5EF4-FFF2-40B4-BE49-F238E27FC236}">
                <a16:creationId xmlns:a16="http://schemas.microsoft.com/office/drawing/2014/main" id="{A0D638E7-C44D-4A1A-A656-D1C53D421AF0}"/>
              </a:ext>
            </a:extLst>
          </p:cNvPr>
          <p:cNvSpPr>
            <a:spLocks noGrp="1"/>
          </p:cNvSpPr>
          <p:nvPr>
            <p:ph type="sldNum" sz="quarter" idx="12"/>
          </p:nvPr>
        </p:nvSpPr>
        <p:spPr/>
        <p:txBody>
          <a:bodyPr/>
          <a:lstStyle/>
          <a:p>
            <a:fld id="{9B241C01-97D6-4FA0-95DB-8FDA9555F8C7}" type="slidenum">
              <a:rPr lang="de-DE" smtClean="0"/>
              <a:pPr/>
              <a:t>3</a:t>
            </a:fld>
            <a:endParaRPr lang="de-DE" dirty="0"/>
          </a:p>
        </p:txBody>
      </p:sp>
      <p:graphicFrame>
        <p:nvGraphicFramePr>
          <p:cNvPr id="10" name="Tabelle 9">
            <a:extLst>
              <a:ext uri="{FF2B5EF4-FFF2-40B4-BE49-F238E27FC236}">
                <a16:creationId xmlns:a16="http://schemas.microsoft.com/office/drawing/2014/main" id="{0867C7CE-CE26-4F0E-899D-F47AB78C140E}"/>
              </a:ext>
            </a:extLst>
          </p:cNvPr>
          <p:cNvGraphicFramePr>
            <a:graphicFrameLocks noGrp="1"/>
          </p:cNvGraphicFramePr>
          <p:nvPr>
            <p:extLst>
              <p:ext uri="{D42A27DB-BD31-4B8C-83A1-F6EECF244321}">
                <p14:modId xmlns:p14="http://schemas.microsoft.com/office/powerpoint/2010/main" val="1305890608"/>
              </p:ext>
            </p:extLst>
          </p:nvPr>
        </p:nvGraphicFramePr>
        <p:xfrm>
          <a:off x="146149" y="3382555"/>
          <a:ext cx="3372269" cy="1222883"/>
        </p:xfrm>
        <a:graphic>
          <a:graphicData uri="http://schemas.openxmlformats.org/drawingml/2006/table">
            <a:tbl>
              <a:tblPr firstRow="1" firstCol="1" bandRow="1">
                <a:tableStyleId>{5C22544A-7EE6-4342-B048-85BDC9FD1C3A}</a:tableStyleId>
              </a:tblPr>
              <a:tblGrid>
                <a:gridCol w="694772">
                  <a:extLst>
                    <a:ext uri="{9D8B030D-6E8A-4147-A177-3AD203B41FA5}">
                      <a16:colId xmlns:a16="http://schemas.microsoft.com/office/drawing/2014/main" val="1826765989"/>
                    </a:ext>
                  </a:extLst>
                </a:gridCol>
                <a:gridCol w="1464602">
                  <a:extLst>
                    <a:ext uri="{9D8B030D-6E8A-4147-A177-3AD203B41FA5}">
                      <a16:colId xmlns:a16="http://schemas.microsoft.com/office/drawing/2014/main" val="428551575"/>
                    </a:ext>
                  </a:extLst>
                </a:gridCol>
                <a:gridCol w="1212895">
                  <a:extLst>
                    <a:ext uri="{9D8B030D-6E8A-4147-A177-3AD203B41FA5}">
                      <a16:colId xmlns:a16="http://schemas.microsoft.com/office/drawing/2014/main" val="401384737"/>
                    </a:ext>
                  </a:extLst>
                </a:gridCol>
              </a:tblGrid>
              <a:tr h="281940">
                <a:tc>
                  <a:txBody>
                    <a:bodyPr/>
                    <a:lstStyle/>
                    <a:p>
                      <a:pPr algn="ctr">
                        <a:lnSpc>
                          <a:spcPct val="115000"/>
                        </a:lnSpc>
                        <a:spcAft>
                          <a:spcPts val="0"/>
                        </a:spcAft>
                      </a:pPr>
                      <a:r>
                        <a:rPr lang="de-DE" sz="900" dirty="0">
                          <a:effectLst/>
                        </a:rPr>
                        <a:t>KW /Jahr 2023</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dirty="0">
                          <a:effectLst/>
                        </a:rPr>
                        <a:t>Stichprobe Anzahl</a:t>
                      </a:r>
                      <a:endParaRPr lang="de-D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1000" dirty="0">
                          <a:effectLst/>
                          <a:latin typeface="Calibri" panose="020F0502020204030204" pitchFamily="34" charset="0"/>
                          <a:ea typeface="Calibri" panose="020F0502020204030204" pitchFamily="34" charset="0"/>
                          <a:cs typeface="Times New Roman" panose="02020603050405020304" pitchFamily="18" charset="0"/>
                        </a:rPr>
                        <a:t>Anteil an übermittelten Fällen</a:t>
                      </a:r>
                    </a:p>
                  </a:txBody>
                  <a:tcPr marL="44450" marR="44450" marT="0" marB="0" anchor="ctr"/>
                </a:tc>
                <a:extLst>
                  <a:ext uri="{0D108BD9-81ED-4DB2-BD59-A6C34878D82A}">
                    <a16:rowId xmlns:a16="http://schemas.microsoft.com/office/drawing/2014/main" val="76813257"/>
                  </a:ext>
                </a:extLst>
              </a:tr>
              <a:tr h="176530">
                <a:tc>
                  <a:txBody>
                    <a:bodyPr/>
                    <a:lstStyle/>
                    <a:p>
                      <a:pPr marR="222250" algn="r">
                        <a:lnSpc>
                          <a:spcPct val="115000"/>
                        </a:lnSpc>
                        <a:spcAft>
                          <a:spcPts val="600"/>
                        </a:spcAft>
                      </a:pPr>
                      <a:r>
                        <a:rPr lang="de-DE" sz="900" dirty="0">
                          <a:effectLst/>
                        </a:rPr>
                        <a:t>11</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000" b="0" i="0" u="none" strike="noStrike">
                          <a:solidFill>
                            <a:srgbClr val="000000"/>
                          </a:solidFill>
                          <a:effectLst/>
                          <a:latin typeface="Calibri" panose="020F0502020204030204" pitchFamily="34" charset="0"/>
                        </a:rPr>
                        <a:t>3164</a:t>
                      </a:r>
                    </a:p>
                  </a:txBody>
                  <a:tcPr marL="9525" marR="9525" marT="9525" marB="0" anchor="b"/>
                </a:tc>
                <a:tc>
                  <a:txBody>
                    <a:bodyPr/>
                    <a:lstStyle/>
                    <a:p>
                      <a:pPr algn="ctr" fontAlgn="b"/>
                      <a:r>
                        <a:rPr lang="de-DE" sz="1000" b="0" i="0" u="none" strike="noStrike">
                          <a:solidFill>
                            <a:schemeClr val="tx1"/>
                          </a:solidFill>
                          <a:effectLst/>
                          <a:latin typeface="Calibri" panose="020F0502020204030204" pitchFamily="34" charset="0"/>
                        </a:rPr>
                        <a:t>7,0%</a:t>
                      </a:r>
                    </a:p>
                  </a:txBody>
                  <a:tcPr marL="9525" marR="9525" marT="9525" marB="0" anchor="b"/>
                </a:tc>
                <a:extLst>
                  <a:ext uri="{0D108BD9-81ED-4DB2-BD59-A6C34878D82A}">
                    <a16:rowId xmlns:a16="http://schemas.microsoft.com/office/drawing/2014/main" val="775293291"/>
                  </a:ext>
                </a:extLst>
              </a:tr>
              <a:tr h="176530">
                <a:tc>
                  <a:txBody>
                    <a:bodyPr/>
                    <a:lstStyle/>
                    <a:p>
                      <a:pPr marR="222250" algn="r">
                        <a:lnSpc>
                          <a:spcPct val="115000"/>
                        </a:lnSpc>
                        <a:spcAft>
                          <a:spcPts val="600"/>
                        </a:spcAft>
                      </a:pPr>
                      <a:r>
                        <a:rPr lang="de-DE" sz="900" dirty="0">
                          <a:effectLst/>
                        </a:rPr>
                        <a:t>12</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000" b="0" i="0" u="none" strike="noStrike">
                          <a:solidFill>
                            <a:srgbClr val="000000"/>
                          </a:solidFill>
                          <a:effectLst/>
                          <a:latin typeface="Calibri" panose="020F0502020204030204" pitchFamily="34" charset="0"/>
                        </a:rPr>
                        <a:t>2270</a:t>
                      </a:r>
                    </a:p>
                  </a:txBody>
                  <a:tcPr marL="9525" marR="9525" marT="9525" marB="0" anchor="b"/>
                </a:tc>
                <a:tc>
                  <a:txBody>
                    <a:bodyPr/>
                    <a:lstStyle/>
                    <a:p>
                      <a:pPr algn="ctr" fontAlgn="b"/>
                      <a:r>
                        <a:rPr lang="de-DE" sz="1000" b="0" i="0" u="none" strike="noStrike">
                          <a:solidFill>
                            <a:schemeClr val="tx1"/>
                          </a:solidFill>
                          <a:effectLst/>
                          <a:latin typeface="Calibri" panose="020F0502020204030204" pitchFamily="34" charset="0"/>
                        </a:rPr>
                        <a:t>5,8%</a:t>
                      </a:r>
                    </a:p>
                  </a:txBody>
                  <a:tcPr marL="9525" marR="9525" marT="9525" marB="0" anchor="b"/>
                </a:tc>
                <a:extLst>
                  <a:ext uri="{0D108BD9-81ED-4DB2-BD59-A6C34878D82A}">
                    <a16:rowId xmlns:a16="http://schemas.microsoft.com/office/drawing/2014/main" val="333268546"/>
                  </a:ext>
                </a:extLst>
              </a:tr>
              <a:tr h="176530">
                <a:tc>
                  <a:txBody>
                    <a:bodyPr/>
                    <a:lstStyle/>
                    <a:p>
                      <a:pPr marR="222250" algn="r">
                        <a:lnSpc>
                          <a:spcPct val="115000"/>
                        </a:lnSpc>
                        <a:spcAft>
                          <a:spcPts val="600"/>
                        </a:spcAft>
                      </a:pPr>
                      <a:r>
                        <a:rPr lang="de-DE" sz="900" dirty="0">
                          <a:effectLst/>
                        </a:rPr>
                        <a:t>13</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000" b="0" i="0" u="none" strike="noStrike">
                          <a:solidFill>
                            <a:srgbClr val="000000"/>
                          </a:solidFill>
                          <a:effectLst/>
                          <a:latin typeface="Calibri" panose="020F0502020204030204" pitchFamily="34" charset="0"/>
                        </a:rPr>
                        <a:t>1573</a:t>
                      </a:r>
                    </a:p>
                  </a:txBody>
                  <a:tcPr marL="9525" marR="9525" marT="9525" marB="0" anchor="b"/>
                </a:tc>
                <a:tc>
                  <a:txBody>
                    <a:bodyPr/>
                    <a:lstStyle/>
                    <a:p>
                      <a:pPr algn="ctr" fontAlgn="b"/>
                      <a:r>
                        <a:rPr lang="de-DE" sz="1000" b="0" i="0" u="none" strike="noStrike">
                          <a:solidFill>
                            <a:schemeClr val="tx1"/>
                          </a:solidFill>
                          <a:effectLst/>
                          <a:latin typeface="Calibri" panose="020F0502020204030204" pitchFamily="34" charset="0"/>
                        </a:rPr>
                        <a:t>6,3%</a:t>
                      </a:r>
                    </a:p>
                  </a:txBody>
                  <a:tcPr marL="9525" marR="9525" marT="9525" marB="0" anchor="b"/>
                </a:tc>
                <a:extLst>
                  <a:ext uri="{0D108BD9-81ED-4DB2-BD59-A6C34878D82A}">
                    <a16:rowId xmlns:a16="http://schemas.microsoft.com/office/drawing/2014/main" val="2539807905"/>
                  </a:ext>
                </a:extLst>
              </a:tr>
              <a:tr h="176530">
                <a:tc>
                  <a:txBody>
                    <a:bodyPr/>
                    <a:lstStyle/>
                    <a:p>
                      <a:pPr marR="222250" algn="r">
                        <a:lnSpc>
                          <a:spcPct val="115000"/>
                        </a:lnSpc>
                        <a:spcAft>
                          <a:spcPts val="600"/>
                        </a:spcAft>
                      </a:pPr>
                      <a:r>
                        <a:rPr lang="de-DE" sz="900" dirty="0">
                          <a:effectLst/>
                        </a:rPr>
                        <a:t>14</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000" b="0" i="0" u="none" strike="noStrike">
                          <a:solidFill>
                            <a:srgbClr val="000000"/>
                          </a:solidFill>
                          <a:effectLst/>
                          <a:latin typeface="Calibri" panose="020F0502020204030204" pitchFamily="34" charset="0"/>
                        </a:rPr>
                        <a:t>605</a:t>
                      </a:r>
                    </a:p>
                  </a:txBody>
                  <a:tcPr marL="9525" marR="9525" marT="9525" marB="0" anchor="b"/>
                </a:tc>
                <a:tc>
                  <a:txBody>
                    <a:bodyPr/>
                    <a:lstStyle/>
                    <a:p>
                      <a:pPr algn="ctr" fontAlgn="b"/>
                      <a:r>
                        <a:rPr lang="de-DE" sz="1000" b="0" i="0" u="none" strike="noStrike">
                          <a:solidFill>
                            <a:schemeClr val="tx1"/>
                          </a:solidFill>
                          <a:effectLst/>
                          <a:latin typeface="Calibri" panose="020F0502020204030204" pitchFamily="34" charset="0"/>
                        </a:rPr>
                        <a:t>3,4%</a:t>
                      </a:r>
                    </a:p>
                  </a:txBody>
                  <a:tcPr marL="9525" marR="9525" marT="9525" marB="0" anchor="b"/>
                </a:tc>
                <a:extLst>
                  <a:ext uri="{0D108BD9-81ED-4DB2-BD59-A6C34878D82A}">
                    <a16:rowId xmlns:a16="http://schemas.microsoft.com/office/drawing/2014/main" val="4128819754"/>
                  </a:ext>
                </a:extLst>
              </a:tr>
              <a:tr h="176530">
                <a:tc>
                  <a:txBody>
                    <a:bodyPr/>
                    <a:lstStyle/>
                    <a:p>
                      <a:pPr marR="222250" algn="r">
                        <a:lnSpc>
                          <a:spcPct val="115000"/>
                        </a:lnSpc>
                        <a:spcAft>
                          <a:spcPts val="600"/>
                        </a:spcAft>
                      </a:pPr>
                      <a:r>
                        <a:rPr lang="de-DE" sz="900" dirty="0">
                          <a:effectLst/>
                        </a:rPr>
                        <a:t>15</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de-DE" sz="1000" b="0" i="0" u="none" strike="noStrike" dirty="0">
                          <a:solidFill>
                            <a:srgbClr val="000000"/>
                          </a:solidFill>
                          <a:effectLst/>
                          <a:latin typeface="Calibri" panose="020F0502020204030204" pitchFamily="34" charset="0"/>
                        </a:rPr>
                        <a:t>243</a:t>
                      </a:r>
                    </a:p>
                  </a:txBody>
                  <a:tcPr marL="9525" marR="9525" marT="9525" marB="0" anchor="b"/>
                </a:tc>
                <a:tc>
                  <a:txBody>
                    <a:bodyPr/>
                    <a:lstStyle/>
                    <a:p>
                      <a:pPr algn="ctr" fontAlgn="b"/>
                      <a:r>
                        <a:rPr lang="de-DE" sz="1000" b="0" i="0" u="none" strike="noStrike" dirty="0">
                          <a:solidFill>
                            <a:schemeClr val="tx1"/>
                          </a:solidFill>
                          <a:effectLst/>
                          <a:latin typeface="Calibri" panose="020F0502020204030204" pitchFamily="34" charset="0"/>
                        </a:rPr>
                        <a:t>1,5%</a:t>
                      </a:r>
                    </a:p>
                  </a:txBody>
                  <a:tcPr marL="9525" marR="9525" marT="9525" marB="0" anchor="b"/>
                </a:tc>
                <a:extLst>
                  <a:ext uri="{0D108BD9-81ED-4DB2-BD59-A6C34878D82A}">
                    <a16:rowId xmlns:a16="http://schemas.microsoft.com/office/drawing/2014/main" val="1600956268"/>
                  </a:ext>
                </a:extLst>
              </a:tr>
            </a:tbl>
          </a:graphicData>
        </a:graphic>
      </p:graphicFrame>
      <p:sp>
        <p:nvSpPr>
          <p:cNvPr id="8" name="Rechteck 7">
            <a:extLst>
              <a:ext uri="{FF2B5EF4-FFF2-40B4-BE49-F238E27FC236}">
                <a16:creationId xmlns:a16="http://schemas.microsoft.com/office/drawing/2014/main" id="{E210626F-7151-4272-B34C-4FBACDC3A8B4}"/>
              </a:ext>
            </a:extLst>
          </p:cNvPr>
          <p:cNvSpPr/>
          <p:nvPr/>
        </p:nvSpPr>
        <p:spPr>
          <a:xfrm>
            <a:off x="5088700" y="3510712"/>
            <a:ext cx="1446165" cy="276999"/>
          </a:xfrm>
          <a:prstGeom prst="rect">
            <a:avLst/>
          </a:prstGeom>
        </p:spPr>
        <p:txBody>
          <a:bodyPr wrap="none">
            <a:spAutoFit/>
          </a:bodyPr>
          <a:lstStyle/>
          <a:p>
            <a:r>
              <a:rPr lang="en-US" sz="1200" i="1" dirty="0">
                <a:solidFill>
                  <a:schemeClr val="bg1"/>
                </a:solidFill>
              </a:rPr>
              <a:t>Updated, incl. XBB.1</a:t>
            </a:r>
            <a:endParaRPr lang="de-DE" sz="1200" i="1" dirty="0">
              <a:solidFill>
                <a:schemeClr val="bg1"/>
              </a:solidFill>
            </a:endParaRPr>
          </a:p>
        </p:txBody>
      </p:sp>
      <p:graphicFrame>
        <p:nvGraphicFramePr>
          <p:cNvPr id="2" name="Tabelle 1">
            <a:extLst>
              <a:ext uri="{FF2B5EF4-FFF2-40B4-BE49-F238E27FC236}">
                <a16:creationId xmlns:a16="http://schemas.microsoft.com/office/drawing/2014/main" id="{57ED025F-EEAA-4332-87BD-53E8B9849E02}"/>
              </a:ext>
            </a:extLst>
          </p:cNvPr>
          <p:cNvGraphicFramePr>
            <a:graphicFrameLocks noGrp="1"/>
          </p:cNvGraphicFramePr>
          <p:nvPr>
            <p:extLst>
              <p:ext uri="{D42A27DB-BD31-4B8C-83A1-F6EECF244321}">
                <p14:modId xmlns:p14="http://schemas.microsoft.com/office/powerpoint/2010/main" val="57276014"/>
              </p:ext>
            </p:extLst>
          </p:nvPr>
        </p:nvGraphicFramePr>
        <p:xfrm>
          <a:off x="146150" y="992110"/>
          <a:ext cx="3372268" cy="2065766"/>
        </p:xfrm>
        <a:graphic>
          <a:graphicData uri="http://schemas.openxmlformats.org/drawingml/2006/table">
            <a:tbl>
              <a:tblPr firstRow="1" firstCol="1" bandRow="1">
                <a:tableStyleId>{5C22544A-7EE6-4342-B048-85BDC9FD1C3A}</a:tableStyleId>
              </a:tblPr>
              <a:tblGrid>
                <a:gridCol w="707440">
                  <a:extLst>
                    <a:ext uri="{9D8B030D-6E8A-4147-A177-3AD203B41FA5}">
                      <a16:colId xmlns:a16="http://schemas.microsoft.com/office/drawing/2014/main" val="3342112572"/>
                    </a:ext>
                  </a:extLst>
                </a:gridCol>
                <a:gridCol w="444138">
                  <a:extLst>
                    <a:ext uri="{9D8B030D-6E8A-4147-A177-3AD203B41FA5}">
                      <a16:colId xmlns:a16="http://schemas.microsoft.com/office/drawing/2014/main" val="1365409005"/>
                    </a:ext>
                  </a:extLst>
                </a:gridCol>
                <a:gridCol w="444138">
                  <a:extLst>
                    <a:ext uri="{9D8B030D-6E8A-4147-A177-3AD203B41FA5}">
                      <a16:colId xmlns:a16="http://schemas.microsoft.com/office/drawing/2014/main" val="1114459345"/>
                    </a:ext>
                  </a:extLst>
                </a:gridCol>
                <a:gridCol w="444138">
                  <a:extLst>
                    <a:ext uri="{9D8B030D-6E8A-4147-A177-3AD203B41FA5}">
                      <a16:colId xmlns:a16="http://schemas.microsoft.com/office/drawing/2014/main" val="962455413"/>
                    </a:ext>
                  </a:extLst>
                </a:gridCol>
                <a:gridCol w="444138">
                  <a:extLst>
                    <a:ext uri="{9D8B030D-6E8A-4147-A177-3AD203B41FA5}">
                      <a16:colId xmlns:a16="http://schemas.microsoft.com/office/drawing/2014/main" val="1406819313"/>
                    </a:ext>
                  </a:extLst>
                </a:gridCol>
                <a:gridCol w="444138">
                  <a:extLst>
                    <a:ext uri="{9D8B030D-6E8A-4147-A177-3AD203B41FA5}">
                      <a16:colId xmlns:a16="http://schemas.microsoft.com/office/drawing/2014/main" val="1622215561"/>
                    </a:ext>
                  </a:extLst>
                </a:gridCol>
                <a:gridCol w="444138">
                  <a:extLst>
                    <a:ext uri="{9D8B030D-6E8A-4147-A177-3AD203B41FA5}">
                      <a16:colId xmlns:a16="http://schemas.microsoft.com/office/drawing/2014/main" val="2971258366"/>
                    </a:ext>
                  </a:extLst>
                </a:gridCol>
              </a:tblGrid>
              <a:tr h="283956">
                <a:tc rowSpan="2">
                  <a:txBody>
                    <a:bodyPr/>
                    <a:lstStyle/>
                    <a:p>
                      <a:pPr algn="ctr">
                        <a:lnSpc>
                          <a:spcPct val="115000"/>
                        </a:lnSpc>
                        <a:spcAft>
                          <a:spcPts val="0"/>
                        </a:spcAft>
                      </a:pPr>
                      <a:r>
                        <a:rPr lang="de-DE" sz="900" dirty="0">
                          <a:effectLst/>
                        </a:rPr>
                        <a:t>KW /Jahr</a:t>
                      </a:r>
                    </a:p>
                    <a:p>
                      <a:pPr algn="ctr">
                        <a:lnSpc>
                          <a:spcPct val="115000"/>
                        </a:lnSpc>
                        <a:spcAft>
                          <a:spcPts val="0"/>
                        </a:spcAft>
                      </a:pPr>
                      <a:r>
                        <a:rPr lang="de-DE" sz="900" dirty="0">
                          <a:effectLst/>
                          <a:latin typeface="Calibri" panose="020F0502020204030204" pitchFamily="34" charset="0"/>
                          <a:ea typeface="Calibri" panose="020F0502020204030204" pitchFamily="34" charset="0"/>
                          <a:cs typeface="Times New Roman" panose="02020603050405020304" pitchFamily="18" charset="0"/>
                        </a:rPr>
                        <a:t>2023</a:t>
                      </a:r>
                    </a:p>
                  </a:txBody>
                  <a:tcPr marL="44450" marR="44450" marT="0" marB="0" anchor="ctr"/>
                </a:tc>
                <a:tc gridSpan="2">
                  <a:txBody>
                    <a:bodyPr/>
                    <a:lstStyle/>
                    <a:p>
                      <a:pPr algn="ctr">
                        <a:lnSpc>
                          <a:spcPct val="115000"/>
                        </a:lnSpc>
                        <a:spcAft>
                          <a:spcPts val="0"/>
                        </a:spcAft>
                      </a:pPr>
                      <a:r>
                        <a:rPr lang="de-DE" sz="900">
                          <a:effectLst/>
                        </a:rPr>
                        <a:t>Omikron</a:t>
                      </a:r>
                      <a:endParaRPr lang="de-DE" sz="9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de-DE"/>
                    </a:p>
                  </a:txBody>
                  <a:tcPr/>
                </a:tc>
                <a:tc gridSpan="4">
                  <a:txBody>
                    <a:bodyPr/>
                    <a:lstStyle/>
                    <a:p>
                      <a:pPr algn="ctr">
                        <a:lnSpc>
                          <a:spcPct val="115000"/>
                        </a:lnSpc>
                        <a:spcAft>
                          <a:spcPts val="0"/>
                        </a:spcAft>
                      </a:pPr>
                      <a:r>
                        <a:rPr lang="de-DE" sz="900" dirty="0">
                          <a:effectLst/>
                        </a:rPr>
                        <a:t>Rekombinanten</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de-DE"/>
                    </a:p>
                  </a:txBody>
                  <a:tcPr/>
                </a:tc>
                <a:tc hMerge="1">
                  <a:txBody>
                    <a:bodyPr/>
                    <a:lstStyle/>
                    <a:p>
                      <a:pPr algn="ctr">
                        <a:lnSpc>
                          <a:spcPct val="115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15000"/>
                        </a:lnSpc>
                        <a:spcAft>
                          <a:spcPts val="0"/>
                        </a:spcAft>
                      </a:pP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04676566"/>
                  </a:ext>
                </a:extLst>
              </a:tr>
              <a:tr h="61595">
                <a:tc vMerge="1">
                  <a:txBody>
                    <a:bodyPr/>
                    <a:lstStyle/>
                    <a:p>
                      <a:endParaRPr lang="de-DE"/>
                    </a:p>
                  </a:txBody>
                  <a:tcPr/>
                </a:tc>
                <a:tc>
                  <a:txBody>
                    <a:bodyPr/>
                    <a:lstStyle/>
                    <a:p>
                      <a:pPr algn="ctr">
                        <a:lnSpc>
                          <a:spcPct val="115000"/>
                        </a:lnSpc>
                        <a:spcAft>
                          <a:spcPts val="0"/>
                        </a:spcAft>
                      </a:pPr>
                      <a:r>
                        <a:rPr lang="de-DE" sz="900" dirty="0">
                          <a:effectLst/>
                        </a:rPr>
                        <a:t>BA.2*</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900" dirty="0">
                          <a:effectLst/>
                        </a:rPr>
                        <a:t>BA.5*</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de-DE" sz="900" kern="1200" dirty="0">
                          <a:solidFill>
                            <a:schemeClr val="dk1"/>
                          </a:solidFill>
                          <a:effectLst/>
                          <a:latin typeface="+mn-lt"/>
                          <a:ea typeface="+mn-ea"/>
                          <a:cs typeface="+mn-cs"/>
                        </a:rPr>
                        <a:t>XAY*</a:t>
                      </a:r>
                    </a:p>
                  </a:txBody>
                  <a:tcPr marL="44450" marR="44450" marT="0" marB="0"/>
                </a:tc>
                <a:tc>
                  <a:txBody>
                    <a:bodyPr/>
                    <a:lstStyle/>
                    <a:p>
                      <a:pPr algn="ctr">
                        <a:lnSpc>
                          <a:spcPct val="115000"/>
                        </a:lnSpc>
                        <a:spcAft>
                          <a:spcPts val="0"/>
                        </a:spcAft>
                      </a:pPr>
                      <a:r>
                        <a:rPr lang="de-DE" sz="900" kern="1200" dirty="0">
                          <a:solidFill>
                            <a:schemeClr val="dk1"/>
                          </a:solidFill>
                          <a:effectLst/>
                          <a:latin typeface="+mn-lt"/>
                          <a:ea typeface="+mn-ea"/>
                          <a:cs typeface="+mn-cs"/>
                        </a:rPr>
                        <a:t>XBB.1*</a:t>
                      </a:r>
                    </a:p>
                  </a:txBody>
                  <a:tcPr marL="44450" marR="44450" marT="0" marB="0"/>
                </a:tc>
                <a:tc>
                  <a:txBody>
                    <a:bodyPr/>
                    <a:lstStyle/>
                    <a:p>
                      <a:pPr algn="ctr">
                        <a:lnSpc>
                          <a:spcPct val="115000"/>
                        </a:lnSpc>
                        <a:spcAft>
                          <a:spcPts val="0"/>
                        </a:spcAft>
                      </a:pPr>
                      <a:r>
                        <a:rPr lang="de-DE" sz="900" kern="1200" dirty="0">
                          <a:solidFill>
                            <a:schemeClr val="dk1"/>
                          </a:solidFill>
                          <a:effectLst/>
                          <a:latin typeface="+mn-lt"/>
                          <a:ea typeface="+mn-ea"/>
                          <a:cs typeface="+mn-cs"/>
                        </a:rPr>
                        <a:t>XBF*</a:t>
                      </a:r>
                    </a:p>
                  </a:txBody>
                  <a:tcPr marL="44450" marR="44450" marT="0" marB="0" anchor="ctr"/>
                </a:tc>
                <a:tc>
                  <a:txBody>
                    <a:bodyPr/>
                    <a:lstStyle/>
                    <a:p>
                      <a:pPr algn="ctr">
                        <a:lnSpc>
                          <a:spcPct val="115000"/>
                        </a:lnSpc>
                        <a:spcAft>
                          <a:spcPts val="0"/>
                        </a:spcAft>
                      </a:pPr>
                      <a:r>
                        <a:rPr lang="de-DE" sz="900" kern="1200" dirty="0">
                          <a:solidFill>
                            <a:schemeClr val="dk1"/>
                          </a:solidFill>
                          <a:effectLst/>
                          <a:latin typeface="+mn-lt"/>
                          <a:ea typeface="+mn-ea"/>
                          <a:cs typeface="+mn-cs"/>
                        </a:rPr>
                        <a:t>XBK</a:t>
                      </a:r>
                    </a:p>
                  </a:txBody>
                  <a:tcPr marL="44450" marR="44450" marT="0" marB="0"/>
                </a:tc>
                <a:extLst>
                  <a:ext uri="{0D108BD9-81ED-4DB2-BD59-A6C34878D82A}">
                    <a16:rowId xmlns:a16="http://schemas.microsoft.com/office/drawing/2014/main" val="2168393264"/>
                  </a:ext>
                </a:extLst>
              </a:tr>
              <a:tr h="176530">
                <a:tc>
                  <a:txBody>
                    <a:bodyPr/>
                    <a:lstStyle/>
                    <a:p>
                      <a:pPr marR="222250" algn="r">
                        <a:lnSpc>
                          <a:spcPct val="115000"/>
                        </a:lnSpc>
                        <a:spcAft>
                          <a:spcPts val="600"/>
                        </a:spcAft>
                      </a:pPr>
                      <a:r>
                        <a:rPr lang="de-DE" sz="1100">
                          <a:effectLst/>
                          <a:latin typeface="Calibri" panose="020F0502020204030204" pitchFamily="34" charset="0"/>
                          <a:ea typeface="Calibri" panose="020F0502020204030204" pitchFamily="34" charset="0"/>
                          <a:cs typeface="Times New Roman" panose="02020603050405020304" pitchFamily="18" charset="0"/>
                        </a:rPr>
                        <a:t>07</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20,3 %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37,9 %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1,0 %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36,7 %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1,6 %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0,8 %</a:t>
                      </a:r>
                    </a:p>
                  </a:txBody>
                  <a:tcPr marL="44450" marR="44450" marT="0" marB="0"/>
                </a:tc>
                <a:extLst>
                  <a:ext uri="{0D108BD9-81ED-4DB2-BD59-A6C34878D82A}">
                    <a16:rowId xmlns:a16="http://schemas.microsoft.com/office/drawing/2014/main" val="4051688392"/>
                  </a:ext>
                </a:extLst>
              </a:tr>
              <a:tr h="176530">
                <a:tc>
                  <a:txBody>
                    <a:bodyPr/>
                    <a:lstStyle/>
                    <a:p>
                      <a:pPr marR="222250" algn="r">
                        <a:lnSpc>
                          <a:spcPct val="115000"/>
                        </a:lnSpc>
                        <a:spcAft>
                          <a:spcPts val="600"/>
                        </a:spcAft>
                      </a:pPr>
                      <a:r>
                        <a:rPr lang="de-DE" sz="1100">
                          <a:effectLst/>
                          <a:latin typeface="Calibri" panose="020F0502020204030204" pitchFamily="34" charset="0"/>
                          <a:ea typeface="Calibri" panose="020F0502020204030204" pitchFamily="34" charset="0"/>
                          <a:cs typeface="Times New Roman" panose="02020603050405020304" pitchFamily="18" charset="0"/>
                        </a:rPr>
                        <a:t>08</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19,4 %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28,8 %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1,2 %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46,3 %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1,2 %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1,1 %</a:t>
                      </a:r>
                    </a:p>
                  </a:txBody>
                  <a:tcPr marL="44450" marR="44450" marT="0" marB="0"/>
                </a:tc>
                <a:extLst>
                  <a:ext uri="{0D108BD9-81ED-4DB2-BD59-A6C34878D82A}">
                    <a16:rowId xmlns:a16="http://schemas.microsoft.com/office/drawing/2014/main" val="3954235420"/>
                  </a:ext>
                </a:extLst>
              </a:tr>
              <a:tr h="176530">
                <a:tc>
                  <a:txBody>
                    <a:bodyPr/>
                    <a:lstStyle/>
                    <a:p>
                      <a:pPr marR="222250" algn="r">
                        <a:lnSpc>
                          <a:spcPct val="115000"/>
                        </a:lnSpc>
                        <a:spcAft>
                          <a:spcPts val="600"/>
                        </a:spcAft>
                      </a:pPr>
                      <a:r>
                        <a:rPr lang="de-DE" sz="1100">
                          <a:effectLst/>
                          <a:latin typeface="Calibri" panose="020F0502020204030204" pitchFamily="34" charset="0"/>
                          <a:ea typeface="Calibri" panose="020F0502020204030204" pitchFamily="34" charset="0"/>
                          <a:cs typeface="Times New Roman" panose="02020603050405020304" pitchFamily="18" charset="0"/>
                        </a:rPr>
                        <a:t>09</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15,9 %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22,4 %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0,8 %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56,9 %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1,6 %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0,8 %</a:t>
                      </a:r>
                    </a:p>
                  </a:txBody>
                  <a:tcPr marL="44450" marR="44450" marT="0" marB="0"/>
                </a:tc>
                <a:extLst>
                  <a:ext uri="{0D108BD9-81ED-4DB2-BD59-A6C34878D82A}">
                    <a16:rowId xmlns:a16="http://schemas.microsoft.com/office/drawing/2014/main" val="3961954283"/>
                  </a:ext>
                </a:extLst>
              </a:tr>
              <a:tr h="176530">
                <a:tc>
                  <a:txBody>
                    <a:bodyPr/>
                    <a:lstStyle/>
                    <a:p>
                      <a:pPr marR="222250" algn="r">
                        <a:lnSpc>
                          <a:spcPct val="115000"/>
                        </a:lnSpc>
                        <a:spcAft>
                          <a:spcPts val="600"/>
                        </a:spcAft>
                      </a:pPr>
                      <a:r>
                        <a:rPr lang="de-DE" sz="1100">
                          <a:effectLst/>
                          <a:latin typeface="Calibri" panose="020F0502020204030204" pitchFamily="34" charset="0"/>
                          <a:ea typeface="Calibri" panose="020F0502020204030204" pitchFamily="34" charset="0"/>
                          <a:cs typeface="Times New Roman" panose="02020603050405020304" pitchFamily="18" charset="0"/>
                        </a:rPr>
                        <a:t>10</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13,7 %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18,5 %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0,7 %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62,1 %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1,6 %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1,0 %</a:t>
                      </a:r>
                    </a:p>
                  </a:txBody>
                  <a:tcPr marL="44450" marR="44450" marT="0" marB="0"/>
                </a:tc>
                <a:extLst>
                  <a:ext uri="{0D108BD9-81ED-4DB2-BD59-A6C34878D82A}">
                    <a16:rowId xmlns:a16="http://schemas.microsoft.com/office/drawing/2014/main" val="4260396694"/>
                  </a:ext>
                </a:extLst>
              </a:tr>
              <a:tr h="176530">
                <a:tc>
                  <a:txBody>
                    <a:bodyPr/>
                    <a:lstStyle/>
                    <a:p>
                      <a:pPr marR="222250" algn="r">
                        <a:lnSpc>
                          <a:spcPct val="115000"/>
                        </a:lnSpc>
                        <a:spcAft>
                          <a:spcPts val="6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11</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11,4 %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15,4 %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0,8 %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69,0 %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1,4 %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0,7 %</a:t>
                      </a:r>
                    </a:p>
                  </a:txBody>
                  <a:tcPr marL="44450" marR="44450" marT="0" marB="0"/>
                </a:tc>
                <a:extLst>
                  <a:ext uri="{0D108BD9-81ED-4DB2-BD59-A6C34878D82A}">
                    <a16:rowId xmlns:a16="http://schemas.microsoft.com/office/drawing/2014/main" val="2118080168"/>
                  </a:ext>
                </a:extLst>
              </a:tr>
              <a:tr h="176530">
                <a:tc>
                  <a:txBody>
                    <a:bodyPr/>
                    <a:lstStyle/>
                    <a:p>
                      <a:pPr marR="222250" algn="r">
                        <a:lnSpc>
                          <a:spcPct val="115000"/>
                        </a:lnSpc>
                        <a:spcAft>
                          <a:spcPts val="600"/>
                        </a:spcAft>
                      </a:pPr>
                      <a:r>
                        <a:rPr lang="de-DE" sz="1100">
                          <a:effectLst/>
                          <a:latin typeface="Calibri" panose="020F0502020204030204" pitchFamily="34" charset="0"/>
                          <a:ea typeface="Calibri" panose="020F0502020204030204" pitchFamily="34" charset="0"/>
                          <a:cs typeface="Times New Roman" panose="02020603050405020304" pitchFamily="18" charset="0"/>
                        </a:rPr>
                        <a:t>12</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10,3 %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11,3 %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1,2 %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73,2 %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1,5 %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0,6 %</a:t>
                      </a:r>
                    </a:p>
                  </a:txBody>
                  <a:tcPr marL="44450" marR="44450" marT="0" marB="0"/>
                </a:tc>
                <a:extLst>
                  <a:ext uri="{0D108BD9-81ED-4DB2-BD59-A6C34878D82A}">
                    <a16:rowId xmlns:a16="http://schemas.microsoft.com/office/drawing/2014/main" val="2467225322"/>
                  </a:ext>
                </a:extLst>
              </a:tr>
              <a:tr h="176530">
                <a:tc>
                  <a:txBody>
                    <a:bodyPr/>
                    <a:lstStyle/>
                    <a:p>
                      <a:pPr marR="222250" algn="r">
                        <a:lnSpc>
                          <a:spcPct val="115000"/>
                        </a:lnSpc>
                        <a:spcAft>
                          <a:spcPts val="600"/>
                        </a:spcAft>
                      </a:pPr>
                      <a:r>
                        <a:rPr lang="de-DE" sz="1100">
                          <a:effectLst/>
                          <a:latin typeface="Calibri" panose="020F0502020204030204" pitchFamily="34" charset="0"/>
                          <a:ea typeface="Calibri" panose="020F0502020204030204" pitchFamily="34" charset="0"/>
                          <a:cs typeface="Times New Roman" panose="02020603050405020304" pitchFamily="18" charset="0"/>
                        </a:rPr>
                        <a:t>13</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8,5 %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10,2 %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0,9 %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77,5 %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1,1 %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0,3 %</a:t>
                      </a:r>
                    </a:p>
                  </a:txBody>
                  <a:tcPr marL="44450" marR="44450" marT="0" marB="0"/>
                </a:tc>
                <a:extLst>
                  <a:ext uri="{0D108BD9-81ED-4DB2-BD59-A6C34878D82A}">
                    <a16:rowId xmlns:a16="http://schemas.microsoft.com/office/drawing/2014/main" val="3415418589"/>
                  </a:ext>
                </a:extLst>
              </a:tr>
              <a:tr h="176530">
                <a:tc>
                  <a:txBody>
                    <a:bodyPr/>
                    <a:lstStyle/>
                    <a:p>
                      <a:pPr marR="222250" algn="r">
                        <a:lnSpc>
                          <a:spcPct val="115000"/>
                        </a:lnSpc>
                        <a:spcAft>
                          <a:spcPts val="6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14</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6,6 %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8,4 %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0,6 %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81,4 %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0,8 %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0,4 %</a:t>
                      </a:r>
                    </a:p>
                  </a:txBody>
                  <a:tcPr marL="44450" marR="44450" marT="0" marB="0"/>
                </a:tc>
                <a:extLst>
                  <a:ext uri="{0D108BD9-81ED-4DB2-BD59-A6C34878D82A}">
                    <a16:rowId xmlns:a16="http://schemas.microsoft.com/office/drawing/2014/main" val="2956275816"/>
                  </a:ext>
                </a:extLst>
              </a:tr>
              <a:tr h="176530">
                <a:tc>
                  <a:txBody>
                    <a:bodyPr/>
                    <a:lstStyle/>
                    <a:p>
                      <a:pPr marL="0" marR="222250" algn="r" defTabSz="457200" rtl="0" eaLnBrk="1" latinLnBrk="0" hangingPunct="1">
                        <a:lnSpc>
                          <a:spcPct val="115000"/>
                        </a:lnSpc>
                        <a:spcAft>
                          <a:spcPts val="600"/>
                        </a:spcAft>
                      </a:pPr>
                      <a:r>
                        <a:rPr lang="de-DE" sz="1100" b="1" kern="1200" dirty="0">
                          <a:solidFill>
                            <a:schemeClr val="lt1"/>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6,3 %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9,5 %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0 %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83,0 %</a:t>
                      </a:r>
                    </a:p>
                  </a:txBody>
                  <a:tcPr marL="44450" marR="44450" marT="0" marB="0"/>
                </a:tc>
                <a:tc>
                  <a:txBody>
                    <a:bodyPr/>
                    <a:lstStyle/>
                    <a:p>
                      <a:pPr algn="ctr">
                        <a:lnSpc>
                          <a:spcPct val="115000"/>
                        </a:lnSpc>
                        <a:spcAft>
                          <a:spcPts val="600"/>
                        </a:spcAft>
                      </a:pPr>
                      <a:r>
                        <a:rPr lang="de-DE" sz="1000">
                          <a:effectLst/>
                          <a:latin typeface="Calibri" panose="020F0502020204030204" pitchFamily="34" charset="0"/>
                          <a:ea typeface="Calibri" panose="020F0502020204030204" pitchFamily="34" charset="0"/>
                          <a:cs typeface="Times New Roman" panose="02020603050405020304" pitchFamily="18" charset="0"/>
                        </a:rPr>
                        <a:t>0 %</a:t>
                      </a:r>
                    </a:p>
                  </a:txBody>
                  <a:tcPr marL="44450" marR="44450" marT="0" marB="0"/>
                </a:tc>
                <a:tc>
                  <a:txBody>
                    <a:bodyPr/>
                    <a:lstStyle/>
                    <a:p>
                      <a:pPr algn="ctr">
                        <a:lnSpc>
                          <a:spcPct val="115000"/>
                        </a:lnSpc>
                        <a:spcAft>
                          <a:spcPts val="600"/>
                        </a:spcAft>
                      </a:pPr>
                      <a:r>
                        <a:rPr lang="de-DE" sz="1000" dirty="0">
                          <a:effectLst/>
                          <a:latin typeface="Calibri" panose="020F0502020204030204" pitchFamily="34" charset="0"/>
                          <a:ea typeface="Calibri" panose="020F0502020204030204" pitchFamily="34" charset="0"/>
                          <a:cs typeface="Times New Roman" panose="02020603050405020304" pitchFamily="18" charset="0"/>
                        </a:rPr>
                        <a:t>0,6 %</a:t>
                      </a:r>
                    </a:p>
                  </a:txBody>
                  <a:tcPr marL="44450" marR="44450" marT="0" marB="0"/>
                </a:tc>
                <a:extLst>
                  <a:ext uri="{0D108BD9-81ED-4DB2-BD59-A6C34878D82A}">
                    <a16:rowId xmlns:a16="http://schemas.microsoft.com/office/drawing/2014/main" val="285133874"/>
                  </a:ext>
                </a:extLst>
              </a:tr>
            </a:tbl>
          </a:graphicData>
        </a:graphic>
      </p:graphicFrame>
      <p:sp>
        <p:nvSpPr>
          <p:cNvPr id="13" name="Textfeld 1">
            <a:extLst>
              <a:ext uri="{FF2B5EF4-FFF2-40B4-BE49-F238E27FC236}">
                <a16:creationId xmlns:a16="http://schemas.microsoft.com/office/drawing/2014/main" id="{B6C4BF4E-8D78-4E3E-BB96-05F6C57E5BD2}"/>
              </a:ext>
            </a:extLst>
          </p:cNvPr>
          <p:cNvSpPr txBox="1"/>
          <p:nvPr/>
        </p:nvSpPr>
        <p:spPr>
          <a:xfrm>
            <a:off x="8578967" y="1618613"/>
            <a:ext cx="581797" cy="253916"/>
          </a:xfrm>
          <a:prstGeom prst="rect">
            <a:avLst/>
          </a:prstGeom>
          <a:noFill/>
        </p:spPr>
        <p:txBody>
          <a:bodyPr wrap="square" rtlCol="0">
            <a:spAutoFit/>
          </a:bodyPr>
          <a:lstStyle/>
          <a:p>
            <a:r>
              <a:rPr lang="de-DE" sz="1050" b="1" dirty="0">
                <a:solidFill>
                  <a:srgbClr val="4E79A7"/>
                </a:solidFill>
              </a:rPr>
              <a:t> 9,5 %</a:t>
            </a:r>
          </a:p>
        </p:txBody>
      </p:sp>
      <p:sp>
        <p:nvSpPr>
          <p:cNvPr id="15" name="Textfeld 9">
            <a:extLst>
              <a:ext uri="{FF2B5EF4-FFF2-40B4-BE49-F238E27FC236}">
                <a16:creationId xmlns:a16="http://schemas.microsoft.com/office/drawing/2014/main" id="{329E45C2-AB14-4125-BDCB-AC0CB25D0F45}"/>
              </a:ext>
            </a:extLst>
          </p:cNvPr>
          <p:cNvSpPr txBox="1"/>
          <p:nvPr/>
        </p:nvSpPr>
        <p:spPr>
          <a:xfrm>
            <a:off x="8603919" y="1343863"/>
            <a:ext cx="547725" cy="253916"/>
          </a:xfrm>
          <a:prstGeom prst="rect">
            <a:avLst/>
          </a:prstGeom>
          <a:noFill/>
        </p:spPr>
        <p:txBody>
          <a:bodyPr wrap="square" rtlCol="0">
            <a:spAutoFit/>
          </a:bodyPr>
          <a:lstStyle/>
          <a:p>
            <a:r>
              <a:rPr lang="de-DE" sz="1050" b="1" dirty="0">
                <a:solidFill>
                  <a:srgbClr val="E15759"/>
                </a:solidFill>
              </a:rPr>
              <a:t>6,3 % </a:t>
            </a:r>
          </a:p>
        </p:txBody>
      </p:sp>
      <p:sp>
        <p:nvSpPr>
          <p:cNvPr id="16" name="Textfeld 1">
            <a:extLst>
              <a:ext uri="{FF2B5EF4-FFF2-40B4-BE49-F238E27FC236}">
                <a16:creationId xmlns:a16="http://schemas.microsoft.com/office/drawing/2014/main" id="{DD2B8168-70C4-40BE-BE2F-C6B37F4979F0}"/>
              </a:ext>
            </a:extLst>
          </p:cNvPr>
          <p:cNvSpPr txBox="1"/>
          <p:nvPr/>
        </p:nvSpPr>
        <p:spPr>
          <a:xfrm>
            <a:off x="8548717" y="2444792"/>
            <a:ext cx="581796" cy="253916"/>
          </a:xfrm>
          <a:prstGeom prst="rect">
            <a:avLst/>
          </a:prstGeom>
          <a:noFill/>
        </p:spPr>
        <p:txBody>
          <a:bodyPr wrap="square" rtlCol="0">
            <a:spAutoFit/>
          </a:bodyPr>
          <a:lstStyle/>
          <a:p>
            <a:r>
              <a:rPr lang="de-DE" sz="1050" b="1" dirty="0">
                <a:solidFill>
                  <a:srgbClr val="8E5C39"/>
                </a:solidFill>
              </a:rPr>
              <a:t> 83,0 %</a:t>
            </a:r>
          </a:p>
        </p:txBody>
      </p:sp>
      <p:sp>
        <p:nvSpPr>
          <p:cNvPr id="17" name="Textfeld 1">
            <a:extLst>
              <a:ext uri="{FF2B5EF4-FFF2-40B4-BE49-F238E27FC236}">
                <a16:creationId xmlns:a16="http://schemas.microsoft.com/office/drawing/2014/main" id="{7DEF60CD-75DE-49AB-AB5A-C52FBE389E16}"/>
              </a:ext>
            </a:extLst>
          </p:cNvPr>
          <p:cNvSpPr txBox="1"/>
          <p:nvPr/>
        </p:nvSpPr>
        <p:spPr>
          <a:xfrm>
            <a:off x="8600432" y="3877515"/>
            <a:ext cx="521297" cy="253916"/>
          </a:xfrm>
          <a:prstGeom prst="rect">
            <a:avLst/>
          </a:prstGeom>
          <a:noFill/>
        </p:spPr>
        <p:txBody>
          <a:bodyPr wrap="square" rtlCol="0">
            <a:spAutoFit/>
          </a:bodyPr>
          <a:lstStyle/>
          <a:p>
            <a:r>
              <a:rPr lang="de-DE" sz="1050" b="1" dirty="0">
                <a:solidFill>
                  <a:srgbClr val="D2B48C"/>
                </a:solidFill>
              </a:rPr>
              <a:t>0 %</a:t>
            </a:r>
          </a:p>
        </p:txBody>
      </p:sp>
      <p:sp>
        <p:nvSpPr>
          <p:cNvPr id="4" name="Textfeld 3">
            <a:extLst>
              <a:ext uri="{FF2B5EF4-FFF2-40B4-BE49-F238E27FC236}">
                <a16:creationId xmlns:a16="http://schemas.microsoft.com/office/drawing/2014/main" id="{F12E204E-6975-409E-BCA6-6A7D3623681D}"/>
              </a:ext>
            </a:extLst>
          </p:cNvPr>
          <p:cNvSpPr txBox="1"/>
          <p:nvPr/>
        </p:nvSpPr>
        <p:spPr>
          <a:xfrm>
            <a:off x="86260" y="3162456"/>
            <a:ext cx="2207656" cy="230832"/>
          </a:xfrm>
          <a:prstGeom prst="rect">
            <a:avLst/>
          </a:prstGeom>
          <a:noFill/>
        </p:spPr>
        <p:txBody>
          <a:bodyPr wrap="none" rtlCol="0">
            <a:spAutoFit/>
          </a:bodyPr>
          <a:lstStyle/>
          <a:p>
            <a:r>
              <a:rPr lang="de-DE" sz="900" dirty="0"/>
              <a:t>* einschließlich aller Sublinien der Variante</a:t>
            </a:r>
          </a:p>
        </p:txBody>
      </p:sp>
      <p:sp>
        <p:nvSpPr>
          <p:cNvPr id="18" name="Textfeld 1">
            <a:extLst>
              <a:ext uri="{FF2B5EF4-FFF2-40B4-BE49-F238E27FC236}">
                <a16:creationId xmlns:a16="http://schemas.microsoft.com/office/drawing/2014/main" id="{0D6CCD54-D95B-4B57-B182-F5685EB0061E}"/>
              </a:ext>
            </a:extLst>
          </p:cNvPr>
          <p:cNvSpPr txBox="1"/>
          <p:nvPr/>
        </p:nvSpPr>
        <p:spPr>
          <a:xfrm>
            <a:off x="8578967" y="1838965"/>
            <a:ext cx="521297" cy="253916"/>
          </a:xfrm>
          <a:prstGeom prst="rect">
            <a:avLst/>
          </a:prstGeom>
          <a:noFill/>
        </p:spPr>
        <p:txBody>
          <a:bodyPr wrap="square" rtlCol="0">
            <a:spAutoFit/>
          </a:bodyPr>
          <a:lstStyle/>
          <a:p>
            <a:r>
              <a:rPr lang="de-DE" sz="1050" b="1" dirty="0">
                <a:solidFill>
                  <a:schemeClr val="accent6">
                    <a:lumMod val="75000"/>
                  </a:schemeClr>
                </a:solidFill>
              </a:rPr>
              <a:t> 0 %</a:t>
            </a:r>
          </a:p>
        </p:txBody>
      </p:sp>
      <p:sp>
        <p:nvSpPr>
          <p:cNvPr id="19" name="Textfeld 1">
            <a:extLst>
              <a:ext uri="{FF2B5EF4-FFF2-40B4-BE49-F238E27FC236}">
                <a16:creationId xmlns:a16="http://schemas.microsoft.com/office/drawing/2014/main" id="{11C64C49-DE23-4279-84BD-17B2ABAA5DAA}"/>
              </a:ext>
            </a:extLst>
          </p:cNvPr>
          <p:cNvSpPr txBox="1"/>
          <p:nvPr/>
        </p:nvSpPr>
        <p:spPr>
          <a:xfrm>
            <a:off x="8603919" y="4022911"/>
            <a:ext cx="521297" cy="253916"/>
          </a:xfrm>
          <a:prstGeom prst="rect">
            <a:avLst/>
          </a:prstGeom>
          <a:noFill/>
        </p:spPr>
        <p:txBody>
          <a:bodyPr wrap="square" rtlCol="0">
            <a:spAutoFit/>
          </a:bodyPr>
          <a:lstStyle/>
          <a:p>
            <a:r>
              <a:rPr lang="de-DE" sz="1050" b="1" dirty="0">
                <a:solidFill>
                  <a:srgbClr val="826032"/>
                </a:solidFill>
              </a:rPr>
              <a:t>0,6 %</a:t>
            </a:r>
          </a:p>
        </p:txBody>
      </p:sp>
      <p:pic>
        <p:nvPicPr>
          <p:cNvPr id="9" name="Grafik 8">
            <a:extLst>
              <a:ext uri="{FF2B5EF4-FFF2-40B4-BE49-F238E27FC236}">
                <a16:creationId xmlns:a16="http://schemas.microsoft.com/office/drawing/2014/main" id="{E8082C23-5731-4A43-9B5F-BF98AB201868}"/>
              </a:ext>
            </a:extLst>
          </p:cNvPr>
          <p:cNvPicPr>
            <a:picLocks noChangeAspect="1"/>
          </p:cNvPicPr>
          <p:nvPr/>
        </p:nvPicPr>
        <p:blipFill>
          <a:blip r:embed="rId3"/>
          <a:stretch>
            <a:fillRect/>
          </a:stretch>
        </p:blipFill>
        <p:spPr>
          <a:xfrm>
            <a:off x="3560783" y="1213607"/>
            <a:ext cx="5048999" cy="3672000"/>
          </a:xfrm>
          <a:prstGeom prst="rect">
            <a:avLst/>
          </a:prstGeom>
        </p:spPr>
      </p:pic>
      <p:sp>
        <p:nvSpPr>
          <p:cNvPr id="20" name="Datumsplatzhalter 1">
            <a:extLst>
              <a:ext uri="{FF2B5EF4-FFF2-40B4-BE49-F238E27FC236}">
                <a16:creationId xmlns:a16="http://schemas.microsoft.com/office/drawing/2014/main" id="{CB991A0F-3A28-49EE-ABFE-BCC96712B4BD}"/>
              </a:ext>
            </a:extLst>
          </p:cNvPr>
          <p:cNvSpPr>
            <a:spLocks noGrp="1"/>
          </p:cNvSpPr>
          <p:nvPr>
            <p:ph type="dt" sz="half" idx="10"/>
          </p:nvPr>
        </p:nvSpPr>
        <p:spPr>
          <a:xfrm>
            <a:off x="564826" y="4917533"/>
            <a:ext cx="1860421" cy="194697"/>
          </a:xfrm>
        </p:spPr>
        <p:txBody>
          <a:bodyPr/>
          <a:lstStyle/>
          <a:p>
            <a:fld id="{8084137C-421A-49F2-88E6-BC593A4F8165}" type="datetime1">
              <a:rPr lang="de-DE" smtClean="0"/>
              <a:t>26.04.2023</a:t>
            </a:fld>
            <a:endParaRPr lang="de-DE" dirty="0"/>
          </a:p>
        </p:txBody>
      </p:sp>
    </p:spTree>
    <p:extLst>
      <p:ext uri="{BB962C8B-B14F-4D97-AF65-F5344CB8AC3E}">
        <p14:creationId xmlns:p14="http://schemas.microsoft.com/office/powerpoint/2010/main" val="1925349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F4E6F8A9-4F1F-4879-BD69-6934FA1516A2}"/>
              </a:ext>
            </a:extLst>
          </p:cNvPr>
          <p:cNvGraphicFramePr>
            <a:graphicFrameLocks noGrp="1"/>
          </p:cNvGraphicFramePr>
          <p:nvPr>
            <p:extLst>
              <p:ext uri="{D42A27DB-BD31-4B8C-83A1-F6EECF244321}">
                <p14:modId xmlns:p14="http://schemas.microsoft.com/office/powerpoint/2010/main" val="3216168943"/>
              </p:ext>
            </p:extLst>
          </p:nvPr>
        </p:nvGraphicFramePr>
        <p:xfrm>
          <a:off x="5424866" y="1030747"/>
          <a:ext cx="3533155" cy="2390775"/>
        </p:xfrm>
        <a:graphic>
          <a:graphicData uri="http://schemas.openxmlformats.org/drawingml/2006/table">
            <a:tbl>
              <a:tblPr firstRow="1" bandRow="1">
                <a:tableStyleId>{2D5ABB26-0587-4C30-8999-92F81FD0307C}</a:tableStyleId>
              </a:tblPr>
              <a:tblGrid>
                <a:gridCol w="883289">
                  <a:extLst>
                    <a:ext uri="{9D8B030D-6E8A-4147-A177-3AD203B41FA5}">
                      <a16:colId xmlns:a16="http://schemas.microsoft.com/office/drawing/2014/main" val="4055169558"/>
                    </a:ext>
                  </a:extLst>
                </a:gridCol>
                <a:gridCol w="877390">
                  <a:extLst>
                    <a:ext uri="{9D8B030D-6E8A-4147-A177-3AD203B41FA5}">
                      <a16:colId xmlns:a16="http://schemas.microsoft.com/office/drawing/2014/main" val="2120870319"/>
                    </a:ext>
                  </a:extLst>
                </a:gridCol>
                <a:gridCol w="238836">
                  <a:extLst>
                    <a:ext uri="{9D8B030D-6E8A-4147-A177-3AD203B41FA5}">
                      <a16:colId xmlns:a16="http://schemas.microsoft.com/office/drawing/2014/main" val="2998872452"/>
                    </a:ext>
                  </a:extLst>
                </a:gridCol>
                <a:gridCol w="1533640">
                  <a:extLst>
                    <a:ext uri="{9D8B030D-6E8A-4147-A177-3AD203B41FA5}">
                      <a16:colId xmlns:a16="http://schemas.microsoft.com/office/drawing/2014/main" val="1675462186"/>
                    </a:ext>
                  </a:extLst>
                </a:gridCol>
              </a:tblGrid>
              <a:tr h="0">
                <a:tc>
                  <a:txBody>
                    <a:bodyPr/>
                    <a:lstStyle/>
                    <a:p>
                      <a:pPr algn="l"/>
                      <a:r>
                        <a:rPr lang="de-DE" sz="1200" u="none" strike="noStrike" kern="1200" dirty="0" err="1">
                          <a:solidFill>
                            <a:schemeClr val="tx1"/>
                          </a:solidFill>
                          <a:effectLst/>
                          <a:latin typeface="+mn-lt"/>
                          <a:ea typeface="+mn-ea"/>
                          <a:cs typeface="+mn-cs"/>
                        </a:rPr>
                        <a:t>Sublinie</a:t>
                      </a:r>
                      <a:endParaRPr lang="de-DE" sz="1200" u="none" strike="noStrike" kern="1200" dirty="0">
                        <a:solidFill>
                          <a:schemeClr val="tx1"/>
                        </a:solidFill>
                        <a:effectLst/>
                        <a:latin typeface="+mn-lt"/>
                        <a:ea typeface="+mn-ea"/>
                        <a:cs typeface="+mn-cs"/>
                      </a:endParaRPr>
                    </a:p>
                  </a:txBody>
                  <a:tcPr anchor="ctr">
                    <a:solidFill>
                      <a:schemeClr val="tx2">
                        <a:lumMod val="20000"/>
                        <a:lumOff val="80000"/>
                      </a:schemeClr>
                    </a:solidFill>
                  </a:tcPr>
                </a:tc>
                <a:tc>
                  <a:txBody>
                    <a:bodyPr/>
                    <a:lstStyle/>
                    <a:p>
                      <a:pPr algn="l" fontAlgn="b"/>
                      <a:r>
                        <a:rPr lang="de-DE" sz="1200" u="none" strike="noStrike" kern="1200" dirty="0">
                          <a:solidFill>
                            <a:schemeClr val="tx1"/>
                          </a:solidFill>
                          <a:effectLst/>
                          <a:latin typeface="+mn-lt"/>
                          <a:ea typeface="+mn-ea"/>
                          <a:cs typeface="+mn-cs"/>
                        </a:rPr>
                        <a:t>Anteil </a:t>
                      </a: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251918229"/>
                  </a:ext>
                </a:extLst>
              </a:tr>
              <a:tr h="36000">
                <a:tc>
                  <a:txBody>
                    <a:bodyPr/>
                    <a:lstStyle/>
                    <a:p>
                      <a:pPr algn="l" fontAlgn="b"/>
                      <a:r>
                        <a:rPr lang="de-DE" sz="1200" u="none" strike="noStrike" kern="1200" dirty="0">
                          <a:solidFill>
                            <a:schemeClr val="tx1"/>
                          </a:solidFill>
                          <a:effectLst/>
                          <a:latin typeface="+mn-lt"/>
                          <a:ea typeface="+mn-ea"/>
                          <a:cs typeface="+mn-cs"/>
                        </a:rPr>
                        <a:t>XBB.1.5</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25 %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64811438"/>
                  </a:ext>
                </a:extLst>
              </a:tr>
              <a:tr h="36000">
                <a:tc>
                  <a:txBody>
                    <a:bodyPr/>
                    <a:lstStyle/>
                    <a:p>
                      <a:pPr algn="l" fontAlgn="b"/>
                      <a:r>
                        <a:rPr lang="de-DE" sz="1200" u="none" strike="noStrike" kern="1200" dirty="0">
                          <a:solidFill>
                            <a:schemeClr val="tx1"/>
                          </a:solidFill>
                          <a:effectLst/>
                          <a:latin typeface="+mn-lt"/>
                          <a:ea typeface="+mn-ea"/>
                          <a:cs typeface="+mn-cs"/>
                        </a:rPr>
                        <a:t>XBB.1.9.1</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17 %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05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055286724"/>
                  </a:ext>
                </a:extLst>
              </a:tr>
              <a:tr h="36000">
                <a:tc>
                  <a:txBody>
                    <a:bodyPr/>
                    <a:lstStyle/>
                    <a:p>
                      <a:pPr algn="l" fontAlgn="b"/>
                      <a:r>
                        <a:rPr lang="de-DE" sz="1200" u="none" strike="noStrike" kern="1200" dirty="0">
                          <a:solidFill>
                            <a:schemeClr val="tx1"/>
                          </a:solidFill>
                          <a:effectLst/>
                          <a:latin typeface="+mn-lt"/>
                          <a:ea typeface="+mn-ea"/>
                          <a:cs typeface="+mn-cs"/>
                        </a:rPr>
                        <a:t>XBB.1</a:t>
                      </a:r>
                    </a:p>
                  </a:txBody>
                  <a:tcPr marL="6350" marR="6350" marT="6350" marB="0" anchor="b">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10 %</a:t>
                      </a:r>
                    </a:p>
                  </a:txBody>
                  <a:tcPr marL="6350" marR="6350" marT="6350" marB="0" anchor="b">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algn="l"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314598889"/>
                  </a:ext>
                </a:extLst>
              </a:tr>
              <a:tr h="83235">
                <a:tc>
                  <a:txBody>
                    <a:bodyPr/>
                    <a:lstStyle/>
                    <a:p>
                      <a:pPr algn="l" fontAlgn="b"/>
                      <a:r>
                        <a:rPr lang="de-DE" sz="1200" u="none" strike="noStrike" kern="1200" dirty="0">
                          <a:solidFill>
                            <a:schemeClr val="tx1"/>
                          </a:solidFill>
                          <a:effectLst/>
                          <a:latin typeface="+mn-lt"/>
                          <a:ea typeface="+mn-ea"/>
                          <a:cs typeface="+mn-cs"/>
                        </a:rPr>
                        <a:t>EG.1</a:t>
                      </a:r>
                    </a:p>
                  </a:txBody>
                  <a:tcPr marL="9525" marR="9525" marT="9525" marB="0" anchor="b">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6,4 %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de-DE" sz="105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034307515"/>
                  </a:ext>
                </a:extLst>
              </a:tr>
              <a:tr h="83235">
                <a:tc>
                  <a:txBody>
                    <a:bodyPr/>
                    <a:lstStyle/>
                    <a:p>
                      <a:pPr algn="l" fontAlgn="b"/>
                      <a:r>
                        <a:rPr lang="de-DE" sz="1200" u="none" strike="noStrike" kern="1200" dirty="0">
                          <a:solidFill>
                            <a:schemeClr val="tx1"/>
                          </a:solidFill>
                          <a:effectLst/>
                          <a:latin typeface="+mn-lt"/>
                          <a:ea typeface="+mn-ea"/>
                          <a:cs typeface="+mn-cs"/>
                        </a:rPr>
                        <a:t>EU.1.1</a:t>
                      </a:r>
                    </a:p>
                  </a:txBody>
                  <a:tcPr marL="9525" marR="9525" marT="9525" marB="0" anchor="b">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4,3 %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de-DE" sz="105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292286219"/>
                  </a:ext>
                </a:extLst>
              </a:tr>
              <a:tr h="83235">
                <a:tc>
                  <a:txBody>
                    <a:bodyPr/>
                    <a:lstStyle/>
                    <a:p>
                      <a:pPr algn="l" fontAlgn="b"/>
                      <a:r>
                        <a:rPr lang="de-DE" sz="1200" u="none" strike="noStrike" kern="1200" dirty="0">
                          <a:solidFill>
                            <a:schemeClr val="tx1"/>
                          </a:solidFill>
                          <a:effectLst/>
                          <a:latin typeface="+mn-lt"/>
                          <a:ea typeface="+mn-ea"/>
                          <a:cs typeface="+mn-cs"/>
                        </a:rPr>
                        <a:t>XBB.1.9</a:t>
                      </a:r>
                    </a:p>
                  </a:txBody>
                  <a:tcPr marL="6350" marR="6350" marT="6350" marB="0" anchor="b">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4,3 % %</a:t>
                      </a:r>
                    </a:p>
                  </a:txBody>
                  <a:tcPr marL="6350" marR="6350" marT="6350" marB="0" anchor="b">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de-DE" sz="105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619824505"/>
                  </a:ext>
                </a:extLst>
              </a:tr>
              <a:tr h="83235">
                <a:tc>
                  <a:txBody>
                    <a:bodyPr/>
                    <a:lstStyle/>
                    <a:p>
                      <a:pPr algn="l" fontAlgn="b"/>
                      <a:r>
                        <a:rPr lang="de-DE" sz="1200" u="none" strike="noStrike" kern="1200" dirty="0">
                          <a:solidFill>
                            <a:schemeClr val="tx1"/>
                          </a:solidFill>
                          <a:effectLst/>
                          <a:latin typeface="+mn-lt"/>
                          <a:ea typeface="+mn-ea"/>
                          <a:cs typeface="+mn-cs"/>
                        </a:rPr>
                        <a:t>XBB.1.9.2</a:t>
                      </a:r>
                    </a:p>
                  </a:txBody>
                  <a:tcPr marL="9525" marR="9525" marT="9525" marB="0" anchor="ctr">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4,3 % %</a:t>
                      </a:r>
                    </a:p>
                  </a:txBody>
                  <a:tcPr marL="9525" marR="9525" marT="9525" marB="0" anchor="ctr">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de-DE" sz="105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105757742"/>
                  </a:ext>
                </a:extLst>
              </a:tr>
              <a:tr h="36000">
                <a:tc>
                  <a:txBody>
                    <a:bodyPr/>
                    <a:lstStyle/>
                    <a:p>
                      <a:pPr algn="l" fontAlgn="b"/>
                      <a:r>
                        <a:rPr lang="de-DE" sz="1200" u="none" strike="noStrike" kern="1200" dirty="0">
                          <a:solidFill>
                            <a:schemeClr val="tx1"/>
                          </a:solidFill>
                          <a:effectLst/>
                          <a:latin typeface="+mn-lt"/>
                          <a:ea typeface="+mn-ea"/>
                          <a:cs typeface="+mn-cs"/>
                        </a:rPr>
                        <a:t>XBB.1.5.13</a:t>
                      </a:r>
                    </a:p>
                  </a:txBody>
                  <a:tcPr marL="9525" marR="9525" marT="9525" marB="0" anchor="b">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3,2 %</a:t>
                      </a:r>
                    </a:p>
                  </a:txBody>
                  <a:tcPr marL="6350" marR="6350" marT="6350" marB="0" anchor="b">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de-DE" sz="105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231816309"/>
                  </a:ext>
                </a:extLst>
              </a:tr>
              <a:tr h="36000">
                <a:tc>
                  <a:txBody>
                    <a:bodyPr/>
                    <a:lstStyle/>
                    <a:p>
                      <a:pPr algn="l" fontAlgn="b"/>
                      <a:r>
                        <a:rPr lang="de-DE" sz="1200" u="none" strike="noStrike" kern="1200" dirty="0">
                          <a:solidFill>
                            <a:schemeClr val="tx1"/>
                          </a:solidFill>
                          <a:effectLst/>
                          <a:latin typeface="+mn-lt"/>
                          <a:ea typeface="+mn-ea"/>
                          <a:cs typeface="+mn-cs"/>
                        </a:rPr>
                        <a:t>XBB.1.5.37</a:t>
                      </a:r>
                    </a:p>
                  </a:txBody>
                  <a:tcPr marL="9525" marR="9525" marT="9525" marB="0" anchor="b">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2,7 %</a:t>
                      </a:r>
                    </a:p>
                  </a:txBody>
                  <a:tcPr marL="6350" marR="6350" marT="6350" marB="0" anchor="b">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de-DE" sz="105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206631575"/>
                  </a:ext>
                </a:extLst>
              </a:tr>
              <a:tr h="36000">
                <a:tc>
                  <a:txBody>
                    <a:bodyPr/>
                    <a:lstStyle/>
                    <a:p>
                      <a:pPr algn="l" fontAlgn="b"/>
                      <a:r>
                        <a:rPr lang="de-DE" sz="1200" u="none" strike="noStrike" kern="1200" dirty="0">
                          <a:solidFill>
                            <a:schemeClr val="tx1"/>
                          </a:solidFill>
                          <a:effectLst/>
                          <a:latin typeface="+mn-lt"/>
                          <a:ea typeface="+mn-ea"/>
                          <a:cs typeface="+mn-cs"/>
                        </a:rPr>
                        <a:t>XBB.1.16</a:t>
                      </a:r>
                    </a:p>
                  </a:txBody>
                  <a:tcPr marL="6350" marR="6350" marT="6350" marB="0" anchor="b">
                    <a:solidFill>
                      <a:schemeClr val="tx2">
                        <a:lumMod val="20000"/>
                        <a:lumOff val="80000"/>
                      </a:schemeClr>
                    </a:solidFill>
                  </a:tcPr>
                </a:tc>
                <a:tc>
                  <a:txBody>
                    <a:bodyPr/>
                    <a:lstStyle/>
                    <a:p>
                      <a:pPr algn="r" fontAlgn="b"/>
                      <a:r>
                        <a:rPr lang="de-DE" sz="1200" u="none" strike="noStrike" kern="1200" dirty="0">
                          <a:solidFill>
                            <a:schemeClr val="tx1"/>
                          </a:solidFill>
                          <a:effectLst/>
                          <a:latin typeface="+mn-lt"/>
                          <a:ea typeface="+mn-ea"/>
                          <a:cs typeface="+mn-cs"/>
                        </a:rPr>
                        <a:t>&lt; 0,1 %</a:t>
                      </a:r>
                    </a:p>
                  </a:txBody>
                  <a:tcPr marL="6350" marR="6350" marT="6350" marB="0" anchor="b">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de-DE" sz="105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1785657252"/>
                  </a:ext>
                </a:extLst>
              </a:tr>
              <a:tr h="36000">
                <a:tc>
                  <a:txBody>
                    <a:bodyPr/>
                    <a:lstStyle/>
                    <a:p>
                      <a:pPr algn="l" fontAlgn="b"/>
                      <a:endParaRPr lang="de-DE" sz="1200" u="none" strike="noStrike" kern="1200" dirty="0">
                        <a:solidFill>
                          <a:schemeClr val="tx1"/>
                        </a:solidFill>
                        <a:effectLst/>
                        <a:latin typeface="+mn-lt"/>
                        <a:ea typeface="+mn-ea"/>
                        <a:cs typeface="+mn-cs"/>
                      </a:endParaRPr>
                    </a:p>
                  </a:txBody>
                  <a:tcPr marL="6350" marR="6350" marT="6350" marB="0" anchor="b">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6350" marR="6350" marT="6350" marB="0" anchor="b">
                    <a:solidFill>
                      <a:schemeClr val="tx2">
                        <a:lumMod val="20000"/>
                        <a:lumOff val="80000"/>
                      </a:schemeClr>
                    </a:solidFill>
                  </a:tcPr>
                </a:tc>
                <a:tc>
                  <a:txBody>
                    <a:bodyPr/>
                    <a:lstStyle/>
                    <a:p>
                      <a:pPr algn="r" fontAlgn="b"/>
                      <a:endParaRPr lang="de-DE" sz="120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de-DE" sz="1050" u="none" strike="noStrike" kern="1200" dirty="0">
                        <a:solidFill>
                          <a:schemeClr val="tx1"/>
                        </a:solidFill>
                        <a:effectLst/>
                        <a:latin typeface="+mn-lt"/>
                        <a:ea typeface="+mn-ea"/>
                        <a:cs typeface="+mn-cs"/>
                      </a:endParaRPr>
                    </a:p>
                  </a:txBody>
                  <a:tcPr marL="9525" marR="9525" marT="9525" marB="0" anchor="ctr">
                    <a:solidFill>
                      <a:schemeClr val="tx2">
                        <a:lumMod val="20000"/>
                        <a:lumOff val="80000"/>
                      </a:schemeClr>
                    </a:solidFill>
                  </a:tcPr>
                </a:tc>
                <a:extLst>
                  <a:ext uri="{0D108BD9-81ED-4DB2-BD59-A6C34878D82A}">
                    <a16:rowId xmlns:a16="http://schemas.microsoft.com/office/drawing/2014/main" val="3515460923"/>
                  </a:ext>
                </a:extLst>
              </a:tr>
            </a:tbl>
          </a:graphicData>
        </a:graphic>
      </p:graphicFrame>
      <p:sp>
        <p:nvSpPr>
          <p:cNvPr id="5" name="Textfeld 4">
            <a:extLst>
              <a:ext uri="{FF2B5EF4-FFF2-40B4-BE49-F238E27FC236}">
                <a16:creationId xmlns:a16="http://schemas.microsoft.com/office/drawing/2014/main" id="{605706DB-CC50-4389-A828-26B438B8C5B3}"/>
              </a:ext>
            </a:extLst>
          </p:cNvPr>
          <p:cNvSpPr txBox="1"/>
          <p:nvPr/>
        </p:nvSpPr>
        <p:spPr>
          <a:xfrm>
            <a:off x="317021" y="236750"/>
            <a:ext cx="4695837" cy="369332"/>
          </a:xfrm>
          <a:prstGeom prst="rect">
            <a:avLst/>
          </a:prstGeom>
          <a:noFill/>
        </p:spPr>
        <p:txBody>
          <a:bodyPr wrap="none" rtlCol="0">
            <a:spAutoFit/>
          </a:bodyPr>
          <a:lstStyle/>
          <a:p>
            <a:r>
              <a:rPr lang="de-DE" b="1" dirty="0">
                <a:solidFill>
                  <a:srgbClr val="045AA6"/>
                </a:solidFill>
              </a:rPr>
              <a:t>SARS-CoV-2 Varianten mit &gt; 1% in KW 15/2023 </a:t>
            </a:r>
          </a:p>
        </p:txBody>
      </p:sp>
      <p:sp>
        <p:nvSpPr>
          <p:cNvPr id="2" name="Foliennummernplatzhalter 1">
            <a:extLst>
              <a:ext uri="{FF2B5EF4-FFF2-40B4-BE49-F238E27FC236}">
                <a16:creationId xmlns:a16="http://schemas.microsoft.com/office/drawing/2014/main" id="{88372E95-FFD6-43B2-9217-F82FF21EE215}"/>
              </a:ext>
            </a:extLst>
          </p:cNvPr>
          <p:cNvSpPr>
            <a:spLocks noGrp="1"/>
          </p:cNvSpPr>
          <p:nvPr>
            <p:ph type="sldNum" sz="quarter" idx="12"/>
          </p:nvPr>
        </p:nvSpPr>
        <p:spPr/>
        <p:txBody>
          <a:bodyPr/>
          <a:lstStyle/>
          <a:p>
            <a:fld id="{9B241C01-97D6-4FA0-95DB-8FDA9555F8C7}" type="slidenum">
              <a:rPr lang="de-DE" smtClean="0"/>
              <a:t>4</a:t>
            </a:fld>
            <a:endParaRPr lang="de-DE"/>
          </a:p>
        </p:txBody>
      </p:sp>
      <p:sp>
        <p:nvSpPr>
          <p:cNvPr id="16" name="Textfeld 5">
            <a:extLst>
              <a:ext uri="{FF2B5EF4-FFF2-40B4-BE49-F238E27FC236}">
                <a16:creationId xmlns:a16="http://schemas.microsoft.com/office/drawing/2014/main" id="{58FBAD86-E7F0-4898-B167-9F5E1F090171}"/>
              </a:ext>
            </a:extLst>
          </p:cNvPr>
          <p:cNvSpPr txBox="1"/>
          <p:nvPr/>
        </p:nvSpPr>
        <p:spPr>
          <a:xfrm>
            <a:off x="5424866" y="730665"/>
            <a:ext cx="3533154" cy="300082"/>
          </a:xfrm>
          <a:prstGeom prst="rect">
            <a:avLst/>
          </a:prstGeom>
          <a:solidFill>
            <a:schemeClr val="tx2">
              <a:lumMod val="20000"/>
              <a:lumOff val="80000"/>
            </a:schemeClr>
          </a:solidFill>
        </p:spPr>
        <p:txBody>
          <a:bodyPr wrap="square" rtlCol="0">
            <a:spAutoFit/>
          </a:bodyPr>
          <a:lstStyle/>
          <a:p>
            <a:r>
              <a:rPr lang="de-DE" sz="1350" b="1" dirty="0"/>
              <a:t>KW 15/2023 (Stichprobe)</a:t>
            </a:r>
          </a:p>
        </p:txBody>
      </p:sp>
      <p:sp>
        <p:nvSpPr>
          <p:cNvPr id="15" name="Textfeld 1">
            <a:extLst>
              <a:ext uri="{FF2B5EF4-FFF2-40B4-BE49-F238E27FC236}">
                <a16:creationId xmlns:a16="http://schemas.microsoft.com/office/drawing/2014/main" id="{0C6E8E19-0E8B-4046-8E8F-21FC15EFE0BD}"/>
              </a:ext>
            </a:extLst>
          </p:cNvPr>
          <p:cNvSpPr txBox="1"/>
          <p:nvPr/>
        </p:nvSpPr>
        <p:spPr>
          <a:xfrm>
            <a:off x="564825" y="4433111"/>
            <a:ext cx="4766438" cy="276999"/>
          </a:xfrm>
          <a:prstGeom prst="rect">
            <a:avLst/>
          </a:prstGeom>
          <a:solidFill>
            <a:schemeClr val="bg2">
              <a:lumMod val="90000"/>
            </a:schemeClr>
          </a:solidFill>
        </p:spPr>
        <p:txBody>
          <a:bodyPr wrap="square" rtlCol="0">
            <a:spAutoFit/>
          </a:bodyPr>
          <a:lstStyle/>
          <a:p>
            <a:r>
              <a:rPr lang="de-DE" sz="1200" i="1" dirty="0"/>
              <a:t>Rekombinante Linien machen in KW 15/2023 84,2 % der Stichprobe aus. </a:t>
            </a:r>
          </a:p>
        </p:txBody>
      </p:sp>
      <p:cxnSp>
        <p:nvCxnSpPr>
          <p:cNvPr id="29" name="Gerade Verbindung mit Pfeil 28">
            <a:extLst>
              <a:ext uri="{FF2B5EF4-FFF2-40B4-BE49-F238E27FC236}">
                <a16:creationId xmlns:a16="http://schemas.microsoft.com/office/drawing/2014/main" id="{310485D3-A6FA-4931-A1BD-C61DE427DCDF}"/>
              </a:ext>
            </a:extLst>
          </p:cNvPr>
          <p:cNvCxnSpPr>
            <a:cxnSpLocks/>
          </p:cNvCxnSpPr>
          <p:nvPr/>
        </p:nvCxnSpPr>
        <p:spPr>
          <a:xfrm flipH="1" flipV="1">
            <a:off x="7299964" y="2326273"/>
            <a:ext cx="7247"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Gerade Verbindung mit Pfeil 30">
            <a:extLst>
              <a:ext uri="{FF2B5EF4-FFF2-40B4-BE49-F238E27FC236}">
                <a16:creationId xmlns:a16="http://schemas.microsoft.com/office/drawing/2014/main" id="{40657E13-6BFC-42EC-A624-AD27DE429D72}"/>
              </a:ext>
            </a:extLst>
          </p:cNvPr>
          <p:cNvCxnSpPr/>
          <p:nvPr/>
        </p:nvCxnSpPr>
        <p:spPr>
          <a:xfrm flipV="1">
            <a:off x="9985346" y="1982706"/>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Gerade Verbindung mit Pfeil 26">
            <a:extLst>
              <a:ext uri="{FF2B5EF4-FFF2-40B4-BE49-F238E27FC236}">
                <a16:creationId xmlns:a16="http://schemas.microsoft.com/office/drawing/2014/main" id="{9D94C46B-3788-401C-8AF0-EF312D71236F}"/>
              </a:ext>
            </a:extLst>
          </p:cNvPr>
          <p:cNvCxnSpPr>
            <a:cxnSpLocks/>
          </p:cNvCxnSpPr>
          <p:nvPr/>
        </p:nvCxnSpPr>
        <p:spPr>
          <a:xfrm>
            <a:off x="9951804" y="2412113"/>
            <a:ext cx="100630" cy="1088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feld 1">
            <a:extLst>
              <a:ext uri="{FF2B5EF4-FFF2-40B4-BE49-F238E27FC236}">
                <a16:creationId xmlns:a16="http://schemas.microsoft.com/office/drawing/2014/main" id="{DA0E171E-6159-4C83-B608-E3C2B89D7565}"/>
              </a:ext>
            </a:extLst>
          </p:cNvPr>
          <p:cNvSpPr txBox="1"/>
          <p:nvPr/>
        </p:nvSpPr>
        <p:spPr>
          <a:xfrm>
            <a:off x="5424867" y="4063779"/>
            <a:ext cx="3639620" cy="646331"/>
          </a:xfrm>
          <a:prstGeom prst="rect">
            <a:avLst/>
          </a:prstGeom>
          <a:solidFill>
            <a:schemeClr val="accent2">
              <a:lumMod val="20000"/>
              <a:lumOff val="80000"/>
            </a:schemeClr>
          </a:solidFill>
        </p:spPr>
        <p:txBody>
          <a:bodyPr wrap="square" rtlCol="0">
            <a:spAutoFit/>
          </a:bodyPr>
          <a:lstStyle/>
          <a:p>
            <a:pPr marL="171450" indent="-171450">
              <a:buFont typeface="Arial" panose="020B0604020202020204" pitchFamily="34" charset="0"/>
              <a:buChar char="•"/>
            </a:pPr>
            <a:r>
              <a:rPr lang="de-DE" sz="1200" dirty="0"/>
              <a:t>XBB.1.16* (VOI </a:t>
            </a:r>
            <a:r>
              <a:rPr lang="de-DE" sz="1200" dirty="0" err="1"/>
              <a:t>by</a:t>
            </a:r>
            <a:r>
              <a:rPr lang="de-DE" sz="1200" dirty="0"/>
              <a:t> WHO) </a:t>
            </a:r>
            <a:r>
              <a:rPr lang="de-DE" sz="1200" dirty="0">
                <a:sym typeface="Wingdings" panose="05000000000000000000" pitchFamily="2" charset="2"/>
              </a:rPr>
              <a:t> 24 Nachweise bis KW14/2023 und 0 in KW15/2023 </a:t>
            </a:r>
          </a:p>
          <a:p>
            <a:pPr marL="171450" indent="-171450">
              <a:buFont typeface="Arial" panose="020B0604020202020204" pitchFamily="34" charset="0"/>
              <a:buChar char="•"/>
            </a:pPr>
            <a:r>
              <a:rPr lang="de-DE" sz="1200" dirty="0">
                <a:sym typeface="Wingdings" panose="05000000000000000000" pitchFamily="2" charset="2"/>
              </a:rPr>
              <a:t>XBB.1.5 und XBB.1.16 aktuell einzige VOIs (WHO), </a:t>
            </a:r>
            <a:endParaRPr lang="de-DE" sz="1200" dirty="0"/>
          </a:p>
        </p:txBody>
      </p:sp>
      <p:cxnSp>
        <p:nvCxnSpPr>
          <p:cNvPr id="22" name="Gerade Verbindung mit Pfeil 21">
            <a:extLst>
              <a:ext uri="{FF2B5EF4-FFF2-40B4-BE49-F238E27FC236}">
                <a16:creationId xmlns:a16="http://schemas.microsoft.com/office/drawing/2014/main" id="{41C4CA13-47A4-4FE7-A5B2-CF6706E221E8}"/>
              </a:ext>
            </a:extLst>
          </p:cNvPr>
          <p:cNvCxnSpPr>
            <a:cxnSpLocks/>
          </p:cNvCxnSpPr>
          <p:nvPr/>
        </p:nvCxnSpPr>
        <p:spPr>
          <a:xfrm flipV="1">
            <a:off x="7232840" y="3130128"/>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Gerade Verbindung mit Pfeil 22">
            <a:extLst>
              <a:ext uri="{FF2B5EF4-FFF2-40B4-BE49-F238E27FC236}">
                <a16:creationId xmlns:a16="http://schemas.microsoft.com/office/drawing/2014/main" id="{ECC8C02F-EB17-45B2-BFAC-2C244C291E32}"/>
              </a:ext>
            </a:extLst>
          </p:cNvPr>
          <p:cNvCxnSpPr>
            <a:cxnSpLocks/>
          </p:cNvCxnSpPr>
          <p:nvPr/>
        </p:nvCxnSpPr>
        <p:spPr>
          <a:xfrm>
            <a:off x="9920702" y="3502095"/>
            <a:ext cx="150945" cy="544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Gerade Verbindung mit Pfeil 24">
            <a:extLst>
              <a:ext uri="{FF2B5EF4-FFF2-40B4-BE49-F238E27FC236}">
                <a16:creationId xmlns:a16="http://schemas.microsoft.com/office/drawing/2014/main" id="{4555BAB7-7168-467F-BBAB-31571BC30759}"/>
              </a:ext>
            </a:extLst>
          </p:cNvPr>
          <p:cNvCxnSpPr/>
          <p:nvPr/>
        </p:nvCxnSpPr>
        <p:spPr>
          <a:xfrm flipV="1">
            <a:off x="7296786" y="1717804"/>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Gerade Verbindung mit Pfeil 38">
            <a:extLst>
              <a:ext uri="{FF2B5EF4-FFF2-40B4-BE49-F238E27FC236}">
                <a16:creationId xmlns:a16="http://schemas.microsoft.com/office/drawing/2014/main" id="{2EEC51E7-C8E0-458B-B40D-485D4823BE0D}"/>
              </a:ext>
            </a:extLst>
          </p:cNvPr>
          <p:cNvCxnSpPr>
            <a:cxnSpLocks/>
          </p:cNvCxnSpPr>
          <p:nvPr/>
        </p:nvCxnSpPr>
        <p:spPr>
          <a:xfrm flipV="1">
            <a:off x="7220300" y="2548314"/>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Gerade Verbindung mit Pfeil 31">
            <a:extLst>
              <a:ext uri="{FF2B5EF4-FFF2-40B4-BE49-F238E27FC236}">
                <a16:creationId xmlns:a16="http://schemas.microsoft.com/office/drawing/2014/main" id="{4CC82623-16EA-415D-96AF-82C5ADABF949}"/>
              </a:ext>
            </a:extLst>
          </p:cNvPr>
          <p:cNvCxnSpPr/>
          <p:nvPr/>
        </p:nvCxnSpPr>
        <p:spPr>
          <a:xfrm flipV="1">
            <a:off x="7296786" y="1517511"/>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Gerade Verbindung mit Pfeil 34">
            <a:extLst>
              <a:ext uri="{FF2B5EF4-FFF2-40B4-BE49-F238E27FC236}">
                <a16:creationId xmlns:a16="http://schemas.microsoft.com/office/drawing/2014/main" id="{AF5C14A4-829B-4352-A586-04DDC9ACBFF7}"/>
              </a:ext>
            </a:extLst>
          </p:cNvPr>
          <p:cNvCxnSpPr>
            <a:cxnSpLocks/>
          </p:cNvCxnSpPr>
          <p:nvPr/>
        </p:nvCxnSpPr>
        <p:spPr>
          <a:xfrm>
            <a:off x="7296786" y="1920859"/>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Gerade Verbindung mit Pfeil 35">
            <a:extLst>
              <a:ext uri="{FF2B5EF4-FFF2-40B4-BE49-F238E27FC236}">
                <a16:creationId xmlns:a16="http://schemas.microsoft.com/office/drawing/2014/main" id="{D3573EA8-7122-40DB-B7CE-A4D70B0E3B05}"/>
              </a:ext>
            </a:extLst>
          </p:cNvPr>
          <p:cNvCxnSpPr/>
          <p:nvPr/>
        </p:nvCxnSpPr>
        <p:spPr>
          <a:xfrm flipV="1">
            <a:off x="7299964" y="2091232"/>
            <a:ext cx="0"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Gerade Verbindung mit Pfeil 40">
            <a:extLst>
              <a:ext uri="{FF2B5EF4-FFF2-40B4-BE49-F238E27FC236}">
                <a16:creationId xmlns:a16="http://schemas.microsoft.com/office/drawing/2014/main" id="{5EC008FF-8C0A-464A-8FF2-6BFEAB1A5375}"/>
              </a:ext>
            </a:extLst>
          </p:cNvPr>
          <p:cNvCxnSpPr>
            <a:cxnSpLocks/>
          </p:cNvCxnSpPr>
          <p:nvPr/>
        </p:nvCxnSpPr>
        <p:spPr>
          <a:xfrm flipV="1">
            <a:off x="7221970" y="1395719"/>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 name="Grafik 5">
            <a:extLst>
              <a:ext uri="{FF2B5EF4-FFF2-40B4-BE49-F238E27FC236}">
                <a16:creationId xmlns:a16="http://schemas.microsoft.com/office/drawing/2014/main" id="{A51627E5-717F-465B-B972-BC6A41D8CF75}"/>
              </a:ext>
            </a:extLst>
          </p:cNvPr>
          <p:cNvPicPr>
            <a:picLocks noChangeAspect="1"/>
          </p:cNvPicPr>
          <p:nvPr/>
        </p:nvPicPr>
        <p:blipFill>
          <a:blip r:embed="rId3"/>
          <a:stretch>
            <a:fillRect/>
          </a:stretch>
        </p:blipFill>
        <p:spPr>
          <a:xfrm>
            <a:off x="286250" y="665436"/>
            <a:ext cx="5095236" cy="3705627"/>
          </a:xfrm>
          <a:prstGeom prst="rect">
            <a:avLst/>
          </a:prstGeom>
        </p:spPr>
      </p:pic>
      <p:cxnSp>
        <p:nvCxnSpPr>
          <p:cNvPr id="24" name="Gerade Verbindung mit Pfeil 23">
            <a:extLst>
              <a:ext uri="{FF2B5EF4-FFF2-40B4-BE49-F238E27FC236}">
                <a16:creationId xmlns:a16="http://schemas.microsoft.com/office/drawing/2014/main" id="{57EB81FC-5E92-400E-ACBA-7C3DB504662A}"/>
              </a:ext>
            </a:extLst>
          </p:cNvPr>
          <p:cNvCxnSpPr>
            <a:cxnSpLocks/>
          </p:cNvCxnSpPr>
          <p:nvPr/>
        </p:nvCxnSpPr>
        <p:spPr>
          <a:xfrm flipV="1">
            <a:off x="7216713" y="2760263"/>
            <a:ext cx="155987" cy="489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Gerade Verbindung mit Pfeil 25">
            <a:extLst>
              <a:ext uri="{FF2B5EF4-FFF2-40B4-BE49-F238E27FC236}">
                <a16:creationId xmlns:a16="http://schemas.microsoft.com/office/drawing/2014/main" id="{2B54541D-6495-4E01-9282-49B8FA431015}"/>
              </a:ext>
            </a:extLst>
          </p:cNvPr>
          <p:cNvCxnSpPr>
            <a:cxnSpLocks/>
          </p:cNvCxnSpPr>
          <p:nvPr/>
        </p:nvCxnSpPr>
        <p:spPr>
          <a:xfrm flipH="1" flipV="1">
            <a:off x="7307211" y="2863908"/>
            <a:ext cx="7247" cy="144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Datumsplatzhalter 1">
            <a:extLst>
              <a:ext uri="{FF2B5EF4-FFF2-40B4-BE49-F238E27FC236}">
                <a16:creationId xmlns:a16="http://schemas.microsoft.com/office/drawing/2014/main" id="{EDFFB4E2-B6C6-41B8-A67A-03E59F18B119}"/>
              </a:ext>
            </a:extLst>
          </p:cNvPr>
          <p:cNvSpPr>
            <a:spLocks noGrp="1"/>
          </p:cNvSpPr>
          <p:nvPr>
            <p:ph type="dt" sz="half" idx="10"/>
          </p:nvPr>
        </p:nvSpPr>
        <p:spPr>
          <a:xfrm>
            <a:off x="564826" y="4917533"/>
            <a:ext cx="1860421" cy="194697"/>
          </a:xfrm>
        </p:spPr>
        <p:txBody>
          <a:bodyPr/>
          <a:lstStyle/>
          <a:p>
            <a:fld id="{CB97312E-E814-4B4F-A96B-5B58A5D2EF4D}" type="datetime1">
              <a:rPr lang="de-DE" smtClean="0"/>
              <a:t>26.04.2023</a:t>
            </a:fld>
            <a:endParaRPr lang="de-DE" dirty="0"/>
          </a:p>
        </p:txBody>
      </p:sp>
    </p:spTree>
    <p:extLst>
      <p:ext uri="{BB962C8B-B14F-4D97-AF65-F5344CB8AC3E}">
        <p14:creationId xmlns:p14="http://schemas.microsoft.com/office/powerpoint/2010/main" val="411184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756ED1A-BD5A-4BE3-B9EB-28CB678D3206}"/>
              </a:ext>
            </a:extLst>
          </p:cNvPr>
          <p:cNvSpPr>
            <a:spLocks noGrp="1"/>
          </p:cNvSpPr>
          <p:nvPr>
            <p:ph type="sldNum" sz="quarter" idx="12"/>
          </p:nvPr>
        </p:nvSpPr>
        <p:spPr/>
        <p:txBody>
          <a:bodyPr/>
          <a:lstStyle/>
          <a:p>
            <a:fld id="{162A217B-ED1C-D84B-8478-63C77FA79618}" type="slidenum">
              <a:rPr lang="de-DE" smtClean="0"/>
              <a:t>5</a:t>
            </a:fld>
            <a:endParaRPr lang="de-DE"/>
          </a:p>
        </p:txBody>
      </p:sp>
      <p:sp>
        <p:nvSpPr>
          <p:cNvPr id="4" name="Inhaltsplatzhalter 3">
            <a:extLst>
              <a:ext uri="{FF2B5EF4-FFF2-40B4-BE49-F238E27FC236}">
                <a16:creationId xmlns:a16="http://schemas.microsoft.com/office/drawing/2014/main" id="{0CB75377-4D40-49BA-BA0B-DD3ADA700B3C}"/>
              </a:ext>
            </a:extLst>
          </p:cNvPr>
          <p:cNvSpPr>
            <a:spLocks noGrp="1"/>
          </p:cNvSpPr>
          <p:nvPr>
            <p:ph sz="quarter" idx="13"/>
          </p:nvPr>
        </p:nvSpPr>
        <p:spPr>
          <a:xfrm>
            <a:off x="457200" y="1036924"/>
            <a:ext cx="7983646" cy="2112988"/>
          </a:xfrm>
        </p:spPr>
        <p:txBody>
          <a:bodyPr>
            <a:normAutofit lnSpcReduction="10000"/>
          </a:bodyPr>
          <a:lstStyle/>
          <a:p>
            <a:pPr marL="0" lvl="0" indent="0">
              <a:buNone/>
            </a:pPr>
            <a:r>
              <a:rPr lang="de-DE" dirty="0"/>
              <a:t>Vorschlag zur Berichterstattung </a:t>
            </a:r>
          </a:p>
          <a:p>
            <a:pPr marL="457200" lvl="0" indent="-457200">
              <a:buFont typeface="+mj-lt"/>
              <a:buAutoNum type="arabicPeriod"/>
            </a:pPr>
            <a:r>
              <a:rPr lang="de-DE" dirty="0"/>
              <a:t>Genomsequenzdaten aus IMSSC2-Netzwerk (n≈ 100/w) werden über einen Zeitraum von 28 Tagen aggregiert analysiert </a:t>
            </a:r>
            <a:r>
              <a:rPr lang="de-DE" dirty="0">
                <a:sym typeface="Wingdings" panose="05000000000000000000" pitchFamily="2" charset="2"/>
              </a:rPr>
              <a:t> </a:t>
            </a:r>
            <a:r>
              <a:rPr lang="de-DE" dirty="0"/>
              <a:t>„</a:t>
            </a:r>
            <a:r>
              <a:rPr lang="de-DE" dirty="0" err="1"/>
              <a:t>Sliding</a:t>
            </a:r>
            <a:r>
              <a:rPr lang="de-DE" dirty="0"/>
              <a:t> </a:t>
            </a:r>
            <a:r>
              <a:rPr lang="de-DE" dirty="0" err="1"/>
              <a:t>Window</a:t>
            </a:r>
            <a:r>
              <a:rPr lang="de-DE" dirty="0"/>
              <a:t>“</a:t>
            </a:r>
          </a:p>
          <a:p>
            <a:pPr marL="457200" lvl="0" indent="-457200">
              <a:buFont typeface="+mj-lt"/>
              <a:buAutoNum type="arabicPeriod"/>
            </a:pPr>
            <a:r>
              <a:rPr lang="de-DE" dirty="0"/>
              <a:t>Daten wöchentlich aktualisiert auf einer eigens dafür eingerichteten Webseite dargestellt (Tab.3 und Abb.1) </a:t>
            </a:r>
          </a:p>
          <a:p>
            <a:pPr marL="457200" lvl="0" indent="-457200">
              <a:buFont typeface="+mj-lt"/>
              <a:buAutoNum type="arabicPeriod"/>
            </a:pPr>
            <a:r>
              <a:rPr lang="de-DE" dirty="0"/>
              <a:t>(Zunächst) monatliche schriftliche Berichterstattung im Rahmen des COVID-19 </a:t>
            </a:r>
            <a:r>
              <a:rPr lang="de-DE" dirty="0" err="1"/>
              <a:t>WoBe</a:t>
            </a:r>
            <a:r>
              <a:rPr lang="de-DE" dirty="0"/>
              <a:t> (Start KW 19)</a:t>
            </a:r>
          </a:p>
          <a:p>
            <a:pPr lvl="2"/>
            <a:endParaRPr lang="de-DE" dirty="0"/>
          </a:p>
        </p:txBody>
      </p:sp>
      <p:sp>
        <p:nvSpPr>
          <p:cNvPr id="5" name="Titel 4">
            <a:extLst>
              <a:ext uri="{FF2B5EF4-FFF2-40B4-BE49-F238E27FC236}">
                <a16:creationId xmlns:a16="http://schemas.microsoft.com/office/drawing/2014/main" id="{C5F183E7-43A8-43E5-9F87-BF8F8CB06094}"/>
              </a:ext>
            </a:extLst>
          </p:cNvPr>
          <p:cNvSpPr>
            <a:spLocks noGrp="1"/>
          </p:cNvSpPr>
          <p:nvPr>
            <p:ph type="title"/>
          </p:nvPr>
        </p:nvSpPr>
        <p:spPr>
          <a:xfrm>
            <a:off x="457200" y="228569"/>
            <a:ext cx="7983646" cy="564257"/>
          </a:xfrm>
        </p:spPr>
        <p:txBody>
          <a:bodyPr/>
          <a:lstStyle/>
          <a:p>
            <a:r>
              <a:rPr lang="de-DE" dirty="0"/>
              <a:t>Auslaufen der </a:t>
            </a:r>
            <a:r>
              <a:rPr lang="de-DE" dirty="0" err="1"/>
              <a:t>CorSurV</a:t>
            </a:r>
            <a:r>
              <a:rPr lang="de-DE" dirty="0"/>
              <a:t> zum Mai: </a:t>
            </a:r>
            <a:br>
              <a:rPr lang="de-DE" dirty="0"/>
            </a:br>
            <a:r>
              <a:rPr lang="de-DE" i="1" dirty="0"/>
              <a:t>Vorschlag Berichterstattung zu SARS-CoV-2 Varianten</a:t>
            </a:r>
          </a:p>
        </p:txBody>
      </p:sp>
      <p:sp>
        <p:nvSpPr>
          <p:cNvPr id="6" name="Rechteck 5">
            <a:extLst>
              <a:ext uri="{FF2B5EF4-FFF2-40B4-BE49-F238E27FC236}">
                <a16:creationId xmlns:a16="http://schemas.microsoft.com/office/drawing/2014/main" id="{17832F5B-BE67-4A3A-8848-15135138C134}"/>
              </a:ext>
            </a:extLst>
          </p:cNvPr>
          <p:cNvSpPr/>
          <p:nvPr/>
        </p:nvSpPr>
        <p:spPr>
          <a:xfrm>
            <a:off x="512504" y="3695449"/>
            <a:ext cx="4188839" cy="646331"/>
          </a:xfrm>
          <a:prstGeom prst="rect">
            <a:avLst/>
          </a:prstGeom>
        </p:spPr>
        <p:txBody>
          <a:bodyPr wrap="none">
            <a:spAutoFit/>
          </a:bodyPr>
          <a:lstStyle/>
          <a:p>
            <a:r>
              <a:rPr lang="de-DE" sz="1200" dirty="0"/>
              <a:t>Beispiele andere Länder</a:t>
            </a:r>
          </a:p>
          <a:p>
            <a:r>
              <a:rPr lang="de-DE" sz="1200" dirty="0"/>
              <a:t>DK:</a:t>
            </a:r>
            <a:r>
              <a:rPr lang="de-DE" sz="12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de-DE" sz="1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https://www.covid19genomics.dk/statistics</a:t>
            </a:r>
            <a:endParaRPr lang="de-DE" sz="1200" dirty="0"/>
          </a:p>
          <a:p>
            <a:r>
              <a:rPr lang="de-DE" sz="1200" dirty="0"/>
              <a:t>NL: </a:t>
            </a:r>
            <a:r>
              <a:rPr lang="de-DE" sz="1200" u="sng" dirty="0">
                <a:hlinkClick r:id="rId4"/>
              </a:rPr>
              <a:t>https://www.rivm.nl/en/coronavirus-covid-19/virus/variants</a:t>
            </a:r>
            <a:endParaRPr lang="de-DE" sz="1200" dirty="0"/>
          </a:p>
        </p:txBody>
      </p:sp>
      <p:sp>
        <p:nvSpPr>
          <p:cNvPr id="7" name="Datumsplatzhalter 1">
            <a:extLst>
              <a:ext uri="{FF2B5EF4-FFF2-40B4-BE49-F238E27FC236}">
                <a16:creationId xmlns:a16="http://schemas.microsoft.com/office/drawing/2014/main" id="{4B958857-045B-4982-AF2C-3272B0FF162C}"/>
              </a:ext>
            </a:extLst>
          </p:cNvPr>
          <p:cNvSpPr>
            <a:spLocks noGrp="1"/>
          </p:cNvSpPr>
          <p:nvPr>
            <p:ph type="dt" sz="half" idx="10"/>
          </p:nvPr>
        </p:nvSpPr>
        <p:spPr>
          <a:xfrm>
            <a:off x="564826" y="4917533"/>
            <a:ext cx="1860421" cy="194697"/>
          </a:xfrm>
        </p:spPr>
        <p:txBody>
          <a:bodyPr/>
          <a:lstStyle/>
          <a:p>
            <a:fld id="{999EE317-6508-4C6A-BD8F-B82416A5DDBF}" type="datetime1">
              <a:rPr lang="de-DE" smtClean="0"/>
              <a:t>26.04.2023</a:t>
            </a:fld>
            <a:endParaRPr lang="de-DE" dirty="0"/>
          </a:p>
        </p:txBody>
      </p:sp>
    </p:spTree>
    <p:extLst>
      <p:ext uri="{BB962C8B-B14F-4D97-AF65-F5344CB8AC3E}">
        <p14:creationId xmlns:p14="http://schemas.microsoft.com/office/powerpoint/2010/main" val="219079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03E8130-0524-46D0-B424-9DAF03EA5E4F}"/>
              </a:ext>
            </a:extLst>
          </p:cNvPr>
          <p:cNvSpPr>
            <a:spLocks noGrp="1"/>
          </p:cNvSpPr>
          <p:nvPr>
            <p:ph type="dt" sz="half" idx="10"/>
          </p:nvPr>
        </p:nvSpPr>
        <p:spPr/>
        <p:txBody>
          <a:bodyPr/>
          <a:lstStyle/>
          <a:p>
            <a:fld id="{39294926-B810-40F6-BFD9-9AD57394F5DD}" type="datetime1">
              <a:rPr lang="de-DE" smtClean="0"/>
              <a:t>26.04.2023</a:t>
            </a:fld>
            <a:endParaRPr lang="de-DE" dirty="0"/>
          </a:p>
        </p:txBody>
      </p:sp>
      <p:sp>
        <p:nvSpPr>
          <p:cNvPr id="3" name="Foliennummernplatzhalter 2">
            <a:extLst>
              <a:ext uri="{FF2B5EF4-FFF2-40B4-BE49-F238E27FC236}">
                <a16:creationId xmlns:a16="http://schemas.microsoft.com/office/drawing/2014/main" id="{BA7EE194-3043-4AA1-9FFB-4C7DE9DE719A}"/>
              </a:ext>
            </a:extLst>
          </p:cNvPr>
          <p:cNvSpPr>
            <a:spLocks noGrp="1"/>
          </p:cNvSpPr>
          <p:nvPr>
            <p:ph type="sldNum" sz="quarter" idx="12"/>
          </p:nvPr>
        </p:nvSpPr>
        <p:spPr/>
        <p:txBody>
          <a:bodyPr/>
          <a:lstStyle/>
          <a:p>
            <a:fld id="{162A217B-ED1C-D84B-8478-63C77FA79618}" type="slidenum">
              <a:rPr lang="de-DE" smtClean="0"/>
              <a:t>6</a:t>
            </a:fld>
            <a:endParaRPr lang="de-DE"/>
          </a:p>
        </p:txBody>
      </p:sp>
      <p:sp>
        <p:nvSpPr>
          <p:cNvPr id="4" name="Inhaltsplatzhalter 3">
            <a:extLst>
              <a:ext uri="{FF2B5EF4-FFF2-40B4-BE49-F238E27FC236}">
                <a16:creationId xmlns:a16="http://schemas.microsoft.com/office/drawing/2014/main" id="{086E3FFF-5516-44D3-91DB-E4C03D87BEF1}"/>
              </a:ext>
            </a:extLst>
          </p:cNvPr>
          <p:cNvSpPr>
            <a:spLocks noGrp="1"/>
          </p:cNvSpPr>
          <p:nvPr>
            <p:ph sz="quarter" idx="13"/>
          </p:nvPr>
        </p:nvSpPr>
        <p:spPr>
          <a:xfrm>
            <a:off x="457200" y="1059582"/>
            <a:ext cx="7983646" cy="3484917"/>
          </a:xfrm>
          <a:solidFill>
            <a:schemeClr val="accent1">
              <a:lumMod val="20000"/>
              <a:lumOff val="80000"/>
            </a:schemeClr>
          </a:solidFill>
        </p:spPr>
        <p:txBody>
          <a:bodyPr>
            <a:normAutofit lnSpcReduction="10000"/>
          </a:bodyPr>
          <a:lstStyle/>
          <a:p>
            <a:pPr marL="0" indent="0">
              <a:buNone/>
            </a:pPr>
            <a:r>
              <a:rPr lang="de-DE" sz="1200" b="1" i="1" dirty="0"/>
              <a:t>Hinweis</a:t>
            </a:r>
            <a:r>
              <a:rPr lang="de-DE" sz="1200" dirty="0"/>
              <a:t> </a:t>
            </a:r>
            <a:r>
              <a:rPr lang="de-DE" sz="1200" b="1" i="1" dirty="0"/>
              <a:t>zur zukünftigen Berichterstattung zu SARS-CoV-2 Varianten von besonderer Bedeutung nach Auslaufen der Vergütung der verpflichtenden Datenübermittlung von Vollgenomsequenzen im Rahmen der Coronavirus-</a:t>
            </a:r>
            <a:r>
              <a:rPr lang="de-DE" sz="1200" b="1" i="1" dirty="0" err="1"/>
              <a:t>Surveillanceverordnung</a:t>
            </a:r>
            <a:r>
              <a:rPr lang="de-DE" sz="1200" b="1" i="1" dirty="0"/>
              <a:t> (</a:t>
            </a:r>
            <a:r>
              <a:rPr lang="de-DE" sz="1200" b="1" i="1" dirty="0" err="1"/>
              <a:t>CorSurV</a:t>
            </a:r>
            <a:r>
              <a:rPr lang="de-DE" sz="1200" b="1" i="1" dirty="0"/>
              <a:t>) am 30. April 2023:</a:t>
            </a:r>
            <a:endParaRPr lang="de-DE" sz="1200" dirty="0"/>
          </a:p>
          <a:p>
            <a:pPr marL="0" indent="0">
              <a:buNone/>
            </a:pPr>
            <a:r>
              <a:rPr lang="de-DE" sz="1200" dirty="0"/>
              <a:t>Seit Januar 2021 konnte mit Hilfe der </a:t>
            </a:r>
            <a:r>
              <a:rPr lang="de-DE" sz="1200" dirty="0" err="1"/>
              <a:t>CorSurV</a:t>
            </a:r>
            <a:r>
              <a:rPr lang="de-DE" sz="1200" dirty="0"/>
              <a:t> eine umfassende und sehr sensitive Surveillance von SARS-CoV-2 Varianten zur schnellen Ableitung von Maßnahmen, die die Verbreitung von besorgniserregenden Varianten betreffen, sichergestellt werden. In der aktuellen Phase der Pandemie besteht keine Notwendigkeit mehr für dieses sehr sensitive und flächendeckende Instrument, welches die verpflichtende Übermittlung von SARS-CoV-2 Sequenzen an das RKI regelte.</a:t>
            </a:r>
          </a:p>
          <a:p>
            <a:pPr marL="0" indent="0">
              <a:buNone/>
            </a:pPr>
            <a:r>
              <a:rPr lang="de-DE" sz="1200" dirty="0"/>
              <a:t>Am RKI wird auch nach Ende der </a:t>
            </a:r>
            <a:r>
              <a:rPr lang="de-DE" sz="1200" dirty="0" err="1"/>
              <a:t>CorSurV</a:t>
            </a:r>
            <a:r>
              <a:rPr lang="de-DE" sz="1200" dirty="0"/>
              <a:t> eine Surveillance der in Deutschland zirkulierenden SARS-CoV-2 Varianten in Deutschland sichergestellt. Im Rahmen der etablierten SARS-CoV-2-Surveillance werden am RKI auch weiterhin Genomsequenzierung von ca. 100 SARS-CoV-2-positiven Proben pro Woche durchgeführt. Die Proben stammen aus dem </a:t>
            </a:r>
            <a:r>
              <a:rPr lang="de-DE" sz="1200" i="1" dirty="0"/>
              <a:t>IMSSC2-Labornetzwerk</a:t>
            </a:r>
            <a:r>
              <a:rPr lang="de-DE" sz="1200" dirty="0"/>
              <a:t>, welches vom RKI in Zusammenarbeit mit Laboren aus ganz Deutschland als Projekt durchgeführt wird. </a:t>
            </a:r>
          </a:p>
          <a:p>
            <a:pPr marL="0" indent="0">
              <a:buNone/>
            </a:pPr>
            <a:r>
              <a:rPr lang="de-DE" sz="1200" dirty="0"/>
              <a:t>Darüber hinaus stehen in Abhängigkeit des  Infektionsgeschehens weitere Proben aus der erregerübergreifenden virologischen </a:t>
            </a:r>
            <a:r>
              <a:rPr lang="de-DE" sz="1200" dirty="0" err="1"/>
              <a:t>Sentinelsurveillance</a:t>
            </a:r>
            <a:r>
              <a:rPr lang="de-DE" sz="1200" dirty="0"/>
              <a:t> von akuten Atemwegsinfektionen zur Verfügung. Neben der zusätzlichen Bereitstellung von SARS-CoV-2 Genomsequenzen durch das Nationale Referenzzentrum für Coronaviren an der Charité, wird auch die Abwassersurveillance von SARS-CoV-2 zukünftig die Situationsbeschreibung zu  SARS-CoV-2 Varianten in Deutschland unterstützten.</a:t>
            </a:r>
          </a:p>
          <a:p>
            <a:pPr marL="0" indent="0">
              <a:buNone/>
            </a:pPr>
            <a:r>
              <a:rPr lang="de-DE" sz="1200" dirty="0"/>
              <a:t>Die Berichterstattung zu  SARS-CoV-2-Varianten wird </a:t>
            </a:r>
            <a:r>
              <a:rPr lang="de-DE" sz="1200" b="1" dirty="0"/>
              <a:t>ab KW 20/2023 zunächst monatlich im Wochenbericht</a:t>
            </a:r>
            <a:r>
              <a:rPr lang="de-DE" sz="1200" dirty="0"/>
              <a:t> erfolgen. Zusätzlich wird eine Webseite erstellt, die wöchentlich aktualisierten Kernkennzahlen zu  zirkulierenden SARS-CoV-2-Varianten zusammenfasst.</a:t>
            </a:r>
          </a:p>
        </p:txBody>
      </p:sp>
      <p:sp>
        <p:nvSpPr>
          <p:cNvPr id="5" name="Titel 4">
            <a:extLst>
              <a:ext uri="{FF2B5EF4-FFF2-40B4-BE49-F238E27FC236}">
                <a16:creationId xmlns:a16="http://schemas.microsoft.com/office/drawing/2014/main" id="{9BFA2ED8-29F1-4AE7-B856-E61AE5250CDC}"/>
              </a:ext>
            </a:extLst>
          </p:cNvPr>
          <p:cNvSpPr>
            <a:spLocks noGrp="1"/>
          </p:cNvSpPr>
          <p:nvPr>
            <p:ph type="title"/>
          </p:nvPr>
        </p:nvSpPr>
        <p:spPr/>
        <p:txBody>
          <a:bodyPr/>
          <a:lstStyle/>
          <a:p>
            <a:r>
              <a:rPr lang="de-DE" dirty="0"/>
              <a:t>Vorschlag für Kommunikation der Änderungen</a:t>
            </a:r>
          </a:p>
        </p:txBody>
      </p:sp>
    </p:spTree>
    <p:extLst>
      <p:ext uri="{BB962C8B-B14F-4D97-AF65-F5344CB8AC3E}">
        <p14:creationId xmlns:p14="http://schemas.microsoft.com/office/powerpoint/2010/main" val="292898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756ED1A-BD5A-4BE3-B9EB-28CB678D3206}"/>
              </a:ext>
            </a:extLst>
          </p:cNvPr>
          <p:cNvSpPr>
            <a:spLocks noGrp="1"/>
          </p:cNvSpPr>
          <p:nvPr>
            <p:ph type="sldNum" sz="quarter" idx="12"/>
          </p:nvPr>
        </p:nvSpPr>
        <p:spPr/>
        <p:txBody>
          <a:bodyPr/>
          <a:lstStyle/>
          <a:p>
            <a:fld id="{162A217B-ED1C-D84B-8478-63C77FA79618}" type="slidenum">
              <a:rPr lang="de-DE" smtClean="0"/>
              <a:t>7</a:t>
            </a:fld>
            <a:endParaRPr lang="de-DE"/>
          </a:p>
        </p:txBody>
      </p:sp>
      <p:sp>
        <p:nvSpPr>
          <p:cNvPr id="4" name="Inhaltsplatzhalter 3">
            <a:extLst>
              <a:ext uri="{FF2B5EF4-FFF2-40B4-BE49-F238E27FC236}">
                <a16:creationId xmlns:a16="http://schemas.microsoft.com/office/drawing/2014/main" id="{0CB75377-4D40-49BA-BA0B-DD3ADA700B3C}"/>
              </a:ext>
            </a:extLst>
          </p:cNvPr>
          <p:cNvSpPr>
            <a:spLocks noGrp="1"/>
          </p:cNvSpPr>
          <p:nvPr>
            <p:ph sz="quarter" idx="13"/>
          </p:nvPr>
        </p:nvSpPr>
        <p:spPr>
          <a:xfrm>
            <a:off x="457200" y="991038"/>
            <a:ext cx="7983646" cy="3780342"/>
          </a:xfrm>
        </p:spPr>
        <p:txBody>
          <a:bodyPr>
            <a:normAutofit/>
          </a:bodyPr>
          <a:lstStyle/>
          <a:p>
            <a:r>
              <a:rPr lang="de-DE" sz="1800" dirty="0"/>
              <a:t>MF1 ….</a:t>
            </a:r>
          </a:p>
          <a:p>
            <a:pPr lvl="2"/>
            <a:endParaRPr lang="de-DE" dirty="0"/>
          </a:p>
        </p:txBody>
      </p:sp>
      <p:sp>
        <p:nvSpPr>
          <p:cNvPr id="5" name="Titel 4">
            <a:extLst>
              <a:ext uri="{FF2B5EF4-FFF2-40B4-BE49-F238E27FC236}">
                <a16:creationId xmlns:a16="http://schemas.microsoft.com/office/drawing/2014/main" id="{C5F183E7-43A8-43E5-9F87-BF8F8CB06094}"/>
              </a:ext>
            </a:extLst>
          </p:cNvPr>
          <p:cNvSpPr>
            <a:spLocks noGrp="1"/>
          </p:cNvSpPr>
          <p:nvPr>
            <p:ph type="title"/>
          </p:nvPr>
        </p:nvSpPr>
        <p:spPr>
          <a:xfrm>
            <a:off x="457200" y="228569"/>
            <a:ext cx="7983646" cy="564257"/>
          </a:xfrm>
        </p:spPr>
        <p:txBody>
          <a:bodyPr/>
          <a:lstStyle/>
          <a:p>
            <a:r>
              <a:rPr lang="de-DE" dirty="0"/>
              <a:t>Zukünftige Übermittlung von SARS-CoV-2 Sequenzen</a:t>
            </a:r>
            <a:br>
              <a:rPr lang="de-DE" dirty="0"/>
            </a:br>
            <a:r>
              <a:rPr lang="de-DE" i="1" dirty="0"/>
              <a:t>Abschaltung von DESH zum 31.05.</a:t>
            </a:r>
          </a:p>
        </p:txBody>
      </p:sp>
      <p:sp>
        <p:nvSpPr>
          <p:cNvPr id="6" name="Datumsplatzhalter 1">
            <a:extLst>
              <a:ext uri="{FF2B5EF4-FFF2-40B4-BE49-F238E27FC236}">
                <a16:creationId xmlns:a16="http://schemas.microsoft.com/office/drawing/2014/main" id="{646C94B4-1CDA-4AB9-8A12-EA37CAABDB9E}"/>
              </a:ext>
            </a:extLst>
          </p:cNvPr>
          <p:cNvSpPr>
            <a:spLocks noGrp="1"/>
          </p:cNvSpPr>
          <p:nvPr>
            <p:ph type="dt" sz="half" idx="10"/>
          </p:nvPr>
        </p:nvSpPr>
        <p:spPr>
          <a:xfrm>
            <a:off x="564826" y="4917533"/>
            <a:ext cx="1860421" cy="194697"/>
          </a:xfrm>
        </p:spPr>
        <p:txBody>
          <a:bodyPr/>
          <a:lstStyle/>
          <a:p>
            <a:fld id="{D8A41FA8-1282-4AF8-8C66-EDADAC43D52E}" type="datetime1">
              <a:rPr lang="de-DE" smtClean="0"/>
              <a:t>26.04.2023</a:t>
            </a:fld>
            <a:endParaRPr lang="de-DE" dirty="0"/>
          </a:p>
        </p:txBody>
      </p:sp>
    </p:spTree>
    <p:extLst>
      <p:ext uri="{BB962C8B-B14F-4D97-AF65-F5344CB8AC3E}">
        <p14:creationId xmlns:p14="http://schemas.microsoft.com/office/powerpoint/2010/main" val="3975270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9E0C675-2646-4943-B134-1BC48BA227F0}"/>
              </a:ext>
            </a:extLst>
          </p:cNvPr>
          <p:cNvSpPr>
            <a:spLocks noGrp="1"/>
          </p:cNvSpPr>
          <p:nvPr>
            <p:ph type="dt" sz="half" idx="10"/>
          </p:nvPr>
        </p:nvSpPr>
        <p:spPr/>
        <p:txBody>
          <a:bodyPr/>
          <a:lstStyle/>
          <a:p>
            <a:fld id="{A18D46E0-7F48-46B3-BBEA-0DC6EAA6B681}" type="datetime1">
              <a:rPr lang="de-DE" smtClean="0"/>
              <a:t>26.04.2023</a:t>
            </a:fld>
            <a:endParaRPr lang="de-DE" dirty="0"/>
          </a:p>
        </p:txBody>
      </p:sp>
      <p:sp>
        <p:nvSpPr>
          <p:cNvPr id="3" name="Foliennummernplatzhalter 2">
            <a:extLst>
              <a:ext uri="{FF2B5EF4-FFF2-40B4-BE49-F238E27FC236}">
                <a16:creationId xmlns:a16="http://schemas.microsoft.com/office/drawing/2014/main" id="{03221CC4-C71A-4B78-AB87-C02BC8A74C53}"/>
              </a:ext>
            </a:extLst>
          </p:cNvPr>
          <p:cNvSpPr>
            <a:spLocks noGrp="1"/>
          </p:cNvSpPr>
          <p:nvPr>
            <p:ph type="sldNum" sz="quarter" idx="12"/>
          </p:nvPr>
        </p:nvSpPr>
        <p:spPr/>
        <p:txBody>
          <a:bodyPr/>
          <a:lstStyle/>
          <a:p>
            <a:fld id="{162A217B-ED1C-D84B-8478-63C77FA79618}" type="slidenum">
              <a:rPr lang="de-DE" smtClean="0"/>
              <a:pPr/>
              <a:t>8</a:t>
            </a:fld>
            <a:endParaRPr lang="de-DE" dirty="0"/>
          </a:p>
        </p:txBody>
      </p:sp>
      <p:sp>
        <p:nvSpPr>
          <p:cNvPr id="7" name="Inhaltsplatzhalter 6">
            <a:extLst>
              <a:ext uri="{FF2B5EF4-FFF2-40B4-BE49-F238E27FC236}">
                <a16:creationId xmlns:a16="http://schemas.microsoft.com/office/drawing/2014/main" id="{0EE95A71-D2D8-4EAF-BDF7-D230BFE07E1C}"/>
              </a:ext>
            </a:extLst>
          </p:cNvPr>
          <p:cNvSpPr>
            <a:spLocks noGrp="1"/>
          </p:cNvSpPr>
          <p:nvPr>
            <p:ph sz="quarter" idx="13"/>
          </p:nvPr>
        </p:nvSpPr>
        <p:spPr>
          <a:xfrm>
            <a:off x="1669419" y="1142424"/>
            <a:ext cx="7387117" cy="3766417"/>
          </a:xfrm>
        </p:spPr>
        <p:txBody>
          <a:bodyPr>
            <a:normAutofit fontScale="92500" lnSpcReduction="10000"/>
          </a:bodyPr>
          <a:lstStyle/>
          <a:p>
            <a:pPr marL="0" indent="0">
              <a:buNone/>
            </a:pPr>
            <a:r>
              <a:rPr lang="en-US" b="1" dirty="0"/>
              <a:t>New: XBB.1.16 Initial Risk Assessment, 17 April 2023</a:t>
            </a:r>
          </a:p>
          <a:p>
            <a:r>
              <a:rPr lang="en-US" dirty="0"/>
              <a:t>Currently circulating VOC: </a:t>
            </a:r>
            <a:r>
              <a:rPr lang="en-US" i="1" dirty="0"/>
              <a:t>none</a:t>
            </a:r>
          </a:p>
          <a:p>
            <a:r>
              <a:rPr lang="en-US" dirty="0"/>
              <a:t>Currently circulating VOI: </a:t>
            </a:r>
            <a:r>
              <a:rPr lang="en-US" b="1" dirty="0"/>
              <a:t>XBB.1.5 , </a:t>
            </a:r>
            <a:r>
              <a:rPr lang="en-US" b="1" dirty="0">
                <a:solidFill>
                  <a:srgbClr val="FF0000"/>
                </a:solidFill>
              </a:rPr>
              <a:t>XBB.1.16</a:t>
            </a:r>
          </a:p>
          <a:p>
            <a:r>
              <a:rPr lang="en-US" dirty="0"/>
              <a:t>Currently circulating VUM: </a:t>
            </a:r>
            <a:r>
              <a:rPr lang="de-DE" b="1" dirty="0"/>
              <a:t>BQ.1, BA.2.75, CH.1.1, XBB, XBB.1.16, XBF </a:t>
            </a:r>
            <a:r>
              <a:rPr lang="de-DE" dirty="0"/>
              <a:t>sowie neu </a:t>
            </a:r>
            <a:r>
              <a:rPr lang="de-DE" b="1" dirty="0"/>
              <a:t>XBB.1.9.1</a:t>
            </a:r>
          </a:p>
          <a:p>
            <a:pPr marL="457200" lvl="1" indent="0">
              <a:buNone/>
            </a:pPr>
            <a:endParaRPr lang="de-DE" b="1" dirty="0"/>
          </a:p>
          <a:p>
            <a:r>
              <a:rPr lang="de-DE" dirty="0"/>
              <a:t>VOC: </a:t>
            </a:r>
            <a:r>
              <a:rPr lang="de-DE" i="1" dirty="0" err="1"/>
              <a:t>none</a:t>
            </a:r>
            <a:endParaRPr lang="de-DE" i="1" dirty="0"/>
          </a:p>
          <a:p>
            <a:r>
              <a:rPr lang="de-DE" dirty="0"/>
              <a:t>VOI: </a:t>
            </a:r>
            <a:r>
              <a:rPr lang="de-DE" b="1" dirty="0"/>
              <a:t>BA.2.75 </a:t>
            </a:r>
            <a:r>
              <a:rPr lang="de-DE" dirty="0"/>
              <a:t>(</a:t>
            </a:r>
            <a:r>
              <a:rPr lang="en-US" dirty="0"/>
              <a:t>incl. sub-lineages (</a:t>
            </a:r>
            <a:r>
              <a:rPr lang="en-US" b="1" dirty="0"/>
              <a:t>BN, CH and others</a:t>
            </a:r>
            <a:r>
              <a:rPr lang="en-US" dirty="0"/>
              <a:t>)</a:t>
            </a:r>
            <a:r>
              <a:rPr lang="de-DE" b="1" dirty="0"/>
              <a:t>, BQ.1, XBB</a:t>
            </a:r>
            <a:r>
              <a:rPr lang="de-DE" dirty="0"/>
              <a:t> (</a:t>
            </a:r>
            <a:r>
              <a:rPr lang="en-US" dirty="0"/>
              <a:t>incl. sub-lineages, excl. XBB.1.5-like lineages</a:t>
            </a:r>
            <a:r>
              <a:rPr lang="de-DE" dirty="0"/>
              <a:t>), </a:t>
            </a:r>
            <a:r>
              <a:rPr lang="de-DE" b="1" dirty="0"/>
              <a:t>XBB.1.5-like </a:t>
            </a:r>
            <a:r>
              <a:rPr lang="de-DE" dirty="0"/>
              <a:t>(</a:t>
            </a:r>
            <a:r>
              <a:rPr lang="de-DE" dirty="0" err="1"/>
              <a:t>umbrella</a:t>
            </a:r>
            <a:r>
              <a:rPr lang="de-DE" dirty="0"/>
              <a:t> </a:t>
            </a:r>
            <a:r>
              <a:rPr lang="de-DE" dirty="0" err="1"/>
              <a:t>of</a:t>
            </a:r>
            <a:r>
              <a:rPr lang="de-DE" dirty="0"/>
              <a:t> SARS-CoV-2 </a:t>
            </a:r>
            <a:r>
              <a:rPr lang="de-DE" dirty="0" err="1"/>
              <a:t>lineages</a:t>
            </a:r>
            <a:r>
              <a:rPr lang="de-DE" dirty="0"/>
              <a:t>, e.g. XBB.1.5, XBB.1.9.1*, XBB.1.9.2*, and XBB.1.16)</a:t>
            </a:r>
          </a:p>
          <a:p>
            <a:r>
              <a:rPr lang="de-DE" dirty="0"/>
              <a:t>VUM: </a:t>
            </a:r>
            <a:r>
              <a:rPr lang="de-DE" b="1" dirty="0"/>
              <a:t>XBC </a:t>
            </a:r>
            <a:r>
              <a:rPr lang="de-DE" dirty="0"/>
              <a:t>(Delta-BA.2 </a:t>
            </a:r>
            <a:r>
              <a:rPr lang="de-DE" dirty="0" err="1"/>
              <a:t>recombinant</a:t>
            </a:r>
            <a:r>
              <a:rPr lang="de-DE" dirty="0"/>
              <a:t>)</a:t>
            </a:r>
            <a:r>
              <a:rPr lang="de-DE" b="1" dirty="0"/>
              <a:t>, BN.1, CH.1.1, XAY, XBB.1.16</a:t>
            </a:r>
          </a:p>
          <a:p>
            <a:endParaRPr lang="de-DE" dirty="0"/>
          </a:p>
          <a:p>
            <a:endParaRPr lang="de-DE" dirty="0"/>
          </a:p>
          <a:p>
            <a:endParaRPr lang="de-DE" dirty="0"/>
          </a:p>
          <a:p>
            <a:pPr lvl="1"/>
            <a:endParaRPr lang="de-DE" dirty="0"/>
          </a:p>
          <a:p>
            <a:pPr lvl="1"/>
            <a:endParaRPr lang="de-DE" dirty="0"/>
          </a:p>
          <a:p>
            <a:pPr lvl="1"/>
            <a:endParaRPr lang="de-DE" dirty="0"/>
          </a:p>
        </p:txBody>
      </p:sp>
      <p:sp>
        <p:nvSpPr>
          <p:cNvPr id="6" name="Titel 5">
            <a:extLst>
              <a:ext uri="{FF2B5EF4-FFF2-40B4-BE49-F238E27FC236}">
                <a16:creationId xmlns:a16="http://schemas.microsoft.com/office/drawing/2014/main" id="{6A98365B-57F9-431A-8E27-4CF07E959E9E}"/>
              </a:ext>
            </a:extLst>
          </p:cNvPr>
          <p:cNvSpPr>
            <a:spLocks noGrp="1"/>
          </p:cNvSpPr>
          <p:nvPr>
            <p:ph type="title"/>
          </p:nvPr>
        </p:nvSpPr>
        <p:spPr>
          <a:xfrm>
            <a:off x="580177" y="248712"/>
            <a:ext cx="7983646" cy="281060"/>
          </a:xfrm>
        </p:spPr>
        <p:txBody>
          <a:bodyPr/>
          <a:lstStyle/>
          <a:p>
            <a:r>
              <a:rPr lang="de-DE" dirty="0"/>
              <a:t>Übersicht VOC/VOI/VUM</a:t>
            </a:r>
          </a:p>
        </p:txBody>
      </p:sp>
      <p:pic>
        <p:nvPicPr>
          <p:cNvPr id="10" name="Grafik 9">
            <a:extLst>
              <a:ext uri="{FF2B5EF4-FFF2-40B4-BE49-F238E27FC236}">
                <a16:creationId xmlns:a16="http://schemas.microsoft.com/office/drawing/2014/main" id="{7C2AB23E-28D9-43A4-BBCB-72C8078EA581}"/>
              </a:ext>
            </a:extLst>
          </p:cNvPr>
          <p:cNvPicPr>
            <a:picLocks noChangeAspect="1"/>
          </p:cNvPicPr>
          <p:nvPr/>
        </p:nvPicPr>
        <p:blipFill>
          <a:blip r:embed="rId3"/>
          <a:stretch>
            <a:fillRect/>
          </a:stretch>
        </p:blipFill>
        <p:spPr>
          <a:xfrm>
            <a:off x="277086" y="2953693"/>
            <a:ext cx="1264444" cy="1123950"/>
          </a:xfrm>
          <a:prstGeom prst="rect">
            <a:avLst/>
          </a:prstGeom>
        </p:spPr>
      </p:pic>
      <p:pic>
        <p:nvPicPr>
          <p:cNvPr id="15" name="Grafik 14">
            <a:extLst>
              <a:ext uri="{FF2B5EF4-FFF2-40B4-BE49-F238E27FC236}">
                <a16:creationId xmlns:a16="http://schemas.microsoft.com/office/drawing/2014/main" id="{24E95B3D-88AB-4C93-AE99-A302A1D31E44}"/>
              </a:ext>
            </a:extLst>
          </p:cNvPr>
          <p:cNvPicPr>
            <a:picLocks noChangeAspect="1"/>
          </p:cNvPicPr>
          <p:nvPr/>
        </p:nvPicPr>
        <p:blipFill>
          <a:blip r:embed="rId4"/>
          <a:stretch>
            <a:fillRect/>
          </a:stretch>
        </p:blipFill>
        <p:spPr>
          <a:xfrm>
            <a:off x="271946" y="1229132"/>
            <a:ext cx="1114425" cy="1143000"/>
          </a:xfrm>
          <a:prstGeom prst="rect">
            <a:avLst/>
          </a:prstGeom>
        </p:spPr>
      </p:pic>
    </p:spTree>
    <p:extLst>
      <p:ext uri="{BB962C8B-B14F-4D97-AF65-F5344CB8AC3E}">
        <p14:creationId xmlns:p14="http://schemas.microsoft.com/office/powerpoint/2010/main" val="1126612606"/>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1433</Words>
  <Application>Microsoft Office PowerPoint</Application>
  <PresentationFormat>Bildschirmpräsentation (16:9)</PresentationFormat>
  <Paragraphs>215</Paragraphs>
  <Slides>8</Slides>
  <Notes>7</Notes>
  <HiddenSlides>1</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Calibri</vt:lpstr>
      <vt:lpstr>ＭＳ 明朝</vt:lpstr>
      <vt:lpstr>Times New Roman</vt:lpstr>
      <vt:lpstr>Wingdings</vt:lpstr>
      <vt:lpstr>Office-Design</vt:lpstr>
      <vt:lpstr>VOC/VOI/SARS-CoV-2 Varianten in Deutschland  aktuelle Situation  </vt:lpstr>
      <vt:lpstr>Übersicht VOC/VOI/VUM</vt:lpstr>
      <vt:lpstr>PowerPoint-Präsentation</vt:lpstr>
      <vt:lpstr>PowerPoint-Präsentation</vt:lpstr>
      <vt:lpstr>Auslaufen der CorSurV zum Mai:  Vorschlag Berichterstattung zu SARS-CoV-2 Varianten</vt:lpstr>
      <vt:lpstr>Vorschlag für Kommunikation der Änderungen</vt:lpstr>
      <vt:lpstr>Zukünftige Übermittlung von SARS-CoV-2 Sequenzen Abschaltung von DESH zum 31.05.</vt:lpstr>
      <vt:lpstr>Übersicht VOC/VOI/VUM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Kröger, Stefan</cp:lastModifiedBy>
  <cp:revision>376</cp:revision>
  <dcterms:created xsi:type="dcterms:W3CDTF">2015-11-02T12:29:13Z</dcterms:created>
  <dcterms:modified xsi:type="dcterms:W3CDTF">2023-04-26T10:46:28Z</dcterms:modified>
</cp:coreProperties>
</file>