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5"/>
  </p:notesMasterIdLst>
  <p:handoutMasterIdLst>
    <p:handoutMasterId r:id="rId6"/>
  </p:handoutMasterIdLst>
  <p:sldIdLst>
    <p:sldId id="872" r:id="rId2"/>
    <p:sldId id="868" r:id="rId3"/>
    <p:sldId id="879" r:id="rId4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de, Anna" initials="AMR" lastIdx="5" clrIdx="0">
    <p:extLst>
      <p:ext uri="{19B8F6BF-5375-455C-9EA6-DF929625EA0E}">
        <p15:presenceInfo xmlns:p15="http://schemas.microsoft.com/office/powerpoint/2012/main" userId="Rohde, Anna" providerId="None"/>
      </p:ext>
    </p:extLst>
  </p:cmAuthor>
  <p:cmAuthor id="2" name="Raiser, Sofie Gillesberg" initials="SGR" lastIdx="1" clrIdx="1">
    <p:extLst>
      <p:ext uri="{19B8F6BF-5375-455C-9EA6-DF929625EA0E}">
        <p15:presenceInfo xmlns:p15="http://schemas.microsoft.com/office/powerpoint/2012/main" userId="Raiser, Sofie Gillesberg" providerId="None"/>
      </p:ext>
    </p:extLst>
  </p:cmAuthor>
  <p:cmAuthor id="3" name="Esquevin, Sarah" initials="SE" lastIdx="7" clrIdx="2">
    <p:extLst>
      <p:ext uri="{19B8F6BF-5375-455C-9EA6-DF929625EA0E}">
        <p15:presenceInfo xmlns:p15="http://schemas.microsoft.com/office/powerpoint/2012/main" userId="Esquevin, 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4D8AD2"/>
    <a:srgbClr val="80A5DC"/>
    <a:srgbClr val="006EC7"/>
    <a:srgbClr val="66A8DD"/>
    <a:srgbClr val="689CCA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6" autoAdjust="0"/>
    <p:restoredTop sz="85351" autoAdjust="0"/>
  </p:normalViewPr>
  <p:slideViewPr>
    <p:cSldViewPr snapToGrid="0" snapToObjects="1">
      <p:cViewPr varScale="1">
        <p:scale>
          <a:sx n="111" d="100"/>
          <a:sy n="111" d="100"/>
        </p:scale>
        <p:origin x="774" y="102"/>
      </p:cViewPr>
      <p:guideLst>
        <p:guide orient="horz" pos="213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https://www.who.int/publications/m/item/weekly-epidemiological-update-on-covid-19---20-april-2023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Signifikante Anstiege der neu gemeldeten Fälle in Indien, Indonesien, Nepal, Vietnam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60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WHO-SEARO: https://www.who.int/southeastasia/outbreaks-and-emergencies/covid-19/what-is-happening/sear-weekly-situation-reports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60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Weltweit ist XBB.1.5 nach wie vor vorherrschend, stagniert aber, während die neu benannte VOI XBB.1.16 einen Wachstumsvorteil und eine steigende Prävalenz in allen WHO-Regionen aufweist.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Indien und Indonesien ist ein leichter Anstieg der Bettenbelegungszahlen zu verzeichnen. Das Niveau ist jedoch viel niedriger als bei anderen Varianten in früheren Wellen.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30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5380-D2E5-4D7E-8AF5-49FDFD86C2D4}" type="datetime1">
              <a:rPr lang="de-BE" smtClean="0"/>
              <a:t>04/26/2023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744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FF3-C575-43F5-83A0-D72C9C7D9975}" type="datetime1">
              <a:rPr lang="de-BE" smtClean="0"/>
              <a:t>04/26/2023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9474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E0F7-4362-4531-9452-9CCBDA3E8E86}" type="datetime1">
              <a:rPr lang="de-BE" smtClean="0"/>
              <a:t>04/26/2023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538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683-FBD8-4C41-A9F2-1650D06B57E7}" type="datetime1">
              <a:rPr lang="de-BE" smtClean="0"/>
              <a:t>04/26/2023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424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9AFA-9F57-4565-BD33-61CBFB2986E3}" type="datetime1">
              <a:rPr lang="de-BE" smtClean="0"/>
              <a:t>04/26/2023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25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0AB-E9F1-48C9-8320-B5ADCD7C0058}" type="datetime1">
              <a:rPr lang="de-BE" smtClean="0"/>
              <a:t>04/26/2023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23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9A26-8B9F-4FF7-8E55-3B8C18B1109C}" type="datetime1">
              <a:rPr lang="de-BE" smtClean="0"/>
              <a:t>04/26/2023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55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5B1E-E4CE-45BD-8171-F7AE2BADA9CD}" type="datetime1">
              <a:rPr lang="de-BE" smtClean="0"/>
              <a:t>04/26/2023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73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1A73-2049-422F-800D-2B838B815AD9}" type="datetime1">
              <a:rPr lang="de-BE" smtClean="0"/>
              <a:t>04/26/2023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37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fld id="{E34949FC-7B04-428C-A27E-7C7F441574F1}" type="datetime1">
              <a:rPr lang="de-BE" smtClean="0"/>
              <a:t>04/26/2023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03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docs/default-source/coronaviruse/21042023xbb.1.16ra-v2.pdf?sfvrsn=84577350_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72D4317-F252-46A8-BD34-904E442B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50395"/>
            <a:ext cx="10422416" cy="639520"/>
          </a:xfrm>
        </p:spPr>
        <p:txBody>
          <a:bodyPr/>
          <a:lstStyle/>
          <a:p>
            <a:r>
              <a:rPr lang="de-DE" sz="2400" dirty="0">
                <a:latin typeface="Scala Sans OT" panose="020B0504030101020104" pitchFamily="34" charset="0"/>
              </a:rPr>
              <a:t>COVID-19 – Internationale Lage</a:t>
            </a:r>
            <a:endParaRPr lang="de-BE" sz="3733" dirty="0">
              <a:latin typeface="Scala Sans OT" panose="020B0504030101020104" pitchFamily="34" charset="0"/>
            </a:endParaRP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B81F8626-5D0C-499B-908A-839FED0BFE1A}"/>
              </a:ext>
            </a:extLst>
          </p:cNvPr>
          <p:cNvCxnSpPr>
            <a:cxnSpLocks/>
          </p:cNvCxnSpPr>
          <p:nvPr/>
        </p:nvCxnSpPr>
        <p:spPr>
          <a:xfrm>
            <a:off x="1" y="676927"/>
            <a:ext cx="8164945" cy="0"/>
          </a:xfrm>
          <a:prstGeom prst="line">
            <a:avLst/>
          </a:prstGeom>
          <a:ln w="19050">
            <a:solidFill>
              <a:srgbClr val="045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EB918FC5-6C8A-42FF-B86F-E13FBBFEA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049485"/>
              </p:ext>
            </p:extLst>
          </p:nvPr>
        </p:nvGraphicFramePr>
        <p:xfrm>
          <a:off x="6294454" y="1273053"/>
          <a:ext cx="5369892" cy="2617019"/>
        </p:xfrm>
        <a:graphic>
          <a:graphicData uri="http://schemas.openxmlformats.org/drawingml/2006/table">
            <a:tbl>
              <a:tblPr/>
              <a:tblGrid>
                <a:gridCol w="923622">
                  <a:extLst>
                    <a:ext uri="{9D8B030D-6E8A-4147-A177-3AD203B41FA5}">
                      <a16:colId xmlns:a16="http://schemas.microsoft.com/office/drawing/2014/main" val="2038645333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29222027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49310408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3686004728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1942457067"/>
                    </a:ext>
                  </a:extLst>
                </a:gridCol>
                <a:gridCol w="880110">
                  <a:extLst>
                    <a:ext uri="{9D8B030D-6E8A-4147-A177-3AD203B41FA5}">
                      <a16:colId xmlns:a16="http://schemas.microsoft.com/office/drawing/2014/main" val="25580784"/>
                    </a:ext>
                  </a:extLst>
                </a:gridCol>
              </a:tblGrid>
              <a:tr h="665054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Kontinent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72457"/>
                  </a:ext>
                </a:extLst>
              </a:tr>
              <a:tr h="36760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2.476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-52,87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508171"/>
                  </a:ext>
                </a:extLst>
              </a:tr>
              <a:tr h="195019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261.690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-45,33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2.434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73,98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59192"/>
                  </a:ext>
                </a:extLst>
              </a:tr>
              <a:tr h="303668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379.108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36,49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167780"/>
                  </a:ext>
                </a:extLst>
              </a:tr>
              <a:tr h="274771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372.032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-40,13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35,81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2.096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-45,66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73423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Ozeanien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23.587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-76,07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-67,72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252868"/>
                  </a:ext>
                </a:extLst>
              </a:tr>
              <a:tr h="36760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1.038.893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-34,31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-11,92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894220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B5057C4F-E430-44AC-8A24-4A9375215CA0}"/>
              </a:ext>
            </a:extLst>
          </p:cNvPr>
          <p:cNvSpPr txBox="1"/>
          <p:nvPr/>
        </p:nvSpPr>
        <p:spPr>
          <a:xfrm>
            <a:off x="138264" y="6522870"/>
            <a:ext cx="632968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i="1" dirty="0">
                <a:solidFill>
                  <a:prstClr val="black"/>
                </a:solidFill>
              </a:rPr>
              <a:t>Quellen: WHO 20.04.2023; PHI-Auswertungen von </a:t>
            </a:r>
            <a:r>
              <a:rPr lang="de-DE" sz="1200" i="1" dirty="0"/>
              <a:t>WHO-Daten mit Datenstand 19.04.2023.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746478C-E33F-4D40-88CB-BAAD064E6E05}"/>
              </a:ext>
            </a:extLst>
          </p:cNvPr>
          <p:cNvSpPr txBox="1"/>
          <p:nvPr/>
        </p:nvSpPr>
        <p:spPr>
          <a:xfrm>
            <a:off x="565649" y="5825932"/>
            <a:ext cx="5329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045AA6"/>
                </a:solidFill>
              </a:rPr>
              <a:t>Anzahl Fälle pro KW und Kontinent, 01.11.2021 – 19.04.2023 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83CB81D-37AB-413B-8454-11EF4FEFD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89" y="1373852"/>
            <a:ext cx="6128565" cy="435128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752164A-04CF-4619-B484-C6CFEAC95DFA}"/>
              </a:ext>
            </a:extLst>
          </p:cNvPr>
          <p:cNvSpPr txBox="1"/>
          <p:nvPr/>
        </p:nvSpPr>
        <p:spPr>
          <a:xfrm>
            <a:off x="6184232" y="4332835"/>
            <a:ext cx="58418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Weltweit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Zahl der gemeldeten neuen Fälle und Todesfälle rückläufig.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Einweisungen in die Intensivstation rückläufig.</a:t>
            </a:r>
          </a:p>
          <a:p>
            <a:endParaRPr lang="de-DE" dirty="0"/>
          </a:p>
          <a:p>
            <a:r>
              <a:rPr lang="de-DE" b="1" dirty="0"/>
              <a:t>Indien und Südostasien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Nach wie vor signifikanter Anstieg der neu gemeldeten Fälle und Todesfälle.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911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72D4317-F252-46A8-BD34-904E442B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50395"/>
            <a:ext cx="10422416" cy="639520"/>
          </a:xfrm>
        </p:spPr>
        <p:txBody>
          <a:bodyPr/>
          <a:lstStyle/>
          <a:p>
            <a:r>
              <a:rPr lang="de-DE" sz="2400" dirty="0">
                <a:latin typeface="Scala Sans OT" panose="020B0504030101020104" pitchFamily="34" charset="0"/>
              </a:rPr>
              <a:t>COVID-19 – Indien</a:t>
            </a:r>
            <a:endParaRPr lang="de-BE" sz="3733" dirty="0">
              <a:latin typeface="Scala Sans OT" panose="020B0504030101020104" pitchFamily="34" charset="0"/>
            </a:endParaRP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B81F8626-5D0C-499B-908A-839FED0BFE1A}"/>
              </a:ext>
            </a:extLst>
          </p:cNvPr>
          <p:cNvCxnSpPr>
            <a:cxnSpLocks/>
          </p:cNvCxnSpPr>
          <p:nvPr/>
        </p:nvCxnSpPr>
        <p:spPr>
          <a:xfrm>
            <a:off x="1" y="676927"/>
            <a:ext cx="8164945" cy="0"/>
          </a:xfrm>
          <a:prstGeom prst="line">
            <a:avLst/>
          </a:prstGeom>
          <a:ln w="19050">
            <a:solidFill>
              <a:srgbClr val="045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B5057C4F-E430-44AC-8A24-4A9375215CA0}"/>
              </a:ext>
            </a:extLst>
          </p:cNvPr>
          <p:cNvSpPr txBox="1"/>
          <p:nvPr/>
        </p:nvSpPr>
        <p:spPr>
          <a:xfrm>
            <a:off x="0" y="6385816"/>
            <a:ext cx="969053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1200" i="1" dirty="0">
              <a:solidFill>
                <a:prstClr val="black"/>
              </a:solidFill>
            </a:endParaRPr>
          </a:p>
          <a:p>
            <a:r>
              <a:rPr lang="de-DE" sz="1200" i="1" dirty="0">
                <a:solidFill>
                  <a:prstClr val="black"/>
                </a:solidFill>
              </a:rPr>
              <a:t>Quellen: WHO-SEARO, PHI-Auswertungen von WHO-Daten mit Datenstand 19.04.2023, WHO AEM Meeting 21.04.2023.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7255D6B-AEFA-4C6D-BFE5-7570044DE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119" y="2140529"/>
            <a:ext cx="4829175" cy="1809750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8E5D4FE4-3655-4316-B08E-91534A68A37A}"/>
              </a:ext>
            </a:extLst>
          </p:cNvPr>
          <p:cNvSpPr txBox="1"/>
          <p:nvPr/>
        </p:nvSpPr>
        <p:spPr>
          <a:xfrm>
            <a:off x="7187119" y="1836718"/>
            <a:ext cx="4469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045AA6"/>
                </a:solidFill>
              </a:rPr>
              <a:t>Anzahl neuer Fälle pro Woche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D0EF29A-D1C7-4727-B8BE-25B612EF3671}"/>
              </a:ext>
            </a:extLst>
          </p:cNvPr>
          <p:cNvSpPr txBox="1"/>
          <p:nvPr/>
        </p:nvSpPr>
        <p:spPr>
          <a:xfrm>
            <a:off x="356260" y="5198401"/>
            <a:ext cx="11470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Indien gehört zu den Ländern, die in letzter Zeit einen Anstieg der Fälle, Krankenhausaufenthalte und Todesfälle aufgrund von XBB.1.16 zu verzeichnen hatten.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Allerdings sind die aktuellen Zahlen deutlich niedriger als bei früheren Wellen. Dies kann nach Einschätzung der WHO teilweise auf die erhöhte Immunität der Bevölkerung zurückgeführt werden.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221DE76-5197-4BA5-B6CA-07E104EDE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725" y="1303460"/>
            <a:ext cx="6110757" cy="351225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B9AC44C-8AE1-41E2-A156-59165A6B95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88" y="2270727"/>
            <a:ext cx="493819" cy="224352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ADC6D6B-8D5E-4943-9D02-32992F2917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5309" y="1874452"/>
            <a:ext cx="499915" cy="263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6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72D4317-F252-46A8-BD34-904E442B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50395"/>
            <a:ext cx="10422416" cy="639520"/>
          </a:xfrm>
        </p:spPr>
        <p:txBody>
          <a:bodyPr/>
          <a:lstStyle/>
          <a:p>
            <a:r>
              <a:rPr lang="de-DE" sz="2400" dirty="0">
                <a:latin typeface="Scala Sans OT" panose="020B0504030101020104" pitchFamily="34" charset="0"/>
              </a:rPr>
              <a:t>COVID-19 – XBB.1.16 Risikobewertung WHO</a:t>
            </a:r>
            <a:endParaRPr lang="de-BE" sz="3733" dirty="0">
              <a:latin typeface="Scala Sans OT" panose="020B0504030101020104" pitchFamily="34" charset="0"/>
            </a:endParaRP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B81F8626-5D0C-499B-908A-839FED0BFE1A}"/>
              </a:ext>
            </a:extLst>
          </p:cNvPr>
          <p:cNvCxnSpPr>
            <a:cxnSpLocks/>
          </p:cNvCxnSpPr>
          <p:nvPr/>
        </p:nvCxnSpPr>
        <p:spPr>
          <a:xfrm>
            <a:off x="1" y="676927"/>
            <a:ext cx="8164945" cy="0"/>
          </a:xfrm>
          <a:prstGeom prst="line">
            <a:avLst/>
          </a:prstGeom>
          <a:ln w="19050">
            <a:solidFill>
              <a:srgbClr val="045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F141F9FD-79D3-4E49-9DD1-8738E510687C}"/>
              </a:ext>
            </a:extLst>
          </p:cNvPr>
          <p:cNvSpPr txBox="1"/>
          <p:nvPr/>
        </p:nvSpPr>
        <p:spPr>
          <a:xfrm>
            <a:off x="0" y="6385816"/>
            <a:ext cx="969053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1200" i="1" dirty="0">
              <a:solidFill>
                <a:prstClr val="black"/>
              </a:solidFill>
            </a:endParaRPr>
          </a:p>
          <a:p>
            <a:r>
              <a:rPr lang="de-DE" sz="1200" i="1" dirty="0">
                <a:solidFill>
                  <a:prstClr val="black"/>
                </a:solidFill>
              </a:rPr>
              <a:t>Quelle: </a:t>
            </a:r>
            <a:r>
              <a:rPr lang="de-DE" sz="1200" i="1" dirty="0">
                <a:solidFill>
                  <a:prstClr val="black"/>
                </a:solidFill>
                <a:hlinkClick r:id="rId3"/>
              </a:rPr>
              <a:t>https://www.who.int/docs/default-source/coronaviruse/21042023xbb.1.16ra-v2.pdf?sfvrsn=84577350_1</a:t>
            </a:r>
            <a:r>
              <a:rPr lang="de-DE" sz="1200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F00C8CB-C8EE-4BBB-8B9F-8BE1AC1CC23B}"/>
              </a:ext>
            </a:extLst>
          </p:cNvPr>
          <p:cNvSpPr txBox="1"/>
          <p:nvPr/>
        </p:nvSpPr>
        <p:spPr>
          <a:xfrm>
            <a:off x="868810" y="1303460"/>
            <a:ext cx="104543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Bis zum 17. April 2023 wurden 3.648 Sequenzen der Variante Omikron XBB.1.16 aus 33 Ländern gemeldet, die meisten aus </a:t>
            </a:r>
            <a:r>
              <a:rPr lang="de-DE" b="1" dirty="0"/>
              <a:t>Indien</a:t>
            </a:r>
            <a:r>
              <a:rPr lang="de-DE" dirty="0"/>
              <a:t> (2.314), </a:t>
            </a:r>
            <a:r>
              <a:rPr lang="de-DE" b="1" dirty="0"/>
              <a:t>USA</a:t>
            </a:r>
            <a:r>
              <a:rPr lang="de-DE" dirty="0"/>
              <a:t> (396), </a:t>
            </a:r>
            <a:r>
              <a:rPr lang="de-DE" b="1" dirty="0"/>
              <a:t>Singapur</a:t>
            </a:r>
            <a:r>
              <a:rPr lang="de-DE" dirty="0"/>
              <a:t> (250), </a:t>
            </a:r>
            <a:r>
              <a:rPr lang="de-DE" b="1" dirty="0"/>
              <a:t>Australien</a:t>
            </a:r>
            <a:r>
              <a:rPr lang="de-DE" dirty="0"/>
              <a:t> (143), </a:t>
            </a:r>
            <a:r>
              <a:rPr lang="de-DE" b="1" dirty="0"/>
              <a:t>Kanada</a:t>
            </a:r>
            <a:r>
              <a:rPr lang="de-DE" dirty="0"/>
              <a:t> (94), </a:t>
            </a:r>
            <a:r>
              <a:rPr lang="de-DE" b="1" dirty="0"/>
              <a:t>Brunei</a:t>
            </a:r>
            <a:r>
              <a:rPr lang="de-DE" dirty="0"/>
              <a:t> (89), </a:t>
            </a:r>
            <a:r>
              <a:rPr lang="de-DE" b="1" dirty="0"/>
              <a:t>Japan</a:t>
            </a:r>
            <a:r>
              <a:rPr lang="de-DE" dirty="0"/>
              <a:t> (73) und aus dem </a:t>
            </a:r>
            <a:r>
              <a:rPr lang="de-DE" b="1" dirty="0"/>
              <a:t>Vereinigten Königreich </a:t>
            </a:r>
            <a:r>
              <a:rPr lang="de-DE" dirty="0"/>
              <a:t>(75).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 KW13 (27.03. - 02.04.2023) lag die </a:t>
            </a:r>
            <a:r>
              <a:rPr lang="de-DE" b="1" dirty="0"/>
              <a:t>globale Prävalenz von XBB.1.16 bei 4,15 % </a:t>
            </a:r>
            <a:r>
              <a:rPr lang="de-DE" dirty="0"/>
              <a:t>(KW9: 0,52%).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Nach einem anhaltenden Anstieg der Prävalenz von XBB.1.16 und einem Wachstumsvorteil im Vergleich zu XBB.1.5 und weiteren XBB-Sublinien, der aus mehreren Ländern gemeldet wurde, und auf Anraten der TAG-VE auf einer Sitzung am 17.04.2023 wurde XBB.1.16 als </a:t>
            </a:r>
            <a:r>
              <a:rPr lang="de-DE" b="1" dirty="0"/>
              <a:t>VOI</a:t>
            </a:r>
            <a:r>
              <a:rPr lang="de-DE" dirty="0"/>
              <a:t> ausgewiesen.</a:t>
            </a:r>
          </a:p>
          <a:p>
            <a:endParaRPr lang="de-DE" dirty="0"/>
          </a:p>
          <a:p>
            <a:r>
              <a:rPr lang="de-DE" b="1" dirty="0"/>
              <a:t>Die WHO schätzt das Risiko durch die XBB.1.16-Sublinie als </a:t>
            </a:r>
            <a:r>
              <a:rPr lang="de-DE" b="1" dirty="0">
                <a:solidFill>
                  <a:srgbClr val="00B050"/>
                </a:solidFill>
              </a:rPr>
              <a:t>gering </a:t>
            </a:r>
            <a:r>
              <a:rPr lang="de-DE" b="1" dirty="0"/>
              <a:t>ein.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Basierend auf seinen genetischen Merkmalen, einer erhöhten Fähigkeit zur Immunevasion und dem Wachstumsvorteil gegenüber anderen Sublinien kann sich XBB.1.16 weltweit ausbreiten und einen </a:t>
            </a:r>
            <a:r>
              <a:rPr lang="de-DE" b="1" dirty="0"/>
              <a:t>Anstieg der Fallzahlen </a:t>
            </a:r>
            <a:r>
              <a:rPr lang="de-DE" dirty="0"/>
              <a:t>verursachen.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Aus Berichten aus Indien und anderen Ländern wurden </a:t>
            </a:r>
            <a:r>
              <a:rPr lang="de-DE" b="1" dirty="0"/>
              <a:t>keine frühen Anzeichen für einen Anstieg des Schweregrads der Erkrankungen </a:t>
            </a:r>
            <a:r>
              <a:rPr lang="de-DE" dirty="0"/>
              <a:t>beobachtet.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Nach Auffassung der WHO deuten die verfügbaren Informationen nicht darauf hin, dass XBB.1.16 im Vergleich </a:t>
            </a:r>
            <a:r>
              <a:rPr lang="en-US" dirty="0" err="1"/>
              <a:t>zu</a:t>
            </a:r>
            <a:r>
              <a:rPr lang="en-US" dirty="0"/>
              <a:t> XBB.1.5 und den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derzeit</a:t>
            </a:r>
            <a:r>
              <a:rPr lang="en-US" dirty="0"/>
              <a:t> </a:t>
            </a:r>
            <a:r>
              <a:rPr lang="en-US" dirty="0" err="1"/>
              <a:t>zirkulierenden</a:t>
            </a:r>
            <a:r>
              <a:rPr lang="en-US" dirty="0"/>
              <a:t> </a:t>
            </a:r>
            <a:r>
              <a:rPr lang="en-US" dirty="0" err="1"/>
              <a:t>Omikron-Sublinien</a:t>
            </a:r>
            <a:r>
              <a:rPr lang="en-US" dirty="0"/>
              <a:t> </a:t>
            </a:r>
            <a:r>
              <a:rPr lang="de-DE" dirty="0"/>
              <a:t>ein zusätzliches Risiko für die öffentliche Gesundheit darstellt.</a:t>
            </a:r>
          </a:p>
        </p:txBody>
      </p:sp>
    </p:spTree>
    <p:extLst>
      <p:ext uri="{BB962C8B-B14F-4D97-AF65-F5344CB8AC3E}">
        <p14:creationId xmlns:p14="http://schemas.microsoft.com/office/powerpoint/2010/main" val="16913182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Breitbild</PresentationFormat>
  <Paragraphs>85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ＭＳ 明朝</vt:lpstr>
      <vt:lpstr>Scala Sans OT</vt:lpstr>
      <vt:lpstr>Wingdings</vt:lpstr>
      <vt:lpstr>1_Office-Design</vt:lpstr>
      <vt:lpstr>COVID-19 – Internationale Lage</vt:lpstr>
      <vt:lpstr>COVID-19 – Indien</vt:lpstr>
      <vt:lpstr>COVID-19 – XBB.1.16 Risikobewertung WHO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espelagew</cp:lastModifiedBy>
  <cp:revision>1426</cp:revision>
  <dcterms:created xsi:type="dcterms:W3CDTF">2015-11-02T12:29:13Z</dcterms:created>
  <dcterms:modified xsi:type="dcterms:W3CDTF">2023-04-26T08:35:46Z</dcterms:modified>
</cp:coreProperties>
</file>