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88" r:id="rId3"/>
    <p:sldId id="756" r:id="rId4"/>
    <p:sldId id="791" r:id="rId5"/>
    <p:sldId id="790" r:id="rId6"/>
    <p:sldId id="757" r:id="rId7"/>
    <p:sldId id="777" r:id="rId8"/>
    <p:sldId id="783" r:id="rId9"/>
    <p:sldId id="78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034" autoAdjust="0"/>
  </p:normalViewPr>
  <p:slideViewPr>
    <p:cSldViewPr snapToGrid="0" snapToObjects="1">
      <p:cViewPr varScale="1">
        <p:scale>
          <a:sx n="78" d="100"/>
          <a:sy n="78" d="100"/>
        </p:scale>
        <p:origin x="848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82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Automatisierung), Tabelle erste Seite (Datum Impfen vom aktuellen Tag!)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9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im Automatisierungsordner 7TageInz_BL_Meldedatum_LB.png oder Lagebericht (aktuelle Automatisierung) , egal ob mit oder ohne DIM(Impfen)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Ordner </a:t>
            </a:r>
            <a:r>
              <a:rPr lang="de-DE" dirty="0" err="1"/>
              <a:t>heatmaps</a:t>
            </a:r>
            <a:r>
              <a:rPr lang="de-DE" dirty="0"/>
              <a:t>, g, Deutschland_inzidenz_heatmap.tiff (oder </a:t>
            </a:r>
            <a:r>
              <a:rPr lang="de-DE" dirty="0" err="1"/>
              <a:t>pdf</a:t>
            </a:r>
            <a:r>
              <a:rPr lang="de-DE" dirty="0"/>
              <a:t>, ist egal)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17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Wochenbericht_auto</a:t>
            </a:r>
            <a:r>
              <a:rPr lang="en-GB" dirty="0"/>
              <a:t> </a:t>
            </a:r>
            <a:r>
              <a:rPr lang="en-GB" dirty="0" err="1"/>
              <a:t>Datei</a:t>
            </a:r>
            <a:r>
              <a:rPr lang="en-GB" dirty="0"/>
              <a:t> </a:t>
            </a:r>
            <a:r>
              <a:rPr lang="en-GB" dirty="0" err="1"/>
              <a:t>unter</a:t>
            </a:r>
            <a:r>
              <a:rPr lang="en-GB" dirty="0"/>
              <a:t> </a:t>
            </a:r>
            <a:r>
              <a:rPr lang="en-GB" dirty="0" err="1"/>
              <a:t>Todesfälle</a:t>
            </a:r>
            <a:r>
              <a:rPr lang="en-GB" dirty="0"/>
              <a:t>, </a:t>
            </a:r>
            <a:r>
              <a:rPr lang="en-GB" dirty="0" err="1"/>
              <a:t>Graphik</a:t>
            </a:r>
            <a:r>
              <a:rPr lang="en-GB" dirty="0"/>
              <a:t> (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Bericht</a:t>
            </a:r>
            <a:r>
              <a:rPr lang="en-GB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8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10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26. April 2023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26.04.2023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3062063-8A23-4799-B8F8-0AB433F6D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09914"/>
              </p:ext>
            </p:extLst>
          </p:nvPr>
        </p:nvGraphicFramePr>
        <p:xfrm>
          <a:off x="457200" y="621950"/>
          <a:ext cx="7812946" cy="4160284"/>
        </p:xfrm>
        <a:graphic>
          <a:graphicData uri="http://schemas.openxmlformats.org/drawingml/2006/table">
            <a:tbl>
              <a:tblPr firstRow="1" firstCol="1" bandRow="1"/>
              <a:tblGrid>
                <a:gridCol w="951890">
                  <a:extLst>
                    <a:ext uri="{9D8B030D-6E8A-4147-A177-3AD203B41FA5}">
                      <a16:colId xmlns:a16="http://schemas.microsoft.com/office/drawing/2014/main" val="1998447100"/>
                    </a:ext>
                  </a:extLst>
                </a:gridCol>
                <a:gridCol w="951890">
                  <a:extLst>
                    <a:ext uri="{9D8B030D-6E8A-4147-A177-3AD203B41FA5}">
                      <a16:colId xmlns:a16="http://schemas.microsoft.com/office/drawing/2014/main" val="1026782054"/>
                    </a:ext>
                  </a:extLst>
                </a:gridCol>
                <a:gridCol w="157703">
                  <a:extLst>
                    <a:ext uri="{9D8B030D-6E8A-4147-A177-3AD203B41FA5}">
                      <a16:colId xmlns:a16="http://schemas.microsoft.com/office/drawing/2014/main" val="1049667454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val="1824995368"/>
                    </a:ext>
                  </a:extLst>
                </a:gridCol>
                <a:gridCol w="1163750">
                  <a:extLst>
                    <a:ext uri="{9D8B030D-6E8A-4147-A177-3AD203B41FA5}">
                      <a16:colId xmlns:a16="http://schemas.microsoft.com/office/drawing/2014/main" val="1800144259"/>
                    </a:ext>
                  </a:extLst>
                </a:gridCol>
                <a:gridCol w="157703">
                  <a:extLst>
                    <a:ext uri="{9D8B030D-6E8A-4147-A177-3AD203B41FA5}">
                      <a16:colId xmlns:a16="http://schemas.microsoft.com/office/drawing/2014/main" val="1299563553"/>
                    </a:ext>
                  </a:extLst>
                </a:gridCol>
                <a:gridCol w="1586729">
                  <a:extLst>
                    <a:ext uri="{9D8B030D-6E8A-4147-A177-3AD203B41FA5}">
                      <a16:colId xmlns:a16="http://schemas.microsoft.com/office/drawing/2014/main" val="1949540009"/>
                    </a:ext>
                  </a:extLst>
                </a:gridCol>
                <a:gridCol w="157703">
                  <a:extLst>
                    <a:ext uri="{9D8B030D-6E8A-4147-A177-3AD203B41FA5}">
                      <a16:colId xmlns:a16="http://schemas.microsoft.com/office/drawing/2014/main" val="1832110004"/>
                    </a:ext>
                  </a:extLst>
                </a:gridCol>
                <a:gridCol w="1734437">
                  <a:extLst>
                    <a:ext uri="{9D8B030D-6E8A-4147-A177-3AD203B41FA5}">
                      <a16:colId xmlns:a16="http://schemas.microsoft.com/office/drawing/2014/main" val="704734329"/>
                    </a:ext>
                  </a:extLst>
                </a:gridCol>
              </a:tblGrid>
              <a:tr h="3049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25.04. 12:15 Uhr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08.04.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08116"/>
                  </a:ext>
                </a:extLst>
              </a:tr>
              <a:tr h="53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56925"/>
                  </a:ext>
                </a:extLst>
              </a:tr>
              <a:tr h="142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+2.422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-1.100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11,4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-32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+945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206043"/>
                  </a:ext>
                </a:extLst>
              </a:tr>
              <a:tr h="2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(38.398.881)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39.500]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[0/411]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[590]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918784"/>
                  </a:ext>
                </a:extLst>
              </a:tr>
              <a:tr h="9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965771"/>
                  </a:ext>
                </a:extLst>
              </a:tr>
              <a:tr h="72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500/100.000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vollständiger/ mit Auffrischimpfung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5, 6, 7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75575"/>
                  </a:ext>
                </a:extLst>
              </a:tr>
              <a:tr h="9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+805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+3.400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2,6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2,9 %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64.876.323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38409"/>
                  </a:ext>
                </a:extLst>
              </a:tr>
              <a:tr h="2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(948.567)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38.186.700)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[0/411]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63.563.065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364204"/>
                  </a:ext>
                </a:extLst>
              </a:tr>
              <a:tr h="9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N3: 52.139.804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61813"/>
                  </a:ext>
                </a:extLst>
              </a:tr>
              <a:tr h="7210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1000/100.000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vollständiger/ mit Auffrischimpfung 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5, 6, 7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46676"/>
                  </a:ext>
                </a:extLst>
              </a:tr>
              <a:tr h="90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7,4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77,9 %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362244"/>
                  </a:ext>
                </a:extLst>
              </a:tr>
              <a:tr h="90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(172.761)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[0/411]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76,4 %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58897"/>
                  </a:ext>
                </a:extLst>
              </a:tr>
              <a:tr h="160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N3: 62,6 %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051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26.04.2023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2D214C-3A4C-4FDF-ABA1-7AA0EA085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20" y="953121"/>
            <a:ext cx="6848560" cy="37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1D5861-B93F-4402-B6CA-ECAB8E1E8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23D258-BB4C-4BB7-BD57-522EB292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79A507-BCCD-4693-9142-DBE87D86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Meldungen von SARS-CoV-2-Nachweisen über DEMIS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C6AD27-93A0-46C4-87C5-6B5A5DB3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" y="1330010"/>
            <a:ext cx="7836568" cy="33860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4E5298-0CD9-4204-8DFD-6C4C4E4150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9285" y="1828800"/>
            <a:ext cx="3793958" cy="26762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8C4A12-D7B5-4909-B375-87959E9E96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" y="1860866"/>
            <a:ext cx="3320716" cy="26442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774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F656F-A5DC-42A3-8DC5-8185682F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393DBB-E47E-4437-A0B2-571AB273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Hospitalisierungs-Inzidenz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03EEAD-A1EB-4FCA-8693-278399ED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0" y="1440344"/>
            <a:ext cx="5925324" cy="32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CBAD08-E715-4FB8-826C-47EC2729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67" y="767835"/>
            <a:ext cx="5849266" cy="4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F7E0A3-DF28-49C8-BBA1-40795962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26.04.2023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AA7488E-9AAD-4859-90BF-41906ED7B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23205"/>
              </p:ext>
            </p:extLst>
          </p:nvPr>
        </p:nvGraphicFramePr>
        <p:xfrm>
          <a:off x="564826" y="707798"/>
          <a:ext cx="7752216" cy="372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4317840" imgH="2076343" progId="AcroExch.Document.2020">
                  <p:embed/>
                </p:oleObj>
              </mc:Choice>
              <mc:Fallback>
                <p:oleObj name="Acrobat Document" r:id="rId4" imgW="4317840" imgH="207634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826" y="707798"/>
                        <a:ext cx="7752216" cy="372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83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75A4F9-C065-469F-B032-9E5879AC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0804A0-4DFD-4711-A832-ED3DB7A7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532"/>
            <a:ext cx="7983646" cy="714291"/>
          </a:xfrm>
        </p:spPr>
        <p:txBody>
          <a:bodyPr/>
          <a:lstStyle/>
          <a:p>
            <a:r>
              <a:rPr lang="de-DE" dirty="0"/>
              <a:t>COVID-19-Fälle nach Altersgruppe und Sterbedatum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D1E51B-A6AB-4307-8DD6-F5047C7B0DB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966" y="1032509"/>
            <a:ext cx="6691970" cy="3498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DF19E802-A822-4816-AA25-08E2A492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26.04.2023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DFD202-01C0-424B-835E-BF1202B1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Bildschirmpräsentation (16:9)</PresentationFormat>
  <Paragraphs>148</Paragraphs>
  <Slides>9</Slides>
  <Notes>7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Adobe Acrobat Document</vt:lpstr>
      <vt:lpstr>Lage national </vt:lpstr>
      <vt:lpstr>Überblick Kennzahlen </vt:lpstr>
      <vt:lpstr>Verlauf der 7-Tage-Inzidenz der Bundesländer</vt:lpstr>
      <vt:lpstr>Meldungen von SARS-CoV-2-Nachweisen über DEMIS</vt:lpstr>
      <vt:lpstr>Verlauf der Hospitalisierungs-Inzidenz der Bundesländer</vt:lpstr>
      <vt:lpstr>Geografische Verteilung 7-Tage-Inzidenz nach Landkreis</vt:lpstr>
      <vt:lpstr>PowerPoint-Präsentation</vt:lpstr>
      <vt:lpstr>COVID-19-Fälle nach Altersgruppe und Sterbedatum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821</cp:revision>
  <dcterms:created xsi:type="dcterms:W3CDTF">2015-11-02T12:29:13Z</dcterms:created>
  <dcterms:modified xsi:type="dcterms:W3CDTF">2023-04-26T08:36:58Z</dcterms:modified>
</cp:coreProperties>
</file>