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576" r:id="rId2"/>
    <p:sldId id="1014" r:id="rId3"/>
    <p:sldId id="1013" r:id="rId4"/>
    <p:sldId id="1017" r:id="rId5"/>
    <p:sldId id="1018" r:id="rId6"/>
    <p:sldId id="1043" r:id="rId7"/>
    <p:sldId id="1044" r:id="rId8"/>
    <p:sldId id="1045" r:id="rId9"/>
    <p:sldId id="1046" r:id="rId10"/>
    <p:sldId id="1047" r:id="rId11"/>
    <p:sldId id="1048" r:id="rId12"/>
    <p:sldId id="1049" r:id="rId13"/>
    <p:sldId id="1050" r:id="rId14"/>
    <p:sldId id="1051" r:id="rId15"/>
    <p:sldId id="1052" r:id="rId16"/>
    <p:sldId id="1053" r:id="rId17"/>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1F33B8E-D05A-4AED-AE5D-2A6328AF2309}">
          <p14:sldIdLst>
            <p14:sldId id="576"/>
          </p14:sldIdLst>
        </p14:section>
        <p14:section name="Abschnitt ohne Titel" id="{2AEBFF03-0F12-4836-A687-24DD06BA2044}">
          <p14:sldIdLst>
            <p14:sldId id="1014"/>
            <p14:sldId id="1013"/>
            <p14:sldId id="1017"/>
            <p14:sldId id="1018"/>
            <p14:sldId id="1043"/>
            <p14:sldId id="1044"/>
            <p14:sldId id="1045"/>
            <p14:sldId id="1046"/>
            <p14:sldId id="1047"/>
            <p14:sldId id="1048"/>
            <p14:sldId id="1049"/>
            <p14:sldId id="1050"/>
            <p14:sldId id="1051"/>
            <p14:sldId id="1052"/>
            <p14:sldId id="10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9" clrIdx="3"/>
  <p:cmAuthor id="4" name="Tolksdorf, Kristin" initials="TK" lastIdx="2" clrIdx="4"/>
  <p:cmAuthor id="5" name="Preuß, Ute" initials="PU" lastIdx="4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1DA"/>
    <a:srgbClr val="E6E6E6"/>
    <a:srgbClr val="006EC7"/>
    <a:srgbClr val="045AA6"/>
    <a:srgbClr val="058C94"/>
    <a:srgbClr val="E22B00"/>
    <a:srgbClr val="FFFFFF"/>
    <a:srgbClr val="64AFF5"/>
    <a:srgbClr val="66A8DD"/>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89761" autoAdjust="0"/>
  </p:normalViewPr>
  <p:slideViewPr>
    <p:cSldViewPr snapToGrid="0" snapToObjects="1">
      <p:cViewPr varScale="1">
        <p:scale>
          <a:sx n="61" d="100"/>
          <a:sy n="61" d="100"/>
        </p:scale>
        <p:origin x="1632" y="28"/>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26.04.2023</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26.04.2023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5783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Influenza überwiegend bei den und 5-14 Jährigen und den 15- bis 34 Jährigen</a:t>
            </a:r>
          </a:p>
          <a:p>
            <a:r>
              <a:rPr lang="de-DE" dirty="0"/>
              <a:t>COVID vorwiegend bei über 35 Jährigen</a:t>
            </a:r>
          </a:p>
          <a:p>
            <a:r>
              <a:rPr lang="de-DE" dirty="0"/>
              <a:t>Vereinzelt RSV Diagnosen bei 0-1 Jährigen und 80+</a:t>
            </a:r>
          </a:p>
          <a:p>
            <a:pPr marL="0" indent="0">
              <a:buFontTx/>
              <a:buNone/>
            </a:pPr>
            <a:r>
              <a:rPr lang="de-DE" b="0" dirty="0"/>
              <a:t>Die Grafik liegt hier: </a:t>
            </a:r>
            <a:r>
              <a:rPr lang="de-DE" b="0" i="1" u="sng" dirty="0"/>
              <a:t>S:\Projekte\FG36_INV_ICOSARI\Arbeitsordner\Wochenbericht\Krisenstab-AG_separat_alleVWD\Diagnosen_Anteil</a:t>
            </a:r>
            <a:r>
              <a:rPr lang="de-DE" b="0" i="0" u="none" dirty="0"/>
              <a:t> als </a:t>
            </a:r>
            <a:r>
              <a:rPr lang="de-DE" sz="1200" i="1" u="sng" kern="1200" dirty="0">
                <a:solidFill>
                  <a:schemeClr val="tx1"/>
                </a:solidFill>
                <a:effectLst/>
                <a:latin typeface="+mn-lt"/>
                <a:ea typeface="+mn-ea"/>
                <a:cs typeface="+mn-cs"/>
              </a:rPr>
              <a:t>Anteil_Diagnose_AG_NRZ80.png</a:t>
            </a:r>
            <a:endParaRPr lang="de-DE" b="0" i="1" u="none" dirty="0"/>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p:txBody>
      </p:sp>
      <p:sp>
        <p:nvSpPr>
          <p:cNvPr id="4" name="Foliennummernplatzhalter 3"/>
          <p:cNvSpPr>
            <a:spLocks noGrp="1"/>
          </p:cNvSpPr>
          <p:nvPr>
            <p:ph type="sldNum" sz="quarter" idx="5"/>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5588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sym typeface="Wingdings" panose="05000000000000000000" pitchFamily="2" charset="2"/>
              </a:rPr>
              <a:t>Fallzahlen in allen Altersgruppen auf niedrigem Niveau</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sym typeface="Wingdings" panose="05000000000000000000" pitchFamily="2" charset="2"/>
              </a:rPr>
              <a:t>Fallzahlen gestiegen bei 15-34 Jährigen in KW 16 (auch hier aber niedriges Niveau)</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sym typeface="Wingdings" panose="05000000000000000000" pitchFamily="2" charset="2"/>
              </a:rPr>
              <a:t>COVID vor allem ab 35 Jahren, Influenza bei 5-14 Jährigen und 15-34 Jährigen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u="sng"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u="sng"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u="sng" kern="1200" dirty="0">
                <a:solidFill>
                  <a:schemeClr val="tx1"/>
                </a:solidFill>
                <a:effectLst/>
                <a:latin typeface="+mn-lt"/>
                <a:ea typeface="+mn-ea"/>
                <a:cs typeface="+mn-cs"/>
              </a:rPr>
              <a:t>S:\Projekte\FG36_INV_ICOSARI\Arbeitsordner\Wochenbericht\Krisenstab-AG_separat_alleVWD</a:t>
            </a:r>
            <a:r>
              <a:rPr lang="de-DE" sz="1200" u="none" kern="1200" dirty="0">
                <a:solidFill>
                  <a:schemeClr val="tx1"/>
                </a:solidFill>
                <a:effectLst/>
                <a:latin typeface="+mn-lt"/>
                <a:ea typeface="+mn-ea"/>
                <a:cs typeface="+mn-cs"/>
              </a:rPr>
              <a:t> (Grafiken „S5_AGI…“)</a:t>
            </a:r>
          </a:p>
          <a:p>
            <a:pPr marL="0" indent="0">
              <a:buFontTx/>
              <a:buNone/>
            </a:pPr>
            <a:r>
              <a:rPr lang="de-DE" sz="1200" u="none" kern="1200" dirty="0">
                <a:solidFill>
                  <a:schemeClr val="tx1"/>
                </a:solidFill>
                <a:effectLst/>
                <a:latin typeface="+mn-lt"/>
                <a:ea typeface="+mn-ea"/>
                <a:cs typeface="+mn-cs"/>
              </a:rPr>
              <a:t>Anteil COVID-19/Influenza/RSV je AG: </a:t>
            </a:r>
            <a:r>
              <a:rPr lang="de-DE" b="0" i="1" u="sng" dirty="0"/>
              <a:t>S:\Projekte\FG36_INV_ICOSARI\Arbeitsordner\Wochenbericht\Krisenstab-AG_separat_alleVWD\Diagnosen_Anteil\</a:t>
            </a:r>
            <a:r>
              <a:rPr lang="de-DE" sz="1200" b="0" i="1" kern="1200" dirty="0">
                <a:solidFill>
                  <a:schemeClr val="tx1"/>
                </a:solidFill>
                <a:effectLst/>
                <a:latin typeface="+mn-lt"/>
                <a:ea typeface="+mn-ea"/>
                <a:cs typeface="+mn-cs"/>
              </a:rPr>
              <a:t>Excel Anteile_AG.xls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Zur Ansicht: Anzahl </a:t>
            </a:r>
            <a:r>
              <a:rPr lang="de-DE" b="1" u="sng" dirty="0"/>
              <a:t>SARI</a:t>
            </a:r>
            <a:r>
              <a:rPr lang="de-DE" dirty="0"/>
              <a:t> mit Intensivbehandlung nach Altersgruppe (Verlauf im Vergleich zu den Vorsaisons)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S:\Projekte\FG36_INV_ICOSARI\Arbeitsordner\Wochenbericht\Krisenstab-AG_separat_alleVWD\SARI_Intensiv </a:t>
            </a:r>
            <a:r>
              <a:rPr lang="de-DE" sz="1200" u="none" kern="1200" dirty="0">
                <a:solidFill>
                  <a:schemeClr val="tx1"/>
                </a:solidFill>
                <a:effectLst/>
                <a:latin typeface="+mn-lt"/>
                <a:ea typeface="+mn-ea"/>
                <a:cs typeface="+mn-cs"/>
              </a:rPr>
              <a:t> (Grafiken „S5_Vorsaisons_AGI…“)</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17166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COVID-SARI Hospitalisierungsinzidenz</a:t>
            </a:r>
            <a:r>
              <a:rPr lang="de-DE" b="0" dirty="0"/>
              <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0" dirty="0">
                <a:sym typeface="Wingdings" panose="05000000000000000000" pitchFamily="2" charset="2"/>
              </a:rPr>
              <a:t>Rückgang seit KW </a:t>
            </a:r>
            <a:r>
              <a:rPr lang="de-DE" sz="1200" b="0" kern="1200" dirty="0">
                <a:solidFill>
                  <a:schemeClr val="tx1"/>
                </a:solidFill>
                <a:effectLst/>
                <a:latin typeface="+mn-lt"/>
                <a:ea typeface="+mn-ea"/>
                <a:cs typeface="+mn-cs"/>
                <a:sym typeface="Wingdings" panose="05000000000000000000" pitchFamily="2" charset="2"/>
              </a:rPr>
              <a:t>11/2023</a:t>
            </a:r>
            <a:r>
              <a:rPr lang="de-DE" sz="1200" kern="1200" dirty="0">
                <a:solidFill>
                  <a:schemeClr val="tx1"/>
                </a:solidFill>
                <a:effectLst/>
                <a:latin typeface="+mn-lt"/>
                <a:ea typeface="+mn-ea"/>
                <a:cs typeface="+mn-cs"/>
                <a:sym typeface="Wingdings" panose="05000000000000000000" pitchFamily="2" charset="2"/>
              </a:rPr>
              <a:t>, :</a:t>
            </a:r>
            <a:r>
              <a:rPr lang="de-DE" sz="1200" b="0" dirty="0">
                <a:sym typeface="Wingdings" panose="05000000000000000000" pitchFamily="2" charset="2"/>
              </a:rPr>
              <a:t> 1,5 </a:t>
            </a:r>
            <a:r>
              <a:rPr lang="de-DE" sz="1200" kern="1200" dirty="0">
                <a:solidFill>
                  <a:schemeClr val="tx1"/>
                </a:solidFill>
                <a:effectLst/>
                <a:latin typeface="+mn-lt"/>
                <a:ea typeface="+mn-ea"/>
                <a:cs typeface="+mn-cs"/>
                <a:sym typeface="Wingdings" panose="05000000000000000000" pitchFamily="2" charset="2"/>
              </a:rPr>
              <a:t>je 100T in KW 16</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(Werte ohne Nachmeldungen: KW 11: 3,4, KW 10: 3,6, KW 9: 3,0, KW 8: 3,3, KW 7: 2,8, KW 6: 2,7 KW 5: 2,0, KW 4: 1,6, KW 3: 1,7, KW 2: 2,0, KW 1: 4,0)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2000" b="0" kern="1200" dirty="0">
                <a:solidFill>
                  <a:schemeClr val="tx1"/>
                </a:solidFill>
                <a:effectLst/>
                <a:latin typeface="+mn-lt"/>
                <a:ea typeface="+mn-ea"/>
                <a:cs typeface="+mn-cs"/>
                <a:sym typeface="Wingdings" panose="05000000000000000000" pitchFamily="2" charset="2"/>
              </a:rPr>
              <a:t>AG 80+ </a:t>
            </a:r>
            <a:r>
              <a:rPr lang="de-DE" sz="2000" kern="1200" dirty="0">
                <a:solidFill>
                  <a:schemeClr val="tx1"/>
                </a:solidFill>
                <a:effectLst/>
                <a:latin typeface="+mn-lt"/>
                <a:ea typeface="+mn-ea"/>
                <a:cs typeface="+mn-cs"/>
                <a:sym typeface="Wingdings" panose="05000000000000000000" pitchFamily="2" charset="2"/>
              </a:rPr>
              <a:t>in KW 16/2023: 9,2 je 100T </a:t>
            </a:r>
            <a:r>
              <a:rPr lang="de-DE" sz="1200" kern="1200" dirty="0">
                <a:solidFill>
                  <a:schemeClr val="tx1"/>
                </a:solidFill>
                <a:effectLst/>
                <a:latin typeface="+mn-lt"/>
                <a:ea typeface="+mn-ea"/>
                <a:cs typeface="+mn-cs"/>
                <a:sym typeface="Wingdings" panose="05000000000000000000" pitchFamily="2" charset="2"/>
              </a:rPr>
              <a:t>(Werte ohne Nachmeldungen: KW 11: 24, KW 10: 27, KW 9: 22, KW 8: 20, KW 7: 21, KW 6: 16, KW 5: 17, KW 4: 14, KW 3: 12, KW 2: 15, KW 1: 31)</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\\rki.local\daten\OE\FG36\nCoV\Surveillance\Syndromische Surveillance\ICOSARI, </a:t>
            </a:r>
            <a:r>
              <a:rPr lang="de-DE" sz="1200" u="none" kern="1200" dirty="0">
                <a:solidFill>
                  <a:schemeClr val="tx1"/>
                </a:solidFill>
                <a:effectLst/>
                <a:latin typeface="+mn-lt"/>
                <a:ea typeface="+mn-ea"/>
                <a:cs typeface="+mn-cs"/>
              </a:rPr>
              <a:t>Dateien </a:t>
            </a:r>
            <a:r>
              <a:rPr lang="de-DE" sz="1200" b="1" u="none" kern="1200" dirty="0">
                <a:solidFill>
                  <a:schemeClr val="tx1"/>
                </a:solidFill>
                <a:effectLst/>
                <a:latin typeface="+mn-lt"/>
                <a:ea typeface="+mn-ea"/>
                <a:cs typeface="+mn-cs"/>
              </a:rPr>
              <a:t>Combine_scale_short_total.png</a:t>
            </a:r>
            <a:r>
              <a:rPr lang="de-DE" sz="1200" b="0" i="0" u="none" kern="1200" dirty="0">
                <a:solidFill>
                  <a:schemeClr val="tx1"/>
                </a:solidFill>
                <a:effectLst/>
                <a:latin typeface="+mn-lt"/>
                <a:ea typeface="+mn-ea"/>
                <a:cs typeface="+mn-cs"/>
              </a:rPr>
              <a:t> und </a:t>
            </a:r>
            <a:r>
              <a:rPr lang="de-DE" sz="1200" b="1" i="0" u="none" kern="1200" dirty="0">
                <a:solidFill>
                  <a:schemeClr val="tx1"/>
                </a:solidFill>
                <a:effectLst/>
                <a:latin typeface="+mn-lt"/>
                <a:ea typeface="+mn-ea"/>
                <a:cs typeface="+mn-cs"/>
              </a:rPr>
              <a:t>Krisenstab_</a:t>
            </a:r>
            <a:r>
              <a:rPr lang="en-US" sz="1200" b="1" i="0" u="none" kern="1200" dirty="0">
                <a:solidFill>
                  <a:schemeClr val="tx1"/>
                </a:solidFill>
                <a:effectLst/>
                <a:latin typeface="+mn-lt"/>
                <a:ea typeface="+mn-ea"/>
                <a:cs typeface="+mn-cs"/>
              </a:rPr>
              <a:t>Combine_short_60plus.png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200" b="0" i="0" u="none" kern="1200" dirty="0" err="1">
                <a:solidFill>
                  <a:schemeClr val="tx1"/>
                </a:solidFill>
                <a:effectLst/>
                <a:latin typeface="+mn-lt"/>
                <a:ea typeface="+mn-ea"/>
                <a:cs typeface="+mn-cs"/>
              </a:rPr>
              <a:t>Daten</a:t>
            </a:r>
            <a:r>
              <a:rPr lang="en-US" sz="1200" b="0" i="0" u="none" kern="1200" dirty="0">
                <a:solidFill>
                  <a:schemeClr val="tx1"/>
                </a:solidFill>
                <a:effectLst/>
                <a:latin typeface="+mn-lt"/>
                <a:ea typeface="+mn-ea"/>
                <a:cs typeface="+mn-cs"/>
              </a:rPr>
              <a:t> </a:t>
            </a:r>
            <a:r>
              <a:rPr lang="en-US" sz="1200" b="0" i="0" u="none" kern="1200" dirty="0" err="1">
                <a:solidFill>
                  <a:schemeClr val="tx1"/>
                </a:solidFill>
                <a:effectLst/>
                <a:latin typeface="+mn-lt"/>
                <a:ea typeface="+mn-ea"/>
                <a:cs typeface="+mn-cs"/>
              </a:rPr>
              <a:t>liegen</a:t>
            </a:r>
            <a:r>
              <a:rPr lang="en-US" sz="1200" b="0" i="0" u="none" kern="1200" dirty="0">
                <a:solidFill>
                  <a:schemeClr val="tx1"/>
                </a:solidFill>
                <a:effectLst/>
                <a:latin typeface="+mn-lt"/>
                <a:ea typeface="+mn-ea"/>
                <a:cs typeface="+mn-cs"/>
              </a:rPr>
              <a:t> in </a:t>
            </a:r>
            <a:r>
              <a:rPr lang="en-US" sz="1200" b="0" i="1" u="none" kern="1200" dirty="0">
                <a:solidFill>
                  <a:schemeClr val="tx1"/>
                </a:solidFill>
                <a:effectLst/>
                <a:latin typeface="+mn-lt"/>
                <a:ea typeface="+mn-ea"/>
                <a:cs typeface="+mn-cs"/>
              </a:rPr>
              <a:t>_Daten_Inzidenz.xls </a:t>
            </a:r>
            <a:r>
              <a:rPr lang="en-US" sz="1200" b="0" i="0" u="none" kern="1200" dirty="0" err="1">
                <a:solidFill>
                  <a:schemeClr val="tx1"/>
                </a:solidFill>
                <a:effectLst/>
                <a:latin typeface="+mn-lt"/>
                <a:ea typeface="+mn-ea"/>
                <a:cs typeface="+mn-cs"/>
              </a:rPr>
              <a:t>bzw</a:t>
            </a:r>
            <a:r>
              <a:rPr lang="en-US" sz="1200" b="0" i="0" u="none" kern="1200" dirty="0">
                <a:solidFill>
                  <a:schemeClr val="tx1"/>
                </a:solidFill>
                <a:effectLst/>
                <a:latin typeface="+mn-lt"/>
                <a:ea typeface="+mn-ea"/>
                <a:cs typeface="+mn-cs"/>
              </a:rPr>
              <a:t>. </a:t>
            </a:r>
            <a:r>
              <a:rPr lang="en-US" sz="1200" b="0" i="1" u="none" kern="1200" dirty="0">
                <a:solidFill>
                  <a:schemeClr val="tx1"/>
                </a:solidFill>
                <a:effectLst/>
                <a:latin typeface="+mn-lt"/>
                <a:ea typeface="+mn-ea"/>
                <a:cs typeface="+mn-cs"/>
              </a:rPr>
              <a:t>_Inzidenz.pdf</a:t>
            </a:r>
            <a:endParaRPr lang="de-DE" sz="1200" b="0" i="1" u="non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305034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sz="1200" b="1" i="1" u="sng" kern="1200" dirty="0">
              <a:solidFill>
                <a:schemeClr val="tx1"/>
              </a:solidFill>
              <a:effectLst/>
              <a:latin typeface="+mn-lt"/>
              <a:ea typeface="+mn-ea"/>
              <a:cs typeface="+mn-cs"/>
            </a:endParaRPr>
          </a:p>
          <a:p>
            <a:pPr marL="0" indent="0">
              <a:buFontTx/>
              <a:buNone/>
            </a:pPr>
            <a:r>
              <a:rPr lang="de-DE" sz="1200" i="1" u="sng" kern="1200" dirty="0">
                <a:solidFill>
                  <a:schemeClr val="tx1"/>
                </a:solidFill>
                <a:effectLst/>
                <a:latin typeface="+mn-lt"/>
                <a:ea typeface="+mn-ea"/>
                <a:cs typeface="+mn-cs"/>
              </a:rPr>
              <a:t>S:\Projekte\FG36_INV_ICOSARI\Arbeitsordner\Wochenbericht\</a:t>
            </a:r>
          </a:p>
          <a:p>
            <a:pPr marL="0" indent="0">
              <a:buFontTx/>
              <a:buNone/>
            </a:pPr>
            <a:r>
              <a:rPr lang="de-DE" sz="1200" b="0" i="1" u="sng" kern="1200" dirty="0">
                <a:solidFill>
                  <a:schemeClr val="tx1"/>
                </a:solidFill>
                <a:effectLst/>
                <a:latin typeface="+mn-lt"/>
                <a:ea typeface="+mn-ea"/>
                <a:cs typeface="+mn-cs"/>
              </a:rPr>
              <a:t>Krisenstab_COVID-SARI_FB_all_Vgl2022.png</a:t>
            </a:r>
            <a:r>
              <a:rPr lang="de-DE" sz="1200" b="0" i="1" u="none" kern="1200" dirty="0">
                <a:solidFill>
                  <a:schemeClr val="tx1"/>
                </a:solidFill>
                <a:effectLst/>
                <a:latin typeface="+mn-lt"/>
                <a:ea typeface="+mn-ea"/>
                <a:cs typeface="+mn-cs"/>
              </a:rPr>
              <a:t> , </a:t>
            </a:r>
            <a:r>
              <a:rPr lang="de-DE" sz="1200" b="0" i="1" u="sng" kern="1200" dirty="0">
                <a:solidFill>
                  <a:schemeClr val="tx1"/>
                </a:solidFill>
                <a:effectLst/>
                <a:latin typeface="+mn-lt"/>
                <a:ea typeface="+mn-ea"/>
                <a:cs typeface="+mn-cs"/>
              </a:rPr>
              <a:t>Krisenstab_Intensiv_COVID_inkl_letzte_FB_VGL2022.png </a:t>
            </a:r>
            <a:r>
              <a:rPr lang="de-DE" sz="1200" b="0" i="1" u="none" kern="1200" dirty="0">
                <a:solidFill>
                  <a:schemeClr val="tx1"/>
                </a:solidFill>
                <a:effectLst/>
                <a:latin typeface="+mn-lt"/>
                <a:ea typeface="+mn-ea"/>
                <a:cs typeface="+mn-cs"/>
              </a:rPr>
              <a:t>und </a:t>
            </a:r>
            <a:r>
              <a:rPr lang="de-DE" sz="1200" b="0" i="1" u="sng" kern="1200" dirty="0">
                <a:solidFill>
                  <a:schemeClr val="tx1"/>
                </a:solidFill>
                <a:effectLst/>
                <a:latin typeface="+mn-lt"/>
                <a:ea typeface="+mn-ea"/>
                <a:cs typeface="+mn-cs"/>
              </a:rPr>
              <a:t>Kvielleicht_Tod_COVID_inkl_letzte_FB_VGL2022.png</a:t>
            </a:r>
            <a:endParaRPr lang="de-DE" b="0" dirty="0"/>
          </a:p>
          <a:p>
            <a:pPr marL="0" indent="0">
              <a:buFontTx/>
              <a:buNone/>
            </a:pPr>
            <a:r>
              <a:rPr lang="de-DE" b="1" dirty="0"/>
              <a:t> </a:t>
            </a:r>
          </a:p>
          <a:p>
            <a:pPr marL="0" indent="0">
              <a:buFontTx/>
              <a:buNone/>
            </a:pPr>
            <a:endParaRPr lang="de-DE" b="1" dirty="0"/>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38049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90680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b="1" i="0" strike="noStrike" kern="1200" dirty="0">
                <a:solidFill>
                  <a:schemeClr val="tx1"/>
                </a:solidFill>
                <a:effectLst/>
                <a:latin typeface="+mn-lt"/>
                <a:ea typeface="+mn-ea"/>
                <a:cs typeface="+mn-cs"/>
              </a:rPr>
              <a:t>ARE gesamt: seit 11. KW Rückgang der ARE-Rate; KW 16: 4,9 % </a:t>
            </a:r>
            <a:endParaRPr lang="de-DE" sz="1200" b="0" i="0" strike="noStrike"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i="0" dirty="0"/>
              <a:t>Höhepunkt 50. KW 2022 mit 11,1 %</a:t>
            </a:r>
          </a:p>
          <a:p>
            <a:pPr marL="171450" indent="-171450">
              <a:buFontTx/>
              <a:buChar char="-"/>
            </a:pPr>
            <a:r>
              <a:rPr lang="de-DE" sz="1200" i="0" strike="noStrike" kern="1200" dirty="0">
                <a:solidFill>
                  <a:schemeClr val="tx1"/>
                </a:solidFill>
                <a:effectLst/>
                <a:latin typeface="+mn-lt"/>
                <a:ea typeface="+mn-ea"/>
                <a:cs typeface="+mn-cs"/>
              </a:rPr>
              <a:t>ARE-gesamt seit Jahreswechsel im oberen Wertebereich der vorpandemischen Jahre, </a:t>
            </a:r>
          </a:p>
          <a:p>
            <a:pPr marL="171450" indent="-171450">
              <a:buFontTx/>
              <a:buChar char="-"/>
            </a:pPr>
            <a:endParaRPr lang="de-DE" sz="1200" b="1" i="0" strike="noStrike" kern="1200" dirty="0">
              <a:solidFill>
                <a:schemeClr val="tx1"/>
              </a:solidFill>
              <a:effectLst/>
              <a:latin typeface="+mn-lt"/>
              <a:ea typeface="+mn-ea"/>
              <a:cs typeface="+mn-cs"/>
            </a:endParaRPr>
          </a:p>
          <a:p>
            <a:pPr marL="171450" indent="-171450">
              <a:buFontTx/>
              <a:buChar char="-"/>
            </a:pPr>
            <a:r>
              <a:rPr lang="de-DE" sz="1200" b="1" i="0" strike="noStrike" kern="1200" dirty="0">
                <a:solidFill>
                  <a:schemeClr val="tx1"/>
                </a:solidFill>
                <a:effectLst/>
                <a:latin typeface="+mn-lt"/>
                <a:ea typeface="+mn-ea"/>
                <a:cs typeface="+mn-cs"/>
              </a:rPr>
              <a:t>ILI gesamt: gesunken</a:t>
            </a:r>
            <a:r>
              <a:rPr lang="de-DE" sz="1200" b="0" i="0" strike="noStrike" kern="1200" dirty="0">
                <a:solidFill>
                  <a:schemeClr val="tx1"/>
                </a:solidFill>
                <a:effectLst/>
                <a:latin typeface="+mn-lt"/>
                <a:ea typeface="+mn-ea"/>
                <a:cs typeface="+mn-cs"/>
              </a:rPr>
              <a:t>: 1,0 % (Vorwoche: 1,3 % )</a:t>
            </a:r>
            <a:endParaRPr lang="de-DE" sz="1200" i="0" strike="noStrik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Tx/>
              <a:buChar char="-"/>
            </a:pPr>
            <a:r>
              <a:rPr lang="de-DE" sz="1200" i="0" kern="1200" dirty="0" err="1">
                <a:solidFill>
                  <a:schemeClr val="tx1"/>
                </a:solidFill>
                <a:effectLst/>
                <a:latin typeface="+mn-lt"/>
                <a:ea typeface="+mn-ea"/>
                <a:cs typeface="+mn-cs"/>
              </a:rPr>
              <a:t>KonsInz</a:t>
            </a:r>
            <a:r>
              <a:rPr lang="de-DE" sz="1200" i="0" kern="1200" dirty="0">
                <a:solidFill>
                  <a:schemeClr val="tx1"/>
                </a:solidFill>
                <a:effectLst/>
                <a:latin typeface="+mn-lt"/>
                <a:ea typeface="+mn-ea"/>
                <a:cs typeface="+mn-cs"/>
              </a:rPr>
              <a:t> in KW 16/2023 im Vergleich zur Vorwoche stabil geblieben (1153; Vorwoche:1.157); </a:t>
            </a:r>
          </a:p>
          <a:p>
            <a:pPr marL="171450" lvl="0" indent="-171450">
              <a:buFontTx/>
              <a:buChar char="-"/>
            </a:pPr>
            <a:r>
              <a:rPr lang="de-DE" sz="1200" i="0" kern="1200" dirty="0">
                <a:solidFill>
                  <a:schemeClr val="tx1"/>
                </a:solidFill>
                <a:effectLst/>
                <a:latin typeface="+mn-lt"/>
                <a:ea typeface="+mn-ea"/>
                <a:cs typeface="+mn-cs"/>
              </a:rPr>
              <a:t>Insgesamt etwas über dem Wertebereich der Vorjahre vor Pandemie zur 16. KW</a:t>
            </a:r>
          </a:p>
          <a:p>
            <a:pPr marL="171450" lvl="0" indent="-171450">
              <a:buFontTx/>
              <a:buChar char="-"/>
            </a:pPr>
            <a:r>
              <a:rPr lang="de-DE" sz="1200" i="0" kern="1200" dirty="0">
                <a:solidFill>
                  <a:schemeClr val="tx1"/>
                </a:solidFill>
                <a:effectLst/>
                <a:latin typeface="+mn-lt"/>
                <a:ea typeface="+mn-ea"/>
                <a:cs typeface="+mn-cs"/>
              </a:rPr>
              <a:t>Anstieg bei den Schulkindern: 24 % (in allen anderen AGs  -5% bis +2%)</a:t>
            </a:r>
          </a:p>
          <a:p>
            <a:pPr marL="171450" lvl="0" indent="-171450">
              <a:buFontTx/>
              <a:buChar char="-"/>
            </a:pPr>
            <a:r>
              <a:rPr lang="de-DE" sz="1200" i="0" kern="1200" dirty="0">
                <a:solidFill>
                  <a:schemeClr val="tx1"/>
                </a:solidFill>
                <a:effectLst/>
                <a:latin typeface="+mn-lt"/>
                <a:ea typeface="+mn-ea"/>
                <a:cs typeface="+mn-cs"/>
              </a:rPr>
              <a:t>In KW16 Ferien noch in Hessen und Schleswig-Holstein</a:t>
            </a:r>
          </a:p>
          <a:p>
            <a:pPr marL="171450" lvl="0" indent="-171450">
              <a:buFontTx/>
              <a:buChar char="-"/>
            </a:pPr>
            <a:r>
              <a:rPr lang="de-DE" sz="1200" i="0" kern="1200" dirty="0">
                <a:solidFill>
                  <a:schemeClr val="tx1"/>
                </a:solidFill>
                <a:effectLst/>
                <a:latin typeface="+mn-lt"/>
                <a:ea typeface="+mn-ea"/>
                <a:cs typeface="+mn-cs"/>
              </a:rPr>
              <a:t>KI  (insgesamt) und nach AGI-Regionen:</a:t>
            </a:r>
          </a:p>
          <a:p>
            <a:pPr marL="171450" indent="-171450">
              <a:buFont typeface="Arial" panose="020B0604020202020204" pitchFamily="34" charset="0"/>
              <a:buChar char="•"/>
            </a:pPr>
            <a:r>
              <a:rPr lang="de-DE" sz="1200" i="0" kern="1200" dirty="0">
                <a:solidFill>
                  <a:schemeClr val="tx1"/>
                </a:solidFill>
                <a:effectLst/>
                <a:latin typeface="+mn-lt"/>
                <a:ea typeface="+mn-ea"/>
                <a:cs typeface="+mn-cs"/>
                <a:sym typeface="Wingdings" panose="05000000000000000000" pitchFamily="2" charset="2"/>
              </a:rPr>
              <a:t>\\rki.local\daten\Projekte\FG36_AGI\Wochenberichte\Berichterstellung\Saison_2022_23\Woche_16_2023\KI_2015_2023-04-25.xlsx</a:t>
            </a:r>
            <a:r>
              <a:rPr lang="de-DE" sz="1200" i="0" kern="1200" dirty="0">
                <a:solidFill>
                  <a:schemeClr val="tx1"/>
                </a:solidFill>
                <a:effectLst/>
                <a:latin typeface="+mn-lt"/>
                <a:ea typeface="+mn-ea"/>
                <a:cs typeface="+mn-cs"/>
              </a:rPr>
              <a:t> Pivot Chart KI“ </a:t>
            </a:r>
            <a:r>
              <a:rPr lang="de-DE" sz="1200" i="0" kern="1200" dirty="0">
                <a:solidFill>
                  <a:schemeClr val="tx1"/>
                </a:solidFill>
                <a:effectLst/>
                <a:latin typeface="+mn-lt"/>
                <a:ea typeface="+mn-ea"/>
                <a:cs typeface="+mn-cs"/>
                <a:sym typeface="Wingdings" panose="05000000000000000000" pitchFamily="2" charset="2"/>
              </a:rPr>
              <a:t></a:t>
            </a:r>
            <a:r>
              <a:rPr lang="de-DE" sz="1200" i="0" kern="1200" dirty="0">
                <a:solidFill>
                  <a:schemeClr val="tx1"/>
                </a:solidFill>
                <a:effectLst/>
                <a:latin typeface="+mn-lt"/>
                <a:ea typeface="+mn-ea"/>
                <a:cs typeface="+mn-cs"/>
              </a:rPr>
              <a:t> KI nach AGI-Regionen filterbar</a:t>
            </a:r>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424578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a:solidFill>
                  <a:schemeClr val="tx1"/>
                </a:solidFill>
                <a:effectLst/>
                <a:latin typeface="+mn-lt"/>
                <a:ea typeface="+mn-ea"/>
                <a:cs typeface="+mn-cs"/>
              </a:rPr>
              <a:t>nachdem es ab KW 4/2023 zu einem Anstieg der Anzahl der Arztkonsultationen wegen COVID-ARE kam, wird seit KW 10/2023 wieder ein Rückgang der Werte beobachtet</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Nach Anstieg in Vorwoche wieder Rückgang; Vorwochenwerte (für Osterferienwochen KW 14+15) haben sich retrospektiv gesenkt, sonst eher noch Anstieg durch Nachmeldungen</a:t>
            </a:r>
          </a:p>
          <a:p>
            <a:pPr marL="171450" indent="-171450">
              <a:buFont typeface="Arial" panose="020B0604020202020204" pitchFamily="34" charset="0"/>
              <a:buChar char="•"/>
            </a:pPr>
            <a:endParaRPr lang="de-DE" sz="1200" i="1" kern="1200" dirty="0">
              <a:solidFill>
                <a:schemeClr val="tx1"/>
              </a:solidFill>
              <a:effectLst/>
              <a:latin typeface="+mn-lt"/>
              <a:ea typeface="+mn-ea"/>
              <a:cs typeface="+mn-cs"/>
            </a:endParaRPr>
          </a:p>
          <a:p>
            <a:pPr marL="0" indent="0">
              <a:buFont typeface="Arial" panose="020B0604020202020204" pitchFamily="34" charset="0"/>
              <a:buNone/>
            </a:pPr>
            <a:r>
              <a:rPr lang="de-DE" sz="1200" i="1" kern="1200" dirty="0">
                <a:solidFill>
                  <a:schemeClr val="tx1"/>
                </a:solidFill>
                <a:effectLst/>
                <a:latin typeface="+mn-lt"/>
                <a:ea typeface="+mn-ea"/>
                <a:cs typeface="+mn-cs"/>
              </a:rPr>
              <a:t>Grafik </a:t>
            </a:r>
            <a:r>
              <a:rPr lang="de-DE" sz="1200" b="0" i="1" u="sng" kern="1200" dirty="0">
                <a:solidFill>
                  <a:schemeClr val="tx1"/>
                </a:solidFill>
                <a:effectLst/>
                <a:latin typeface="+mn-lt"/>
                <a:ea typeface="+mn-ea"/>
                <a:cs typeface="+mn-cs"/>
              </a:rPr>
              <a:t>KI_AREFC_U071FC_all_Lagebericht.png </a:t>
            </a:r>
            <a:r>
              <a:rPr lang="de-DE" sz="1200" i="1" kern="1200" dirty="0">
                <a:solidFill>
                  <a:schemeClr val="tx1"/>
                </a:solidFill>
                <a:effectLst/>
                <a:latin typeface="+mn-lt"/>
                <a:ea typeface="+mn-ea"/>
                <a:cs typeface="+mn-cs"/>
              </a:rPr>
              <a:t>aus dem Ordner </a:t>
            </a:r>
            <a:r>
              <a:rPr lang="de-DE" sz="1200" i="1" u="sng" kern="1200" dirty="0">
                <a:solidFill>
                  <a:schemeClr val="tx1"/>
                </a:solidFill>
                <a:effectLst/>
                <a:latin typeface="+mn-lt"/>
                <a:ea typeface="+mn-ea"/>
                <a:cs typeface="+mn-cs"/>
              </a:rPr>
              <a:t>S:\Projekte\FG36_SEED_ARE\Auswertungen\COVID19\KI\Vergleich_KI_AREFC_U071gFC\pics</a:t>
            </a:r>
          </a:p>
          <a:p>
            <a:pPr marL="17145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a:solidFill>
                  <a:schemeClr val="tx1"/>
                </a:solidFill>
                <a:effectLst/>
                <a:latin typeface="+mn-lt"/>
                <a:ea typeface="+mn-ea"/>
                <a:cs typeface="+mn-cs"/>
              </a:rPr>
              <a:t>nachdem es ab KW 4/2023 zu einem Anstieg der Anzahl der Arztkonsultationen wegen COVID-ARE kam, wird seit KW 10/2023 wieder ein Rückgang der Werte beobachtet</a:t>
            </a:r>
          </a:p>
          <a:p>
            <a:pPr marL="171450" indent="-171450">
              <a:buFont typeface="Arial" panose="020B0604020202020204" pitchFamily="34" charset="0"/>
              <a:buChar char="•"/>
            </a:pPr>
            <a:r>
              <a:rPr lang="de-DE" sz="1200" kern="1200" dirty="0">
                <a:solidFill>
                  <a:schemeClr val="tx1"/>
                </a:solidFill>
                <a:effectLst/>
                <a:latin typeface="+mn-lt"/>
                <a:ea typeface="+mn-ea"/>
                <a:cs typeface="+mn-cs"/>
              </a:rPr>
              <a:t>Nach Anstieg in Vorwoche wieder Rückgang; Vorwochenwerte (für Osterferienwochen KW 14+15) haben sich retrospektiv gesenkt, sonst eher noch Anstieg durch Nachmeldungen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der sinkende Trend der letzten Wochen wird in allen Altersgruppen verzeichnet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In KW 16 Rückgang in allen Altersgruppen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dirty="0">
                <a:solidFill>
                  <a:schemeClr val="tx1"/>
                </a:solidFill>
                <a:effectLst/>
                <a:latin typeface="+mn-lt"/>
                <a:ea typeface="+mn-ea"/>
                <a:cs typeface="+mn-cs"/>
              </a:rPr>
              <a:t>Grafiken </a:t>
            </a:r>
            <a:r>
              <a:rPr lang="de-DE" sz="1200" b="0" i="1" u="sng" kern="1200" dirty="0">
                <a:solidFill>
                  <a:schemeClr val="tx1"/>
                </a:solidFill>
                <a:effectLst/>
                <a:latin typeface="+mn-lt"/>
                <a:ea typeface="+mn-ea"/>
                <a:cs typeface="+mn-cs"/>
              </a:rPr>
              <a:t>KI_AREFC_U071FC_XXX_Lagebericht.png </a:t>
            </a:r>
            <a:r>
              <a:rPr lang="de-DE" sz="1200" i="1" kern="1200" dirty="0">
                <a:solidFill>
                  <a:schemeClr val="tx1"/>
                </a:solidFill>
                <a:effectLst/>
                <a:latin typeface="+mn-lt"/>
                <a:ea typeface="+mn-ea"/>
                <a:cs typeface="+mn-cs"/>
              </a:rPr>
              <a:t>aus dem Ordner </a:t>
            </a:r>
            <a:r>
              <a:rPr lang="de-DE" sz="1200" i="1" u="sng" kern="1200" dirty="0">
                <a:solidFill>
                  <a:schemeClr val="tx1"/>
                </a:solidFill>
                <a:effectLst/>
                <a:latin typeface="+mn-lt"/>
                <a:ea typeface="+mn-ea"/>
                <a:cs typeface="+mn-cs"/>
              </a:rPr>
              <a:t>S:\Projekte\FG36_SEED_ARE\Auswertungen\COVID19\KI\Vergleich_KI_AREFC_U071gFC\pics</a:t>
            </a:r>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4980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von der 8. bis einschließlich 12.KW 2023 weitestgehend stabil auf erhöhtem Niveau jedoch unterhalb den Werten der vorpandemischen Saisons um diese Zeit. Deutlicher Rückgang der SARI Fallzahlen seit der 13.KW, aktuell auf niedrigem Niveau.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Die Anzahl der SARI mit Intensivbehandlung von KW 9 bis KW12 ebenfalls stabil, Rückgang der Anzahl SARI mit </a:t>
            </a:r>
            <a:r>
              <a:rPr lang="de-DE" dirty="0" err="1"/>
              <a:t>Intensivbehandlungseit</a:t>
            </a:r>
            <a:r>
              <a:rPr lang="de-DE" dirty="0"/>
              <a:t> KW 13.</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Werte liegen aktuell unter den Werten der vorpandemischen Jahre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Ordner </a:t>
            </a:r>
            <a:r>
              <a:rPr lang="de-DE" sz="1200" i="1" u="sng" kern="1200" dirty="0">
                <a:solidFill>
                  <a:schemeClr val="tx1"/>
                </a:solidFill>
                <a:effectLst/>
                <a:latin typeface="+mn-lt"/>
                <a:ea typeface="+mn-ea"/>
                <a:cs typeface="+mn-cs"/>
              </a:rPr>
              <a:t>S:\Projekte\FG36_INV_ICOSARI\Arbeitsordner\Wochenbericht</a:t>
            </a:r>
            <a:r>
              <a:rPr lang="de-DE" sz="1200" i="0" u="none" kern="1200" dirty="0">
                <a:solidFill>
                  <a:schemeClr val="tx1"/>
                </a:solidFill>
                <a:effectLst/>
                <a:latin typeface="+mn-lt"/>
                <a:ea typeface="+mn-ea"/>
                <a:cs typeface="+mn-cs"/>
              </a:rPr>
              <a:t>, Grafiken </a:t>
            </a:r>
            <a:r>
              <a:rPr lang="de-DE" sz="1200" i="1" u="sng" kern="1200" dirty="0">
                <a:solidFill>
                  <a:schemeClr val="tx1"/>
                </a:solidFill>
                <a:effectLst/>
                <a:latin typeface="+mn-lt"/>
                <a:ea typeface="+mn-ea"/>
                <a:cs typeface="+mn-cs"/>
              </a:rPr>
              <a:t>Krisenstab_SARI_Inz_S5.png</a:t>
            </a:r>
            <a:r>
              <a:rPr lang="de-DE" sz="1200" i="0" u="none" kern="1200" dirty="0">
                <a:solidFill>
                  <a:schemeClr val="tx1"/>
                </a:solidFill>
                <a:effectLst/>
                <a:latin typeface="+mn-lt"/>
                <a:ea typeface="+mn-ea"/>
                <a:cs typeface="+mn-cs"/>
              </a:rPr>
              <a:t> und </a:t>
            </a:r>
            <a:r>
              <a:rPr lang="de-DE" sz="1200" i="1" u="sng" kern="1200" dirty="0">
                <a:solidFill>
                  <a:schemeClr val="tx1"/>
                </a:solidFill>
                <a:effectLst/>
                <a:latin typeface="+mn-lt"/>
                <a:ea typeface="+mn-ea"/>
                <a:cs typeface="+mn-cs"/>
              </a:rPr>
              <a:t>Krisenstab_SARI_ICU_Inz_S5.png</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i="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Daten zu den Inzidenzen liegen hier </a:t>
            </a:r>
            <a:r>
              <a:rPr lang="de-DE" sz="1200" i="1" u="sng" kern="1200" dirty="0">
                <a:solidFill>
                  <a:schemeClr val="tx1"/>
                </a:solidFill>
                <a:effectLst/>
                <a:latin typeface="+mn-lt"/>
                <a:ea typeface="+mn-ea"/>
                <a:cs typeface="+mn-cs"/>
              </a:rPr>
              <a:t>\\rki.local\daten\OE\FG36\nCoV\Surveillance\Syndromische Surveillance\ICOSARI</a:t>
            </a:r>
            <a:r>
              <a:rPr lang="de-DE" sz="1200" i="0" u="none" kern="1200" dirty="0">
                <a:solidFill>
                  <a:schemeClr val="tx1"/>
                </a:solidFill>
                <a:effectLst/>
                <a:latin typeface="+mn-lt"/>
                <a:ea typeface="+mn-ea"/>
                <a:cs typeface="+mn-cs"/>
              </a:rPr>
              <a:t> in einer Excel File  </a:t>
            </a:r>
            <a:r>
              <a:rPr lang="de-DE" sz="1200" i="1" u="none" kern="1200" dirty="0">
                <a:solidFill>
                  <a:schemeClr val="tx1"/>
                </a:solidFill>
                <a:effectLst/>
                <a:latin typeface="+mn-lt"/>
                <a:ea typeface="+mn-ea"/>
                <a:cs typeface="+mn-cs"/>
              </a:rPr>
              <a:t>_Daten_Inzidenz.xls</a:t>
            </a:r>
            <a:endParaRPr lang="de-DE" i="1" u="none" dirty="0"/>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i="1"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710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in der 13. und 14. KW zurückgegangen. Die Anzahl der SARI mit Intensivbehandlung ist ebenfalls in KW 13 und 14 gesunken.</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Werte liegen aktuell unter den Werten der vorpandemischen Jahre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Ordner </a:t>
            </a:r>
            <a:r>
              <a:rPr lang="de-DE" sz="1200" i="1" u="sng" kern="1200" dirty="0">
                <a:solidFill>
                  <a:schemeClr val="tx1"/>
                </a:solidFill>
                <a:effectLst/>
                <a:latin typeface="+mn-lt"/>
                <a:ea typeface="+mn-ea"/>
                <a:cs typeface="+mn-cs"/>
              </a:rPr>
              <a:t>S:\Projekte\FG36_INV_ICOSARI\Arbeitsordner\Wochenbericht</a:t>
            </a:r>
            <a:r>
              <a:rPr lang="de-DE" sz="1200" i="0" u="none" kern="1200" dirty="0">
                <a:solidFill>
                  <a:schemeClr val="tx1"/>
                </a:solidFill>
                <a:effectLst/>
                <a:latin typeface="+mn-lt"/>
                <a:ea typeface="+mn-ea"/>
                <a:cs typeface="+mn-cs"/>
              </a:rPr>
              <a:t>, Grafiken </a:t>
            </a:r>
            <a:r>
              <a:rPr lang="de-DE" sz="1200" i="1" u="sng" kern="1200" dirty="0">
                <a:solidFill>
                  <a:schemeClr val="tx1"/>
                </a:solidFill>
                <a:effectLst/>
                <a:latin typeface="+mn-lt"/>
                <a:ea typeface="+mn-ea"/>
                <a:cs typeface="+mn-cs"/>
              </a:rPr>
              <a:t>Krisenstab_SARI_Inz_S5.png</a:t>
            </a:r>
            <a:r>
              <a:rPr lang="de-DE" sz="1200" i="0" u="none" kern="1200" dirty="0">
                <a:solidFill>
                  <a:schemeClr val="tx1"/>
                </a:solidFill>
                <a:effectLst/>
                <a:latin typeface="+mn-lt"/>
                <a:ea typeface="+mn-ea"/>
                <a:cs typeface="+mn-cs"/>
              </a:rPr>
              <a:t> und </a:t>
            </a:r>
            <a:r>
              <a:rPr lang="de-DE" sz="1200" i="1" u="sng" kern="1200" dirty="0">
                <a:solidFill>
                  <a:schemeClr val="tx1"/>
                </a:solidFill>
                <a:effectLst/>
                <a:latin typeface="+mn-lt"/>
                <a:ea typeface="+mn-ea"/>
                <a:cs typeface="+mn-cs"/>
              </a:rPr>
              <a:t>Krisenstab_SARI_ICU_Inz_S5.png</a:t>
            </a:r>
            <a:r>
              <a:rPr lang="de-DE" sz="1200" i="1" u="none" kern="1200" dirty="0">
                <a:solidFill>
                  <a:schemeClr val="tx1"/>
                </a:solidFill>
                <a:effectLst/>
                <a:latin typeface="+mn-lt"/>
                <a:ea typeface="+mn-ea"/>
                <a:cs typeface="+mn-cs"/>
              </a:rPr>
              <a:t> sowie </a:t>
            </a:r>
            <a:r>
              <a:rPr lang="de-DE" sz="1200" i="1" u="sng" kern="1200" dirty="0">
                <a:solidFill>
                  <a:schemeClr val="tx1"/>
                </a:solidFill>
                <a:effectLst/>
                <a:latin typeface="+mn-lt"/>
                <a:ea typeface="+mn-ea"/>
                <a:cs typeface="+mn-cs"/>
              </a:rPr>
              <a:t>Krisenstab_SARI_Tod_Inz_S5.png</a:t>
            </a:r>
            <a:r>
              <a:rPr lang="de-DE" sz="1200" i="1" u="none" kern="1200" dirty="0">
                <a:solidFill>
                  <a:schemeClr val="tx1"/>
                </a:solidFill>
                <a:effectLst/>
                <a:latin typeface="+mn-lt"/>
                <a:ea typeface="+mn-ea"/>
                <a:cs typeface="+mn-cs"/>
              </a:rPr>
              <a:t> </a:t>
            </a:r>
            <a:endParaRPr lang="de-DE" sz="1200" i="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i="0" u="non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Daten zu den Inzidenzen liegen hier </a:t>
            </a:r>
            <a:r>
              <a:rPr lang="de-DE" sz="1200" i="1" u="sng" kern="1200" dirty="0">
                <a:solidFill>
                  <a:schemeClr val="tx1"/>
                </a:solidFill>
                <a:effectLst/>
                <a:latin typeface="+mn-lt"/>
                <a:ea typeface="+mn-ea"/>
                <a:cs typeface="+mn-cs"/>
              </a:rPr>
              <a:t>\\rki.local\daten\OE\FG36\nCoV\Surveillance\Syndromische Surveillance\ICOSARI</a:t>
            </a:r>
            <a:r>
              <a:rPr lang="de-DE" sz="1200" i="0" u="none" kern="1200" dirty="0">
                <a:solidFill>
                  <a:schemeClr val="tx1"/>
                </a:solidFill>
                <a:effectLst/>
                <a:latin typeface="+mn-lt"/>
                <a:ea typeface="+mn-ea"/>
                <a:cs typeface="+mn-cs"/>
              </a:rPr>
              <a:t> in einer Excel File  </a:t>
            </a:r>
            <a:r>
              <a:rPr lang="de-DE" sz="1200" i="1" u="none" kern="1200" dirty="0">
                <a:solidFill>
                  <a:schemeClr val="tx1"/>
                </a:solidFill>
                <a:effectLst/>
                <a:latin typeface="+mn-lt"/>
                <a:ea typeface="+mn-ea"/>
                <a:cs typeface="+mn-cs"/>
              </a:rPr>
              <a:t>_Daten_Inzidenz.xls</a:t>
            </a:r>
            <a:endParaRPr lang="de-DE" i="1" u="non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49614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Anteile COVID und Influenza </a:t>
            </a:r>
            <a:r>
              <a:rPr lang="de-DE" b="0" dirty="0"/>
              <a:t>Diagnosen an SARI  in den letzten Wochen</a:t>
            </a:r>
            <a:r>
              <a:rPr lang="de-DE" b="1" dirty="0"/>
              <a:t> gesunken</a:t>
            </a:r>
            <a:r>
              <a:rPr lang="de-DE" b="0" dirty="0"/>
              <a:t>. Anteil von COVID an SARI mit Intensivbehandlung in der letzten KW gesunken, Anteil von Influenza an Intensiv stabil. RSV nur vereinzelt.</a:t>
            </a:r>
          </a:p>
          <a:p>
            <a:pPr marL="0" indent="0">
              <a:buFontTx/>
              <a:buNone/>
            </a:pPr>
            <a:endParaRPr lang="de-DE" b="0" dirty="0"/>
          </a:p>
          <a:p>
            <a:pPr marL="0" indent="0">
              <a:buFontTx/>
              <a:buNone/>
            </a:pPr>
            <a:r>
              <a:rPr lang="de-DE" b="0" dirty="0"/>
              <a:t>Die Grafiken liegen hier: </a:t>
            </a:r>
            <a:r>
              <a:rPr lang="de-DE" b="0" i="1" u="sng" dirty="0"/>
              <a:t>S:\Projekte\FG36_INV_ICOSARI\Arbeitsordner\Wochenbericht\Krisenstab-AG_separat_alleVWD\Diagnosen_Anteil</a:t>
            </a:r>
            <a:r>
              <a:rPr lang="de-DE" b="0" i="0" u="none" dirty="0"/>
              <a:t> als </a:t>
            </a:r>
            <a:r>
              <a:rPr lang="de-DE" b="0" i="1" u="none" dirty="0"/>
              <a:t>Anteil_Diagnose_Verlauf_gesamt_ab_40KW2022.png und Anteil_Diagnose_Verlauf_gesamt_INTENSIV_ab_40KW2022.png</a:t>
            </a:r>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a:p>
            <a:pPr marL="0" indent="0">
              <a:buFontTx/>
              <a:buNone/>
            </a:pPr>
            <a:endParaRPr lang="de-DE" sz="1200" b="0" i="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76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Anteile COVID und Influenza </a:t>
            </a:r>
            <a:r>
              <a:rPr lang="de-DE" b="0" dirty="0"/>
              <a:t>Diagnosen an SARI  in den letzten Wochen</a:t>
            </a:r>
            <a:r>
              <a:rPr lang="de-DE" b="1" dirty="0"/>
              <a:t> gesunken</a:t>
            </a:r>
            <a:r>
              <a:rPr lang="de-DE" b="0" dirty="0"/>
              <a:t>. Anteil von COVID an SARI mit Intensivbehandlung in der letzten KW gesunken, Anteil von Influenza an Intensiv stabil. RSV nur vereinzelt.</a:t>
            </a:r>
          </a:p>
          <a:p>
            <a:pPr marL="0" indent="0">
              <a:buFontTx/>
              <a:buNone/>
            </a:pPr>
            <a:endParaRPr lang="de-DE" sz="1200" b="0" i="1" kern="1200" dirty="0">
              <a:solidFill>
                <a:schemeClr val="tx1"/>
              </a:solidFill>
              <a:effectLst/>
              <a:latin typeface="+mn-lt"/>
              <a:ea typeface="+mn-ea"/>
              <a:cs typeface="+mn-cs"/>
            </a:endParaRPr>
          </a:p>
          <a:p>
            <a:pPr marL="0" indent="0">
              <a:buFontTx/>
              <a:buNone/>
            </a:pPr>
            <a:r>
              <a:rPr lang="de-DE" b="0" dirty="0"/>
              <a:t>Die Grafiken liegen hier: </a:t>
            </a:r>
            <a:r>
              <a:rPr lang="de-DE" b="0" i="1" u="sng" dirty="0"/>
              <a:t>S:\Projekte\FG36_INV_ICOSARI\Arbeitsordner\Wochenbericht\Krisenstab-AG_separat_alleVWD\Diagnosen_Anteil</a:t>
            </a:r>
            <a:r>
              <a:rPr lang="de-DE" b="0" i="0" u="none" dirty="0"/>
              <a:t> als </a:t>
            </a:r>
            <a:r>
              <a:rPr lang="de-DE" b="0" i="1" u="none" dirty="0"/>
              <a:t>Anteil_Diagnose_Verlauf_gesamt.png und Anteil_Diagnose_Verlauf_gesamt_INTENSIV.png</a:t>
            </a:r>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4115948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hyperlink" Target="https://influenza.rki.de/Diagrams.aspx?agiRegion=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000" dirty="0"/>
              <a:t>Ergebnisse der syndromischen und virologischen ARE-Surveillance </a:t>
            </a:r>
            <a:br>
              <a:rPr lang="de-DE" dirty="0"/>
            </a:br>
            <a:r>
              <a:rPr lang="de-DE" sz="1600" b="0" dirty="0"/>
              <a:t>GrippeWeb, </a:t>
            </a:r>
            <a:br>
              <a:rPr lang="de-DE" sz="1600" b="0" dirty="0"/>
            </a:br>
            <a:r>
              <a:rPr lang="de-DE" sz="1600" b="0" dirty="0"/>
              <a:t>Arbeitsgemeinschaft Influenza / SEED</a:t>
            </a:r>
            <a:r>
              <a:rPr lang="de-DE" sz="1600" b="0" baseline="30000" dirty="0"/>
              <a:t>ARE</a:t>
            </a:r>
            <a:r>
              <a:rPr lang="de-DE" sz="1600" b="0" dirty="0"/>
              <a:t>,</a:t>
            </a:r>
            <a:br>
              <a:rPr lang="de-DE" sz="1600" b="0" dirty="0"/>
            </a:br>
            <a:r>
              <a:rPr lang="de-DE" sz="1600" b="0" dirty="0"/>
              <a:t>ICOSARI</a:t>
            </a:r>
            <a:br>
              <a:rPr lang="de-DE" sz="1600" b="0" dirty="0"/>
            </a:br>
            <a:r>
              <a:rPr lang="de-DE" sz="1600" b="0" dirty="0"/>
              <a:t>Daten NRZ Influenzaviren</a:t>
            </a:r>
            <a:br>
              <a:rPr lang="de-DE" sz="1600" b="0" dirty="0"/>
            </a:br>
            <a:br>
              <a:rPr lang="de-DE" sz="1800" b="0" dirty="0">
                <a:highlight>
                  <a:srgbClr val="FFFF00"/>
                </a:highlight>
              </a:rPr>
            </a:br>
            <a:r>
              <a:rPr lang="de-DE" sz="1800" b="0" dirty="0"/>
              <a:t>Datenstand 25.4.2023</a:t>
            </a:r>
          </a:p>
        </p:txBody>
      </p:sp>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D3EA5A0-D55A-409E-8D7F-683BABDEA787}"/>
              </a:ext>
            </a:extLst>
          </p:cNvPr>
          <p:cNvSpPr>
            <a:spLocks noGrp="1"/>
          </p:cNvSpPr>
          <p:nvPr>
            <p:ph type="dt" sz="half" idx="10"/>
          </p:nvPr>
        </p:nvSpPr>
        <p:spPr/>
        <p:txBody>
          <a:bodyPr/>
          <a:lstStyle/>
          <a:p>
            <a:r>
              <a:rPr lang="de-DE" dirty="0"/>
              <a:t>Stand: 25.4.2023</a:t>
            </a:r>
          </a:p>
          <a:p>
            <a:endParaRPr lang="de-DE" dirty="0"/>
          </a:p>
        </p:txBody>
      </p:sp>
      <p:sp>
        <p:nvSpPr>
          <p:cNvPr id="3" name="Fußzeilenplatzhalter 2">
            <a:extLst>
              <a:ext uri="{FF2B5EF4-FFF2-40B4-BE49-F238E27FC236}">
                <a16:creationId xmlns:a16="http://schemas.microsoft.com/office/drawing/2014/main" id="{590549FC-A809-45E4-BC4C-C3FA40966219}"/>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95C4B840-B51C-4CEB-9B02-CFCC7A72710B}"/>
              </a:ext>
            </a:extLst>
          </p:cNvPr>
          <p:cNvSpPr>
            <a:spLocks noGrp="1"/>
          </p:cNvSpPr>
          <p:nvPr>
            <p:ph type="sldNum" sz="quarter" idx="12"/>
          </p:nvPr>
        </p:nvSpPr>
        <p:spPr/>
        <p:txBody>
          <a:bodyPr/>
          <a:lstStyle/>
          <a:p>
            <a:fld id="{162A217B-ED1C-D84B-8478-63C77FA79618}" type="slidenum">
              <a:rPr lang="de-DE" smtClean="0"/>
              <a:pPr/>
              <a:t>10</a:t>
            </a:fld>
            <a:endParaRPr lang="de-DE" dirty="0"/>
          </a:p>
        </p:txBody>
      </p:sp>
      <p:sp>
        <p:nvSpPr>
          <p:cNvPr id="7" name="Titel 2">
            <a:extLst>
              <a:ext uri="{FF2B5EF4-FFF2-40B4-BE49-F238E27FC236}">
                <a16:creationId xmlns:a16="http://schemas.microsoft.com/office/drawing/2014/main" id="{76239B8B-8C60-4A3A-A635-1745DF2BE3D9}"/>
              </a:ext>
            </a:extLst>
          </p:cNvPr>
          <p:cNvSpPr txBox="1">
            <a:spLocks/>
          </p:cNvSpPr>
          <p:nvPr/>
        </p:nvSpPr>
        <p:spPr>
          <a:xfrm>
            <a:off x="0" y="353489"/>
            <a:ext cx="8942831"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 – Diagnosecodes bei SARI-Fällen in verschiedenen Altersgruppen</a:t>
            </a:r>
          </a:p>
          <a:p>
            <a:pPr algn="ctr"/>
            <a:r>
              <a:rPr lang="de-DE" dirty="0"/>
              <a:t>16. KW 2023</a:t>
            </a:r>
          </a:p>
        </p:txBody>
      </p:sp>
      <p:pic>
        <p:nvPicPr>
          <p:cNvPr id="9" name="Grafik 8">
            <a:extLst>
              <a:ext uri="{FF2B5EF4-FFF2-40B4-BE49-F238E27FC236}">
                <a16:creationId xmlns:a16="http://schemas.microsoft.com/office/drawing/2014/main" id="{1CB0C449-3B32-462E-842D-D27A554C29E8}"/>
              </a:ext>
            </a:extLst>
          </p:cNvPr>
          <p:cNvPicPr>
            <a:picLocks noChangeAspect="1"/>
          </p:cNvPicPr>
          <p:nvPr/>
        </p:nvPicPr>
        <p:blipFill>
          <a:blip r:embed="rId3"/>
          <a:stretch>
            <a:fillRect/>
          </a:stretch>
        </p:blipFill>
        <p:spPr>
          <a:xfrm>
            <a:off x="0" y="1387997"/>
            <a:ext cx="9144000" cy="4267200"/>
          </a:xfrm>
          <a:prstGeom prst="rect">
            <a:avLst/>
          </a:prstGeom>
        </p:spPr>
      </p:pic>
    </p:spTree>
    <p:extLst>
      <p:ext uri="{BB962C8B-B14F-4D97-AF65-F5344CB8AC3E}">
        <p14:creationId xmlns:p14="http://schemas.microsoft.com/office/powerpoint/2010/main" val="357994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16. KW 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a:xfrm>
            <a:off x="564825" y="6619554"/>
            <a:ext cx="1860421" cy="195750"/>
          </a:xfrm>
        </p:spPr>
        <p:txBody>
          <a:bodyPr/>
          <a:lstStyle/>
          <a:p>
            <a:r>
              <a:rPr lang="de-DE" dirty="0"/>
              <a:t>Stand: 25.4.2023</a:t>
            </a:r>
          </a:p>
        </p:txBody>
      </p:sp>
      <p:sp>
        <p:nvSpPr>
          <p:cNvPr id="5" name="Textfeld 4">
            <a:extLst>
              <a:ext uri="{FF2B5EF4-FFF2-40B4-BE49-F238E27FC236}">
                <a16:creationId xmlns:a16="http://schemas.microsoft.com/office/drawing/2014/main" id="{091E27E1-3558-4021-852D-F80AFDA4C08B}"/>
              </a:ext>
            </a:extLst>
          </p:cNvPr>
          <p:cNvSpPr txBox="1"/>
          <p:nvPr/>
        </p:nvSpPr>
        <p:spPr>
          <a:xfrm rot="16200000">
            <a:off x="-1980322" y="3131156"/>
            <a:ext cx="5121723" cy="369332"/>
          </a:xfrm>
          <a:prstGeom prst="rect">
            <a:avLst/>
          </a:prstGeom>
          <a:noFill/>
        </p:spPr>
        <p:txBody>
          <a:bodyPr wrap="none" rtlCol="0">
            <a:spAutoFit/>
          </a:bodyPr>
          <a:lstStyle/>
          <a:p>
            <a:r>
              <a:rPr lang="de-DE" dirty="0"/>
              <a:t>CAVE: sehr geringe Fallzahlen bei 5- bis 34-Jährigen!!</a:t>
            </a:r>
          </a:p>
        </p:txBody>
      </p:sp>
      <p:pic>
        <p:nvPicPr>
          <p:cNvPr id="9" name="Grafik 8">
            <a:extLst>
              <a:ext uri="{FF2B5EF4-FFF2-40B4-BE49-F238E27FC236}">
                <a16:creationId xmlns:a16="http://schemas.microsoft.com/office/drawing/2014/main" id="{D72C2B88-43AE-4A9E-B7BD-A044EC6DE6D8}"/>
              </a:ext>
            </a:extLst>
          </p:cNvPr>
          <p:cNvPicPr>
            <a:picLocks noChangeAspect="1"/>
          </p:cNvPicPr>
          <p:nvPr/>
        </p:nvPicPr>
        <p:blipFill>
          <a:blip r:embed="rId3"/>
          <a:stretch>
            <a:fillRect/>
          </a:stretch>
        </p:blipFill>
        <p:spPr>
          <a:xfrm>
            <a:off x="967329" y="702239"/>
            <a:ext cx="3619500" cy="2171700"/>
          </a:xfrm>
          <a:prstGeom prst="rect">
            <a:avLst/>
          </a:prstGeom>
        </p:spPr>
      </p:pic>
      <p:pic>
        <p:nvPicPr>
          <p:cNvPr id="12" name="Grafik 11">
            <a:extLst>
              <a:ext uri="{FF2B5EF4-FFF2-40B4-BE49-F238E27FC236}">
                <a16:creationId xmlns:a16="http://schemas.microsoft.com/office/drawing/2014/main" id="{1115BE1F-C932-4B8F-8C74-4A8030BF6167}"/>
              </a:ext>
            </a:extLst>
          </p:cNvPr>
          <p:cNvPicPr>
            <a:picLocks noChangeAspect="1"/>
          </p:cNvPicPr>
          <p:nvPr/>
        </p:nvPicPr>
        <p:blipFill>
          <a:blip r:embed="rId4"/>
          <a:stretch>
            <a:fillRect/>
          </a:stretch>
        </p:blipFill>
        <p:spPr>
          <a:xfrm>
            <a:off x="952500" y="2596151"/>
            <a:ext cx="3619500" cy="2171700"/>
          </a:xfrm>
          <a:prstGeom prst="rect">
            <a:avLst/>
          </a:prstGeom>
        </p:spPr>
      </p:pic>
      <p:pic>
        <p:nvPicPr>
          <p:cNvPr id="16" name="Grafik 15">
            <a:extLst>
              <a:ext uri="{FF2B5EF4-FFF2-40B4-BE49-F238E27FC236}">
                <a16:creationId xmlns:a16="http://schemas.microsoft.com/office/drawing/2014/main" id="{B87FCB3E-90F7-48D0-BC86-8752ADEABD61}"/>
              </a:ext>
            </a:extLst>
          </p:cNvPr>
          <p:cNvPicPr>
            <a:picLocks noChangeAspect="1"/>
          </p:cNvPicPr>
          <p:nvPr/>
        </p:nvPicPr>
        <p:blipFill>
          <a:blip r:embed="rId5"/>
          <a:stretch>
            <a:fillRect/>
          </a:stretch>
        </p:blipFill>
        <p:spPr>
          <a:xfrm>
            <a:off x="947244" y="4502482"/>
            <a:ext cx="3619500" cy="2171700"/>
          </a:xfrm>
          <a:prstGeom prst="rect">
            <a:avLst/>
          </a:prstGeom>
        </p:spPr>
      </p:pic>
      <p:pic>
        <p:nvPicPr>
          <p:cNvPr id="21" name="Grafik 20">
            <a:extLst>
              <a:ext uri="{FF2B5EF4-FFF2-40B4-BE49-F238E27FC236}">
                <a16:creationId xmlns:a16="http://schemas.microsoft.com/office/drawing/2014/main" id="{4FCDB619-DAB3-4AB3-8CA7-87D866F78322}"/>
              </a:ext>
            </a:extLst>
          </p:cNvPr>
          <p:cNvPicPr>
            <a:picLocks noChangeAspect="1"/>
          </p:cNvPicPr>
          <p:nvPr/>
        </p:nvPicPr>
        <p:blipFill>
          <a:blip r:embed="rId6"/>
          <a:stretch>
            <a:fillRect/>
          </a:stretch>
        </p:blipFill>
        <p:spPr>
          <a:xfrm>
            <a:off x="5231159" y="732715"/>
            <a:ext cx="3619500" cy="2171700"/>
          </a:xfrm>
          <a:prstGeom prst="rect">
            <a:avLst/>
          </a:prstGeom>
        </p:spPr>
      </p:pic>
      <p:pic>
        <p:nvPicPr>
          <p:cNvPr id="30" name="Grafik 29">
            <a:extLst>
              <a:ext uri="{FF2B5EF4-FFF2-40B4-BE49-F238E27FC236}">
                <a16:creationId xmlns:a16="http://schemas.microsoft.com/office/drawing/2014/main" id="{7111C6C1-A1C9-4777-B83C-C33490ED5260}"/>
              </a:ext>
            </a:extLst>
          </p:cNvPr>
          <p:cNvPicPr>
            <a:picLocks noChangeAspect="1"/>
          </p:cNvPicPr>
          <p:nvPr/>
        </p:nvPicPr>
        <p:blipFill>
          <a:blip r:embed="rId7"/>
          <a:stretch>
            <a:fillRect/>
          </a:stretch>
        </p:blipFill>
        <p:spPr>
          <a:xfrm>
            <a:off x="5231159" y="2614158"/>
            <a:ext cx="3619500" cy="2171700"/>
          </a:xfrm>
          <a:prstGeom prst="rect">
            <a:avLst/>
          </a:prstGeom>
        </p:spPr>
      </p:pic>
      <p:pic>
        <p:nvPicPr>
          <p:cNvPr id="41" name="Grafik 40">
            <a:extLst>
              <a:ext uri="{FF2B5EF4-FFF2-40B4-BE49-F238E27FC236}">
                <a16:creationId xmlns:a16="http://schemas.microsoft.com/office/drawing/2014/main" id="{06645B3D-15AD-4763-8EEA-E0DF590EAAF3}"/>
              </a:ext>
            </a:extLst>
          </p:cNvPr>
          <p:cNvPicPr>
            <a:picLocks noChangeAspect="1"/>
          </p:cNvPicPr>
          <p:nvPr/>
        </p:nvPicPr>
        <p:blipFill>
          <a:blip r:embed="rId8"/>
          <a:stretch>
            <a:fillRect/>
          </a:stretch>
        </p:blipFill>
        <p:spPr>
          <a:xfrm>
            <a:off x="5231159" y="4507330"/>
            <a:ext cx="3619500" cy="2171700"/>
          </a:xfrm>
          <a:prstGeom prst="rect">
            <a:avLst/>
          </a:prstGeom>
        </p:spPr>
      </p:pic>
      <p:grpSp>
        <p:nvGrpSpPr>
          <p:cNvPr id="15" name="Gruppieren 14">
            <a:extLst>
              <a:ext uri="{FF2B5EF4-FFF2-40B4-BE49-F238E27FC236}">
                <a16:creationId xmlns:a16="http://schemas.microsoft.com/office/drawing/2014/main" id="{29B97F84-6546-497B-ACBD-0FA4494B7F2D}"/>
              </a:ext>
            </a:extLst>
          </p:cNvPr>
          <p:cNvGrpSpPr/>
          <p:nvPr/>
        </p:nvGrpSpPr>
        <p:grpSpPr>
          <a:xfrm>
            <a:off x="2694116" y="2919509"/>
            <a:ext cx="2472771" cy="936802"/>
            <a:chOff x="2551945" y="2925886"/>
            <a:chExt cx="2472771" cy="936802"/>
          </a:xfrm>
        </p:grpSpPr>
        <p:cxnSp>
          <p:nvCxnSpPr>
            <p:cNvPr id="31" name="Gerade Verbindung mit Pfeil 30">
              <a:extLst>
                <a:ext uri="{FF2B5EF4-FFF2-40B4-BE49-F238E27FC236}">
                  <a16:creationId xmlns:a16="http://schemas.microsoft.com/office/drawing/2014/main" id="{1305FE3D-EBE3-4AA8-83F5-D306E155C780}"/>
                </a:ext>
              </a:extLst>
            </p:cNvPr>
            <p:cNvCxnSpPr>
              <a:cxnSpLocks/>
            </p:cNvCxnSpPr>
            <p:nvPr/>
          </p:nvCxnSpPr>
          <p:spPr>
            <a:xfrm flipH="1">
              <a:off x="3043080" y="3193327"/>
              <a:ext cx="156095" cy="669361"/>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75E19EA1-A77C-4F09-AAFB-87273313F7E4}"/>
                </a:ext>
              </a:extLst>
            </p:cNvPr>
            <p:cNvSpPr txBox="1"/>
            <p:nvPr/>
          </p:nvSpPr>
          <p:spPr>
            <a:xfrm>
              <a:off x="2551945" y="2925886"/>
              <a:ext cx="2472771" cy="307777"/>
            </a:xfrm>
            <a:prstGeom prst="rect">
              <a:avLst/>
            </a:prstGeom>
            <a:noFill/>
          </p:spPr>
          <p:txBody>
            <a:bodyPr wrap="square" rtlCol="0">
              <a:spAutoFit/>
            </a:bodyPr>
            <a:lstStyle/>
            <a:p>
              <a:r>
                <a:rPr lang="de-DE" sz="1400" i="1" dirty="0">
                  <a:solidFill>
                    <a:srgbClr val="E22B00"/>
                  </a:solidFill>
                </a:rPr>
                <a:t>18 % Influenza</a:t>
              </a:r>
            </a:p>
          </p:txBody>
        </p:sp>
      </p:grpSp>
      <p:grpSp>
        <p:nvGrpSpPr>
          <p:cNvPr id="39" name="Gruppieren 38">
            <a:extLst>
              <a:ext uri="{FF2B5EF4-FFF2-40B4-BE49-F238E27FC236}">
                <a16:creationId xmlns:a16="http://schemas.microsoft.com/office/drawing/2014/main" id="{AA78A301-EA87-49F2-B70A-4D83A698C2CF}"/>
              </a:ext>
            </a:extLst>
          </p:cNvPr>
          <p:cNvGrpSpPr/>
          <p:nvPr/>
        </p:nvGrpSpPr>
        <p:grpSpPr>
          <a:xfrm>
            <a:off x="2839747" y="4852150"/>
            <a:ext cx="2549168" cy="953948"/>
            <a:chOff x="2551946" y="4685183"/>
            <a:chExt cx="2549168" cy="953948"/>
          </a:xfrm>
        </p:grpSpPr>
        <p:cxnSp>
          <p:nvCxnSpPr>
            <p:cNvPr id="23" name="Gerade Verbindung mit Pfeil 22">
              <a:extLst>
                <a:ext uri="{FF2B5EF4-FFF2-40B4-BE49-F238E27FC236}">
                  <a16:creationId xmlns:a16="http://schemas.microsoft.com/office/drawing/2014/main" id="{B4FA79E7-1964-4336-B5D2-3E966168AB11}"/>
                </a:ext>
              </a:extLst>
            </p:cNvPr>
            <p:cNvCxnSpPr>
              <a:cxnSpLocks/>
            </p:cNvCxnSpPr>
            <p:nvPr/>
          </p:nvCxnSpPr>
          <p:spPr>
            <a:xfrm flipH="1">
              <a:off x="2975497" y="5053540"/>
              <a:ext cx="288607" cy="585591"/>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497AD142-6658-4782-B806-88E8356DE031}"/>
                </a:ext>
              </a:extLst>
            </p:cNvPr>
            <p:cNvSpPr txBox="1"/>
            <p:nvPr/>
          </p:nvSpPr>
          <p:spPr>
            <a:xfrm>
              <a:off x="2551946" y="4685183"/>
              <a:ext cx="2549168" cy="307777"/>
            </a:xfrm>
            <a:prstGeom prst="rect">
              <a:avLst/>
            </a:prstGeom>
            <a:noFill/>
          </p:spPr>
          <p:txBody>
            <a:bodyPr wrap="square" rtlCol="0">
              <a:spAutoFit/>
            </a:bodyPr>
            <a:lstStyle/>
            <a:p>
              <a:r>
                <a:rPr lang="de-DE" sz="1400" i="1" dirty="0">
                  <a:solidFill>
                    <a:srgbClr val="E22B00"/>
                  </a:solidFill>
                </a:rPr>
                <a:t>25 % Influenza	</a:t>
              </a:r>
            </a:p>
          </p:txBody>
        </p:sp>
      </p:grpSp>
      <p:grpSp>
        <p:nvGrpSpPr>
          <p:cNvPr id="54" name="Gruppieren 53">
            <a:extLst>
              <a:ext uri="{FF2B5EF4-FFF2-40B4-BE49-F238E27FC236}">
                <a16:creationId xmlns:a16="http://schemas.microsoft.com/office/drawing/2014/main" id="{73DD7337-102D-4CD1-8955-23D8BA4ECBF1}"/>
              </a:ext>
            </a:extLst>
          </p:cNvPr>
          <p:cNvGrpSpPr/>
          <p:nvPr/>
        </p:nvGrpSpPr>
        <p:grpSpPr>
          <a:xfrm>
            <a:off x="7453498" y="1160150"/>
            <a:ext cx="1635177" cy="850824"/>
            <a:chOff x="6935499" y="4639016"/>
            <a:chExt cx="3287987" cy="850824"/>
          </a:xfrm>
        </p:grpSpPr>
        <p:cxnSp>
          <p:nvCxnSpPr>
            <p:cNvPr id="35" name="Gerade Verbindung mit Pfeil 34">
              <a:extLst>
                <a:ext uri="{FF2B5EF4-FFF2-40B4-BE49-F238E27FC236}">
                  <a16:creationId xmlns:a16="http://schemas.microsoft.com/office/drawing/2014/main" id="{677006FC-079F-4AC1-AB3F-9DA0AB90E216}"/>
                </a:ext>
              </a:extLst>
            </p:cNvPr>
            <p:cNvCxnSpPr>
              <a:cxnSpLocks/>
            </p:cNvCxnSpPr>
            <p:nvPr/>
          </p:nvCxnSpPr>
          <p:spPr>
            <a:xfrm flipH="1">
              <a:off x="6935499" y="5004049"/>
              <a:ext cx="309088" cy="485791"/>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F7635EF-5D40-43C2-B708-66AF5C24D8AA}"/>
                </a:ext>
              </a:extLst>
            </p:cNvPr>
            <p:cNvSpPr txBox="1"/>
            <p:nvPr/>
          </p:nvSpPr>
          <p:spPr>
            <a:xfrm>
              <a:off x="6935499" y="4639016"/>
              <a:ext cx="3287987" cy="307777"/>
            </a:xfrm>
            <a:prstGeom prst="rect">
              <a:avLst/>
            </a:prstGeom>
            <a:noFill/>
          </p:spPr>
          <p:txBody>
            <a:bodyPr wrap="square" rtlCol="0">
              <a:spAutoFit/>
            </a:bodyPr>
            <a:lstStyle/>
            <a:p>
              <a:r>
                <a:rPr lang="de-DE" sz="1400" b="1" dirty="0">
                  <a:solidFill>
                    <a:srgbClr val="E22B00"/>
                  </a:solidFill>
                </a:rPr>
                <a:t>20 % COVID-19</a:t>
              </a:r>
              <a:endParaRPr lang="de-DE" sz="1400" dirty="0">
                <a:solidFill>
                  <a:srgbClr val="E22B00"/>
                </a:solidFill>
              </a:endParaRPr>
            </a:p>
          </p:txBody>
        </p:sp>
      </p:grpSp>
      <p:grpSp>
        <p:nvGrpSpPr>
          <p:cNvPr id="48" name="Gruppieren 47">
            <a:extLst>
              <a:ext uri="{FF2B5EF4-FFF2-40B4-BE49-F238E27FC236}">
                <a16:creationId xmlns:a16="http://schemas.microsoft.com/office/drawing/2014/main" id="{058B7281-403E-4C4B-9F17-862559D5BD6E}"/>
              </a:ext>
            </a:extLst>
          </p:cNvPr>
          <p:cNvGrpSpPr/>
          <p:nvPr/>
        </p:nvGrpSpPr>
        <p:grpSpPr>
          <a:xfrm>
            <a:off x="6481110" y="2859120"/>
            <a:ext cx="2488557" cy="955805"/>
            <a:chOff x="6865485" y="2883284"/>
            <a:chExt cx="3116682" cy="955805"/>
          </a:xfrm>
        </p:grpSpPr>
        <p:sp>
          <p:nvSpPr>
            <p:cNvPr id="24" name="Textfeld 23">
              <a:extLst>
                <a:ext uri="{FF2B5EF4-FFF2-40B4-BE49-F238E27FC236}">
                  <a16:creationId xmlns:a16="http://schemas.microsoft.com/office/drawing/2014/main" id="{91D7FBB8-08F9-457F-9F55-9AB784863649}"/>
                </a:ext>
              </a:extLst>
            </p:cNvPr>
            <p:cNvSpPr txBox="1"/>
            <p:nvPr/>
          </p:nvSpPr>
          <p:spPr>
            <a:xfrm>
              <a:off x="6865485" y="2883284"/>
              <a:ext cx="3116682" cy="523220"/>
            </a:xfrm>
            <a:prstGeom prst="rect">
              <a:avLst/>
            </a:prstGeom>
            <a:noFill/>
          </p:spPr>
          <p:txBody>
            <a:bodyPr wrap="square" rtlCol="0">
              <a:spAutoFit/>
            </a:bodyPr>
            <a:lstStyle/>
            <a:p>
              <a:r>
                <a:rPr lang="de-DE" sz="1400" b="1" dirty="0">
                  <a:solidFill>
                    <a:srgbClr val="E22B00"/>
                  </a:solidFill>
                </a:rPr>
                <a:t>17% COVID-19</a:t>
              </a:r>
              <a:r>
                <a:rPr lang="de-DE" sz="1400" dirty="0">
                  <a:solidFill>
                    <a:srgbClr val="E22B00"/>
                  </a:solidFill>
                </a:rPr>
                <a:t>,   1% Influenza</a:t>
              </a:r>
            </a:p>
          </p:txBody>
        </p:sp>
        <p:cxnSp>
          <p:nvCxnSpPr>
            <p:cNvPr id="33" name="Gerade Verbindung mit Pfeil 32">
              <a:extLst>
                <a:ext uri="{FF2B5EF4-FFF2-40B4-BE49-F238E27FC236}">
                  <a16:creationId xmlns:a16="http://schemas.microsoft.com/office/drawing/2014/main" id="{1F06B6D1-416F-40FE-9C1B-F81B5F67447F}"/>
                </a:ext>
              </a:extLst>
            </p:cNvPr>
            <p:cNvCxnSpPr>
              <a:cxnSpLocks/>
            </p:cNvCxnSpPr>
            <p:nvPr/>
          </p:nvCxnSpPr>
          <p:spPr>
            <a:xfrm flipH="1">
              <a:off x="8144610" y="3221149"/>
              <a:ext cx="279215" cy="617940"/>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2" name="Gruppieren 41">
            <a:extLst>
              <a:ext uri="{FF2B5EF4-FFF2-40B4-BE49-F238E27FC236}">
                <a16:creationId xmlns:a16="http://schemas.microsoft.com/office/drawing/2014/main" id="{D7F7CE6E-D916-4CA2-BD36-46A145171067}"/>
              </a:ext>
            </a:extLst>
          </p:cNvPr>
          <p:cNvGrpSpPr/>
          <p:nvPr/>
        </p:nvGrpSpPr>
        <p:grpSpPr>
          <a:xfrm>
            <a:off x="6813783" y="4693882"/>
            <a:ext cx="2914606" cy="1010403"/>
            <a:chOff x="6227749" y="957398"/>
            <a:chExt cx="2914606" cy="1010403"/>
          </a:xfrm>
        </p:grpSpPr>
        <p:sp>
          <p:nvSpPr>
            <p:cNvPr id="22" name="Textfeld 21">
              <a:extLst>
                <a:ext uri="{FF2B5EF4-FFF2-40B4-BE49-F238E27FC236}">
                  <a16:creationId xmlns:a16="http://schemas.microsoft.com/office/drawing/2014/main" id="{DACED08D-7A14-49AB-AA95-E619D6D2DC51}"/>
                </a:ext>
              </a:extLst>
            </p:cNvPr>
            <p:cNvSpPr txBox="1"/>
            <p:nvPr/>
          </p:nvSpPr>
          <p:spPr>
            <a:xfrm>
              <a:off x="6227749" y="957398"/>
              <a:ext cx="2914606" cy="307777"/>
            </a:xfrm>
            <a:prstGeom prst="rect">
              <a:avLst/>
            </a:prstGeom>
            <a:noFill/>
          </p:spPr>
          <p:txBody>
            <a:bodyPr wrap="square" rtlCol="0">
              <a:spAutoFit/>
            </a:bodyPr>
            <a:lstStyle/>
            <a:p>
              <a:r>
                <a:rPr lang="de-DE" sz="1400" dirty="0">
                  <a:solidFill>
                    <a:srgbClr val="E22B00"/>
                  </a:solidFill>
                </a:rPr>
                <a:t>16 % COVID-19, 1 % RSV</a:t>
              </a:r>
            </a:p>
          </p:txBody>
        </p:sp>
        <p:cxnSp>
          <p:nvCxnSpPr>
            <p:cNvPr id="32" name="Gerade Verbindung mit Pfeil 31">
              <a:extLst>
                <a:ext uri="{FF2B5EF4-FFF2-40B4-BE49-F238E27FC236}">
                  <a16:creationId xmlns:a16="http://schemas.microsoft.com/office/drawing/2014/main" id="{D82D4917-DB03-45F2-A858-0A81007DA67C}"/>
                </a:ext>
              </a:extLst>
            </p:cNvPr>
            <p:cNvCxnSpPr>
              <a:cxnSpLocks/>
            </p:cNvCxnSpPr>
            <p:nvPr/>
          </p:nvCxnSpPr>
          <p:spPr>
            <a:xfrm flipH="1">
              <a:off x="6935499" y="1275705"/>
              <a:ext cx="137624" cy="692096"/>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8" name="Gruppieren 17">
            <a:extLst>
              <a:ext uri="{FF2B5EF4-FFF2-40B4-BE49-F238E27FC236}">
                <a16:creationId xmlns:a16="http://schemas.microsoft.com/office/drawing/2014/main" id="{73478FD7-27EB-463B-9B61-E68F50CEF362}"/>
              </a:ext>
            </a:extLst>
          </p:cNvPr>
          <p:cNvGrpSpPr/>
          <p:nvPr/>
        </p:nvGrpSpPr>
        <p:grpSpPr>
          <a:xfrm>
            <a:off x="2806323" y="1043577"/>
            <a:ext cx="2402229" cy="997466"/>
            <a:chOff x="2698885" y="1035631"/>
            <a:chExt cx="2402229" cy="997466"/>
          </a:xfrm>
        </p:grpSpPr>
        <p:cxnSp>
          <p:nvCxnSpPr>
            <p:cNvPr id="37" name="Gerade Verbindung mit Pfeil 36">
              <a:extLst>
                <a:ext uri="{FF2B5EF4-FFF2-40B4-BE49-F238E27FC236}">
                  <a16:creationId xmlns:a16="http://schemas.microsoft.com/office/drawing/2014/main" id="{ECD015BB-F2BF-4840-B992-1F84DA4B2E25}"/>
                </a:ext>
              </a:extLst>
            </p:cNvPr>
            <p:cNvCxnSpPr>
              <a:cxnSpLocks/>
            </p:cNvCxnSpPr>
            <p:nvPr/>
          </p:nvCxnSpPr>
          <p:spPr>
            <a:xfrm flipH="1">
              <a:off x="3119045" y="1600974"/>
              <a:ext cx="181118" cy="432123"/>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9451105E-4F19-48CF-A6CD-9F03C1FCC781}"/>
                </a:ext>
              </a:extLst>
            </p:cNvPr>
            <p:cNvSpPr txBox="1"/>
            <p:nvPr/>
          </p:nvSpPr>
          <p:spPr>
            <a:xfrm>
              <a:off x="2698885" y="1035631"/>
              <a:ext cx="2402229" cy="738664"/>
            </a:xfrm>
            <a:prstGeom prst="rect">
              <a:avLst/>
            </a:prstGeom>
            <a:noFill/>
          </p:spPr>
          <p:txBody>
            <a:bodyPr wrap="square" rtlCol="0">
              <a:spAutoFit/>
            </a:bodyPr>
            <a:lstStyle/>
            <a:p>
              <a:r>
                <a:rPr lang="de-DE" sz="1400" dirty="0">
                  <a:solidFill>
                    <a:srgbClr val="E22B00"/>
                  </a:solidFill>
                </a:rPr>
                <a:t>4 % RSV, 3 % Influenza, </a:t>
              </a:r>
            </a:p>
            <a:p>
              <a:r>
                <a:rPr lang="de-DE" sz="1400" dirty="0">
                  <a:solidFill>
                    <a:srgbClr val="E22B00"/>
                  </a:solidFill>
                </a:rPr>
                <a:t>1 % COVID-19</a:t>
              </a:r>
            </a:p>
            <a:p>
              <a:r>
                <a:rPr lang="de-DE" sz="1400" dirty="0">
                  <a:solidFill>
                    <a:srgbClr val="E22B00"/>
                  </a:solidFill>
                </a:rPr>
                <a:t>	       	</a:t>
              </a:r>
            </a:p>
          </p:txBody>
        </p:sp>
      </p:grpSp>
    </p:spTree>
    <p:extLst>
      <p:ext uri="{BB962C8B-B14F-4D97-AF65-F5344CB8AC3E}">
        <p14:creationId xmlns:p14="http://schemas.microsoft.com/office/powerpoint/2010/main" val="138306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4AB147C7-78A6-4498-A0CC-B0BFB08E195F}"/>
              </a:ext>
            </a:extLst>
          </p:cNvPr>
          <p:cNvPicPr>
            <a:picLocks noChangeAspect="1"/>
          </p:cNvPicPr>
          <p:nvPr/>
        </p:nvPicPr>
        <p:blipFill>
          <a:blip r:embed="rId3"/>
          <a:stretch>
            <a:fillRect/>
          </a:stretch>
        </p:blipFill>
        <p:spPr>
          <a:xfrm>
            <a:off x="4978630" y="668007"/>
            <a:ext cx="3619500" cy="21717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Intensivbehandlung: SARI-Fälle (J09 – J22) bis zur 16. KW 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a:xfrm>
            <a:off x="564825" y="6622713"/>
            <a:ext cx="1860421" cy="195750"/>
          </a:xfrm>
        </p:spPr>
        <p:txBody>
          <a:bodyPr/>
          <a:lstStyle/>
          <a:p>
            <a:r>
              <a:rPr lang="de-DE" dirty="0"/>
              <a:t>Stand: 25.4.2023</a:t>
            </a:r>
          </a:p>
        </p:txBody>
      </p:sp>
      <p:grpSp>
        <p:nvGrpSpPr>
          <p:cNvPr id="19" name="Gruppieren 18">
            <a:extLst>
              <a:ext uri="{FF2B5EF4-FFF2-40B4-BE49-F238E27FC236}">
                <a16:creationId xmlns:a16="http://schemas.microsoft.com/office/drawing/2014/main" id="{D7B13259-0BFB-447E-BE7E-B12F63CBA7AE}"/>
              </a:ext>
            </a:extLst>
          </p:cNvPr>
          <p:cNvGrpSpPr/>
          <p:nvPr/>
        </p:nvGrpSpPr>
        <p:grpSpPr>
          <a:xfrm>
            <a:off x="7161761" y="1201254"/>
            <a:ext cx="2514600" cy="805433"/>
            <a:chOff x="6978734" y="3033459"/>
            <a:chExt cx="2514600" cy="805433"/>
          </a:xfrm>
        </p:grpSpPr>
        <p:cxnSp>
          <p:nvCxnSpPr>
            <p:cNvPr id="25" name="Gerade Verbindung mit Pfeil 24">
              <a:extLst>
                <a:ext uri="{FF2B5EF4-FFF2-40B4-BE49-F238E27FC236}">
                  <a16:creationId xmlns:a16="http://schemas.microsoft.com/office/drawing/2014/main" id="{7DA57174-88BA-4947-960B-75345F9D1D96}"/>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8DB19399-83CB-4AB4-ACBE-9EEF5AB4A984}"/>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11 % Influenza</a:t>
              </a:r>
            </a:p>
          </p:txBody>
        </p:sp>
      </p:grpSp>
      <p:grpSp>
        <p:nvGrpSpPr>
          <p:cNvPr id="27" name="Gruppieren 26">
            <a:extLst>
              <a:ext uri="{FF2B5EF4-FFF2-40B4-BE49-F238E27FC236}">
                <a16:creationId xmlns:a16="http://schemas.microsoft.com/office/drawing/2014/main" id="{03080F0F-EDA1-4559-B19F-98E7B4A35AC5}"/>
              </a:ext>
            </a:extLst>
          </p:cNvPr>
          <p:cNvGrpSpPr/>
          <p:nvPr/>
        </p:nvGrpSpPr>
        <p:grpSpPr>
          <a:xfrm>
            <a:off x="7161761" y="3052551"/>
            <a:ext cx="2514600" cy="805433"/>
            <a:chOff x="6978734" y="3033459"/>
            <a:chExt cx="2514600" cy="805433"/>
          </a:xfrm>
        </p:grpSpPr>
        <p:cxnSp>
          <p:nvCxnSpPr>
            <p:cNvPr id="22" name="Gerade Verbindung mit Pfeil 21">
              <a:extLst>
                <a:ext uri="{FF2B5EF4-FFF2-40B4-BE49-F238E27FC236}">
                  <a16:creationId xmlns:a16="http://schemas.microsoft.com/office/drawing/2014/main" id="{94149CA5-063A-46CD-89DF-1BFEB4CB8A74}"/>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9D58B0E7-1A44-4E29-A658-BC201C489280}"/>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25 % COVID-19</a:t>
              </a:r>
            </a:p>
          </p:txBody>
        </p:sp>
      </p:grpSp>
      <p:pic>
        <p:nvPicPr>
          <p:cNvPr id="7" name="Grafik 6">
            <a:extLst>
              <a:ext uri="{FF2B5EF4-FFF2-40B4-BE49-F238E27FC236}">
                <a16:creationId xmlns:a16="http://schemas.microsoft.com/office/drawing/2014/main" id="{83B9694C-8912-478F-924A-69B6D18E33AD}"/>
              </a:ext>
            </a:extLst>
          </p:cNvPr>
          <p:cNvPicPr>
            <a:picLocks noChangeAspect="1"/>
          </p:cNvPicPr>
          <p:nvPr/>
        </p:nvPicPr>
        <p:blipFill>
          <a:blip r:embed="rId4"/>
          <a:stretch>
            <a:fillRect/>
          </a:stretch>
        </p:blipFill>
        <p:spPr>
          <a:xfrm>
            <a:off x="853093" y="645419"/>
            <a:ext cx="3619500" cy="2171700"/>
          </a:xfrm>
          <a:prstGeom prst="rect">
            <a:avLst/>
          </a:prstGeom>
        </p:spPr>
      </p:pic>
      <p:pic>
        <p:nvPicPr>
          <p:cNvPr id="11" name="Grafik 10">
            <a:extLst>
              <a:ext uri="{FF2B5EF4-FFF2-40B4-BE49-F238E27FC236}">
                <a16:creationId xmlns:a16="http://schemas.microsoft.com/office/drawing/2014/main" id="{06DCB660-2552-4F10-8406-CF92B437FCDA}"/>
              </a:ext>
            </a:extLst>
          </p:cNvPr>
          <p:cNvPicPr>
            <a:picLocks noChangeAspect="1"/>
          </p:cNvPicPr>
          <p:nvPr/>
        </p:nvPicPr>
        <p:blipFill>
          <a:blip r:embed="rId5"/>
          <a:stretch>
            <a:fillRect/>
          </a:stretch>
        </p:blipFill>
        <p:spPr>
          <a:xfrm>
            <a:off x="853093" y="2578511"/>
            <a:ext cx="3619500" cy="2171700"/>
          </a:xfrm>
          <a:prstGeom prst="rect">
            <a:avLst/>
          </a:prstGeom>
        </p:spPr>
      </p:pic>
      <p:pic>
        <p:nvPicPr>
          <p:cNvPr id="14" name="Grafik 13">
            <a:extLst>
              <a:ext uri="{FF2B5EF4-FFF2-40B4-BE49-F238E27FC236}">
                <a16:creationId xmlns:a16="http://schemas.microsoft.com/office/drawing/2014/main" id="{9E906131-4089-471F-A277-922FC9E32B01}"/>
              </a:ext>
            </a:extLst>
          </p:cNvPr>
          <p:cNvPicPr>
            <a:picLocks noChangeAspect="1"/>
          </p:cNvPicPr>
          <p:nvPr/>
        </p:nvPicPr>
        <p:blipFill>
          <a:blip r:embed="rId6"/>
          <a:stretch>
            <a:fillRect/>
          </a:stretch>
        </p:blipFill>
        <p:spPr>
          <a:xfrm>
            <a:off x="853093" y="4533640"/>
            <a:ext cx="3619500" cy="2171700"/>
          </a:xfrm>
          <a:prstGeom prst="rect">
            <a:avLst/>
          </a:prstGeom>
        </p:spPr>
      </p:pic>
      <p:pic>
        <p:nvPicPr>
          <p:cNvPr id="29" name="Grafik 28">
            <a:extLst>
              <a:ext uri="{FF2B5EF4-FFF2-40B4-BE49-F238E27FC236}">
                <a16:creationId xmlns:a16="http://schemas.microsoft.com/office/drawing/2014/main" id="{29E99D3A-D10B-48CA-A187-CDA4ADC06A4A}"/>
              </a:ext>
            </a:extLst>
          </p:cNvPr>
          <p:cNvPicPr>
            <a:picLocks noChangeAspect="1"/>
          </p:cNvPicPr>
          <p:nvPr/>
        </p:nvPicPr>
        <p:blipFill>
          <a:blip r:embed="rId7"/>
          <a:stretch>
            <a:fillRect/>
          </a:stretch>
        </p:blipFill>
        <p:spPr>
          <a:xfrm>
            <a:off x="4978630" y="2423317"/>
            <a:ext cx="3619500" cy="2171700"/>
          </a:xfrm>
          <a:prstGeom prst="rect">
            <a:avLst/>
          </a:prstGeom>
        </p:spPr>
      </p:pic>
      <p:pic>
        <p:nvPicPr>
          <p:cNvPr id="32" name="Grafik 31">
            <a:extLst>
              <a:ext uri="{FF2B5EF4-FFF2-40B4-BE49-F238E27FC236}">
                <a16:creationId xmlns:a16="http://schemas.microsoft.com/office/drawing/2014/main" id="{C32328A5-FA02-4521-94D6-F3D71745314F}"/>
              </a:ext>
            </a:extLst>
          </p:cNvPr>
          <p:cNvPicPr>
            <a:picLocks noChangeAspect="1"/>
          </p:cNvPicPr>
          <p:nvPr/>
        </p:nvPicPr>
        <p:blipFill>
          <a:blip r:embed="rId8"/>
          <a:stretch>
            <a:fillRect/>
          </a:stretch>
        </p:blipFill>
        <p:spPr>
          <a:xfrm>
            <a:off x="5069757" y="4559302"/>
            <a:ext cx="3619500" cy="2171700"/>
          </a:xfrm>
          <a:prstGeom prst="rect">
            <a:avLst/>
          </a:prstGeom>
        </p:spPr>
      </p:pic>
      <p:grpSp>
        <p:nvGrpSpPr>
          <p:cNvPr id="30" name="Gruppieren 29">
            <a:extLst>
              <a:ext uri="{FF2B5EF4-FFF2-40B4-BE49-F238E27FC236}">
                <a16:creationId xmlns:a16="http://schemas.microsoft.com/office/drawing/2014/main" id="{A4225104-28F9-413A-B1F0-6DF9F124F832}"/>
              </a:ext>
            </a:extLst>
          </p:cNvPr>
          <p:cNvGrpSpPr/>
          <p:nvPr/>
        </p:nvGrpSpPr>
        <p:grpSpPr>
          <a:xfrm>
            <a:off x="7161761" y="5079923"/>
            <a:ext cx="2514600" cy="831123"/>
            <a:chOff x="6814161" y="5027850"/>
            <a:chExt cx="2514600" cy="831123"/>
          </a:xfrm>
        </p:grpSpPr>
        <p:cxnSp>
          <p:nvCxnSpPr>
            <p:cNvPr id="20" name="Gerade Verbindung mit Pfeil 19">
              <a:extLst>
                <a:ext uri="{FF2B5EF4-FFF2-40B4-BE49-F238E27FC236}">
                  <a16:creationId xmlns:a16="http://schemas.microsoft.com/office/drawing/2014/main" id="{71624831-57A2-487C-8ABA-D4BFC4EE2AB8}"/>
                </a:ext>
              </a:extLst>
            </p:cNvPr>
            <p:cNvCxnSpPr>
              <a:cxnSpLocks/>
            </p:cNvCxnSpPr>
            <p:nvPr/>
          </p:nvCxnSpPr>
          <p:spPr>
            <a:xfrm flipH="1">
              <a:off x="6978734" y="5422202"/>
              <a:ext cx="158980" cy="436771"/>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feld 20">
              <a:extLst>
                <a:ext uri="{FF2B5EF4-FFF2-40B4-BE49-F238E27FC236}">
                  <a16:creationId xmlns:a16="http://schemas.microsoft.com/office/drawing/2014/main" id="{FCBB3FB2-F230-4BBB-B86D-B46FDDCCFD96}"/>
                </a:ext>
              </a:extLst>
            </p:cNvPr>
            <p:cNvSpPr txBox="1"/>
            <p:nvPr/>
          </p:nvSpPr>
          <p:spPr>
            <a:xfrm>
              <a:off x="6814161" y="5027850"/>
              <a:ext cx="2514600" cy="307777"/>
            </a:xfrm>
            <a:prstGeom prst="rect">
              <a:avLst/>
            </a:prstGeom>
            <a:noFill/>
          </p:spPr>
          <p:txBody>
            <a:bodyPr wrap="square" rtlCol="0">
              <a:spAutoFit/>
            </a:bodyPr>
            <a:lstStyle/>
            <a:p>
              <a:r>
                <a:rPr lang="de-DE" sz="1400" i="1" dirty="0">
                  <a:solidFill>
                    <a:srgbClr val="E22B00"/>
                  </a:solidFill>
                </a:rPr>
                <a:t>25 % COVID-19</a:t>
              </a:r>
            </a:p>
          </p:txBody>
        </p:sp>
      </p:grpSp>
      <p:grpSp>
        <p:nvGrpSpPr>
          <p:cNvPr id="34" name="Gruppieren 33">
            <a:extLst>
              <a:ext uri="{FF2B5EF4-FFF2-40B4-BE49-F238E27FC236}">
                <a16:creationId xmlns:a16="http://schemas.microsoft.com/office/drawing/2014/main" id="{E09279B8-F92B-4DD5-8D2E-54A7F3556619}"/>
              </a:ext>
            </a:extLst>
          </p:cNvPr>
          <p:cNvGrpSpPr/>
          <p:nvPr/>
        </p:nvGrpSpPr>
        <p:grpSpPr>
          <a:xfrm>
            <a:off x="7241251" y="2848991"/>
            <a:ext cx="2514600" cy="805433"/>
            <a:chOff x="6978734" y="3033459"/>
            <a:chExt cx="2514600" cy="805433"/>
          </a:xfrm>
        </p:grpSpPr>
        <p:cxnSp>
          <p:nvCxnSpPr>
            <p:cNvPr id="35" name="Gerade Verbindung mit Pfeil 34">
              <a:extLst>
                <a:ext uri="{FF2B5EF4-FFF2-40B4-BE49-F238E27FC236}">
                  <a16:creationId xmlns:a16="http://schemas.microsoft.com/office/drawing/2014/main" id="{2103BEBE-4A53-4072-B80B-6F11525275C0}"/>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F369CBDF-DD98-4F4D-8A6D-5C8318B4B431}"/>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11 % Influenza</a:t>
              </a:r>
            </a:p>
          </p:txBody>
        </p:sp>
      </p:grpSp>
    </p:spTree>
    <p:extLst>
      <p:ext uri="{BB962C8B-B14F-4D97-AF65-F5344CB8AC3E}">
        <p14:creationId xmlns:p14="http://schemas.microsoft.com/office/powerpoint/2010/main" val="419782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13</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Hospitalisierungsinzidenz COVID-SARI in 2022/2023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p:txBody>
          <a:bodyPr/>
          <a:lstStyle/>
          <a:p>
            <a:r>
              <a:rPr lang="de-DE" dirty="0"/>
              <a:t>Stand: 11.4.2023</a:t>
            </a:r>
          </a:p>
        </p:txBody>
      </p:sp>
      <p:sp>
        <p:nvSpPr>
          <p:cNvPr id="11" name="Textfeld 10">
            <a:extLst>
              <a:ext uri="{FF2B5EF4-FFF2-40B4-BE49-F238E27FC236}">
                <a16:creationId xmlns:a16="http://schemas.microsoft.com/office/drawing/2014/main" id="{878BCC54-9598-4C82-BFB9-E4C10A98CEC9}"/>
              </a:ext>
            </a:extLst>
          </p:cNvPr>
          <p:cNvSpPr txBox="1"/>
          <p:nvPr/>
        </p:nvSpPr>
        <p:spPr>
          <a:xfrm>
            <a:off x="5926097" y="964528"/>
            <a:ext cx="3217903" cy="1754326"/>
          </a:xfrm>
          <a:prstGeom prst="rect">
            <a:avLst/>
          </a:prstGeom>
          <a:noFill/>
        </p:spPr>
        <p:txBody>
          <a:bodyPr wrap="square" rtlCol="0">
            <a:spAutoFit/>
          </a:bodyPr>
          <a:lstStyle/>
          <a:p>
            <a:r>
              <a:rPr lang="de-DE" u="sng" dirty="0"/>
              <a:t>Gesamt:</a:t>
            </a:r>
            <a:r>
              <a:rPr lang="de-DE" dirty="0"/>
              <a:t> </a:t>
            </a:r>
          </a:p>
          <a:p>
            <a:r>
              <a:rPr lang="de-DE" b="1" dirty="0"/>
              <a:t>1,5 COVID-SARI pro 100.000</a:t>
            </a:r>
          </a:p>
          <a:p>
            <a:endParaRPr lang="de-DE" dirty="0"/>
          </a:p>
          <a:p>
            <a:r>
              <a:rPr lang="de-DE" dirty="0"/>
              <a:t>Entspricht ca. 1.200 neuen Krankenhausaufnahmen wegen COVID-SARI in D.</a:t>
            </a:r>
            <a:endParaRPr lang="en-US" sz="1400" dirty="0"/>
          </a:p>
        </p:txBody>
      </p:sp>
      <p:pic>
        <p:nvPicPr>
          <p:cNvPr id="6" name="Grafik 5">
            <a:extLst>
              <a:ext uri="{FF2B5EF4-FFF2-40B4-BE49-F238E27FC236}">
                <a16:creationId xmlns:a16="http://schemas.microsoft.com/office/drawing/2014/main" id="{8A1E8041-2075-4CBB-A6C6-F769E26DFA0E}"/>
              </a:ext>
            </a:extLst>
          </p:cNvPr>
          <p:cNvPicPr>
            <a:picLocks noChangeAspect="1"/>
          </p:cNvPicPr>
          <p:nvPr/>
        </p:nvPicPr>
        <p:blipFill>
          <a:blip r:embed="rId3"/>
          <a:stretch>
            <a:fillRect/>
          </a:stretch>
        </p:blipFill>
        <p:spPr>
          <a:xfrm>
            <a:off x="20597" y="964528"/>
            <a:ext cx="5905500" cy="2657475"/>
          </a:xfrm>
          <a:prstGeom prst="rect">
            <a:avLst/>
          </a:prstGeom>
        </p:spPr>
      </p:pic>
      <p:pic>
        <p:nvPicPr>
          <p:cNvPr id="12" name="Grafik 11">
            <a:extLst>
              <a:ext uri="{FF2B5EF4-FFF2-40B4-BE49-F238E27FC236}">
                <a16:creationId xmlns:a16="http://schemas.microsoft.com/office/drawing/2014/main" id="{6197E76D-70D4-4CA5-BB06-3DB50E41D29C}"/>
              </a:ext>
            </a:extLst>
          </p:cNvPr>
          <p:cNvPicPr>
            <a:picLocks noChangeAspect="1"/>
          </p:cNvPicPr>
          <p:nvPr/>
        </p:nvPicPr>
        <p:blipFill>
          <a:blip r:embed="rId4"/>
          <a:stretch>
            <a:fillRect/>
          </a:stretch>
        </p:blipFill>
        <p:spPr>
          <a:xfrm>
            <a:off x="20597" y="3682770"/>
            <a:ext cx="9144000" cy="2743200"/>
          </a:xfrm>
          <a:prstGeom prst="rect">
            <a:avLst/>
          </a:prstGeom>
        </p:spPr>
      </p:pic>
    </p:spTree>
    <p:extLst>
      <p:ext uri="{BB962C8B-B14F-4D97-AF65-F5344CB8AC3E}">
        <p14:creationId xmlns:p14="http://schemas.microsoft.com/office/powerpoint/2010/main" val="309643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14</a:t>
            </a:fld>
            <a:endParaRPr lang="de-DE" dirty="0"/>
          </a:p>
        </p:txBody>
      </p:sp>
      <p:sp>
        <p:nvSpPr>
          <p:cNvPr id="8" name="Titel 2"/>
          <p:cNvSpPr txBox="1">
            <a:spLocks/>
          </p:cNvSpPr>
          <p:nvPr/>
        </p:nvSpPr>
        <p:spPr>
          <a:xfrm>
            <a:off x="-678329" y="160170"/>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Entwicklung COVID-SARI 6. KW 2023 bis 16. KW 2023</a:t>
            </a:r>
          </a:p>
        </p:txBody>
      </p:sp>
      <p:sp>
        <p:nvSpPr>
          <p:cNvPr id="2" name="Datumsplatzhalter 1"/>
          <p:cNvSpPr>
            <a:spLocks noGrp="1"/>
          </p:cNvSpPr>
          <p:nvPr>
            <p:ph type="dt" sz="half" idx="10"/>
          </p:nvPr>
        </p:nvSpPr>
        <p:spPr/>
        <p:txBody>
          <a:bodyPr/>
          <a:lstStyle/>
          <a:p>
            <a:r>
              <a:rPr lang="de-DE" dirty="0"/>
              <a:t>Stand: 25.4.2023</a:t>
            </a:r>
          </a:p>
        </p:txBody>
      </p:sp>
      <p:sp>
        <p:nvSpPr>
          <p:cNvPr id="3" name="Fußzeilenplatzhalter 2"/>
          <p:cNvSpPr>
            <a:spLocks noGrp="1"/>
          </p:cNvSpPr>
          <p:nvPr>
            <p:ph type="ftr" sz="quarter" idx="11"/>
          </p:nvPr>
        </p:nvSpPr>
        <p:spPr/>
        <p:txBody>
          <a:bodyPr/>
          <a:lstStyle/>
          <a:p>
            <a:endParaRPr lang="de-DE" dirty="0"/>
          </a:p>
        </p:txBody>
      </p:sp>
      <p:sp>
        <p:nvSpPr>
          <p:cNvPr id="22" name="Textfeld 21">
            <a:extLst>
              <a:ext uri="{FF2B5EF4-FFF2-40B4-BE49-F238E27FC236}">
                <a16:creationId xmlns:a16="http://schemas.microsoft.com/office/drawing/2014/main" id="{F60E27C4-2983-4CC2-82D5-A7EEC0FA27CE}"/>
              </a:ext>
            </a:extLst>
          </p:cNvPr>
          <p:cNvSpPr txBox="1"/>
          <p:nvPr/>
        </p:nvSpPr>
        <p:spPr>
          <a:xfrm>
            <a:off x="6531249" y="1116053"/>
            <a:ext cx="2652122" cy="369332"/>
          </a:xfrm>
          <a:prstGeom prst="rect">
            <a:avLst/>
          </a:prstGeom>
          <a:noFill/>
        </p:spPr>
        <p:txBody>
          <a:bodyPr wrap="square" rtlCol="0">
            <a:spAutoFit/>
          </a:bodyPr>
          <a:lstStyle/>
          <a:p>
            <a:r>
              <a:rPr lang="de-DE" b="1" dirty="0"/>
              <a:t>COVID-SARI-Fälle</a:t>
            </a:r>
          </a:p>
        </p:txBody>
      </p:sp>
      <p:sp>
        <p:nvSpPr>
          <p:cNvPr id="24" name="Textfeld 23">
            <a:extLst>
              <a:ext uri="{FF2B5EF4-FFF2-40B4-BE49-F238E27FC236}">
                <a16:creationId xmlns:a16="http://schemas.microsoft.com/office/drawing/2014/main" id="{840A79BE-55C4-45D4-B43C-87BB06725B7F}"/>
              </a:ext>
            </a:extLst>
          </p:cNvPr>
          <p:cNvSpPr txBox="1"/>
          <p:nvPr/>
        </p:nvSpPr>
        <p:spPr>
          <a:xfrm>
            <a:off x="6531249" y="2965036"/>
            <a:ext cx="2395597" cy="923330"/>
          </a:xfrm>
          <a:prstGeom prst="rect">
            <a:avLst/>
          </a:prstGeom>
          <a:noFill/>
        </p:spPr>
        <p:txBody>
          <a:bodyPr wrap="square" rtlCol="0">
            <a:spAutoFit/>
          </a:bodyPr>
          <a:lstStyle/>
          <a:p>
            <a:r>
              <a:rPr lang="de-DE" b="1" dirty="0"/>
              <a:t>COVID-SARI-Fälle </a:t>
            </a:r>
            <a:r>
              <a:rPr lang="de-DE" b="1" u="sng" dirty="0"/>
              <a:t>mit</a:t>
            </a:r>
            <a:r>
              <a:rPr lang="de-DE" b="1" dirty="0"/>
              <a:t> Intensivbehandlung</a:t>
            </a:r>
            <a:endParaRPr lang="de-DE" dirty="0"/>
          </a:p>
          <a:p>
            <a:endParaRPr lang="de-DE" dirty="0"/>
          </a:p>
        </p:txBody>
      </p:sp>
      <p:sp>
        <p:nvSpPr>
          <p:cNvPr id="25" name="Textfeld 24">
            <a:extLst>
              <a:ext uri="{FF2B5EF4-FFF2-40B4-BE49-F238E27FC236}">
                <a16:creationId xmlns:a16="http://schemas.microsoft.com/office/drawing/2014/main" id="{9C138DD6-689C-49F3-B329-969BB10693AD}"/>
              </a:ext>
            </a:extLst>
          </p:cNvPr>
          <p:cNvSpPr txBox="1"/>
          <p:nvPr/>
        </p:nvSpPr>
        <p:spPr>
          <a:xfrm>
            <a:off x="6461838" y="5068362"/>
            <a:ext cx="2395597" cy="646331"/>
          </a:xfrm>
          <a:prstGeom prst="rect">
            <a:avLst/>
          </a:prstGeom>
          <a:noFill/>
        </p:spPr>
        <p:txBody>
          <a:bodyPr wrap="square" rtlCol="0">
            <a:spAutoFit/>
          </a:bodyPr>
          <a:lstStyle/>
          <a:p>
            <a:r>
              <a:rPr lang="de-DE" b="1" dirty="0"/>
              <a:t>Verstorbene</a:t>
            </a:r>
          </a:p>
          <a:p>
            <a:r>
              <a:rPr lang="de-DE" b="1" dirty="0"/>
              <a:t>COVID-SARI-Fälle</a:t>
            </a:r>
            <a:endParaRPr lang="de-DE" dirty="0"/>
          </a:p>
        </p:txBody>
      </p:sp>
      <p:pic>
        <p:nvPicPr>
          <p:cNvPr id="6" name="Grafik 5">
            <a:extLst>
              <a:ext uri="{FF2B5EF4-FFF2-40B4-BE49-F238E27FC236}">
                <a16:creationId xmlns:a16="http://schemas.microsoft.com/office/drawing/2014/main" id="{99D78609-80C0-43DB-A451-8794B53A4A2D}"/>
              </a:ext>
            </a:extLst>
          </p:cNvPr>
          <p:cNvPicPr>
            <a:picLocks noChangeAspect="1"/>
          </p:cNvPicPr>
          <p:nvPr/>
        </p:nvPicPr>
        <p:blipFill>
          <a:blip r:embed="rId3"/>
          <a:stretch>
            <a:fillRect/>
          </a:stretch>
        </p:blipFill>
        <p:spPr>
          <a:xfrm>
            <a:off x="2149749" y="564919"/>
            <a:ext cx="4381500" cy="2190750"/>
          </a:xfrm>
          <a:prstGeom prst="rect">
            <a:avLst/>
          </a:prstGeom>
        </p:spPr>
      </p:pic>
      <p:pic>
        <p:nvPicPr>
          <p:cNvPr id="10" name="Grafik 9">
            <a:extLst>
              <a:ext uri="{FF2B5EF4-FFF2-40B4-BE49-F238E27FC236}">
                <a16:creationId xmlns:a16="http://schemas.microsoft.com/office/drawing/2014/main" id="{41DB38A9-66B4-4A64-AEE4-0A4719F9528F}"/>
              </a:ext>
            </a:extLst>
          </p:cNvPr>
          <p:cNvPicPr>
            <a:picLocks noChangeAspect="1"/>
          </p:cNvPicPr>
          <p:nvPr/>
        </p:nvPicPr>
        <p:blipFill>
          <a:blip r:embed="rId4"/>
          <a:stretch>
            <a:fillRect/>
          </a:stretch>
        </p:blipFill>
        <p:spPr>
          <a:xfrm>
            <a:off x="2149749" y="2400120"/>
            <a:ext cx="4381500" cy="2190750"/>
          </a:xfrm>
          <a:prstGeom prst="rect">
            <a:avLst/>
          </a:prstGeom>
        </p:spPr>
      </p:pic>
      <p:pic>
        <p:nvPicPr>
          <p:cNvPr id="14" name="Grafik 13">
            <a:extLst>
              <a:ext uri="{FF2B5EF4-FFF2-40B4-BE49-F238E27FC236}">
                <a16:creationId xmlns:a16="http://schemas.microsoft.com/office/drawing/2014/main" id="{3278236C-C5B4-45B5-8537-A895BE267BF2}"/>
              </a:ext>
            </a:extLst>
          </p:cNvPr>
          <p:cNvPicPr>
            <a:picLocks noChangeAspect="1"/>
          </p:cNvPicPr>
          <p:nvPr/>
        </p:nvPicPr>
        <p:blipFill>
          <a:blip r:embed="rId5"/>
          <a:stretch>
            <a:fillRect/>
          </a:stretch>
        </p:blipFill>
        <p:spPr>
          <a:xfrm>
            <a:off x="2149749" y="4272642"/>
            <a:ext cx="4381500" cy="2190750"/>
          </a:xfrm>
          <a:prstGeom prst="rect">
            <a:avLst/>
          </a:prstGeom>
        </p:spPr>
      </p:pic>
    </p:spTree>
    <p:extLst>
      <p:ext uri="{BB962C8B-B14F-4D97-AF65-F5344CB8AC3E}">
        <p14:creationId xmlns:p14="http://schemas.microsoft.com/office/powerpoint/2010/main" val="277920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1EA438-79BF-4054-A051-B6703A79E7F1}"/>
              </a:ext>
            </a:extLst>
          </p:cNvPr>
          <p:cNvSpPr>
            <a:spLocks noGrp="1"/>
          </p:cNvSpPr>
          <p:nvPr>
            <p:ph type="dt" sz="half" idx="10"/>
          </p:nvPr>
        </p:nvSpPr>
        <p:spPr>
          <a:xfrm>
            <a:off x="565474" y="6356350"/>
            <a:ext cx="1818207" cy="365125"/>
          </a:xfrm>
        </p:spPr>
        <p:txBody>
          <a:bodyPr/>
          <a:lstStyle/>
          <a:p>
            <a:r>
              <a:rPr lang="de-DE" dirty="0"/>
              <a:t>26.04.2023</a:t>
            </a:r>
          </a:p>
        </p:txBody>
      </p:sp>
      <p:sp>
        <p:nvSpPr>
          <p:cNvPr id="3" name="Fußzeilenplatzhalter 2">
            <a:extLst>
              <a:ext uri="{FF2B5EF4-FFF2-40B4-BE49-F238E27FC236}">
                <a16:creationId xmlns:a16="http://schemas.microsoft.com/office/drawing/2014/main" id="{C99F01A9-1619-4A3C-A8FA-FB9201F3923F}"/>
              </a:ext>
            </a:extLst>
          </p:cNvPr>
          <p:cNvSpPr>
            <a:spLocks noGrp="1"/>
          </p:cNvSpPr>
          <p:nvPr>
            <p:ph type="ftr" sz="quarter" idx="11"/>
          </p:nvPr>
        </p:nvSpPr>
        <p:spPr>
          <a:xfrm>
            <a:off x="2699791" y="6356350"/>
            <a:ext cx="4894377" cy="365125"/>
          </a:xfrm>
        </p:spPr>
        <p:txBody>
          <a:bodyPr/>
          <a:lstStyle/>
          <a:p>
            <a:r>
              <a:rPr lang="de-DE"/>
              <a:t>Virologische ARE-Surveillance</a:t>
            </a:r>
            <a:endParaRPr lang="de-DE" dirty="0"/>
          </a:p>
        </p:txBody>
      </p:sp>
      <p:sp>
        <p:nvSpPr>
          <p:cNvPr id="4" name="Foliennummernplatzhalter 3">
            <a:extLst>
              <a:ext uri="{FF2B5EF4-FFF2-40B4-BE49-F238E27FC236}">
                <a16:creationId xmlns:a16="http://schemas.microsoft.com/office/drawing/2014/main" id="{3F26A8FD-3279-4C03-9285-5EF088C7B35A}"/>
              </a:ext>
            </a:extLst>
          </p:cNvPr>
          <p:cNvSpPr>
            <a:spLocks noGrp="1"/>
          </p:cNvSpPr>
          <p:nvPr>
            <p:ph type="sldNum" sz="quarter" idx="12"/>
          </p:nvPr>
        </p:nvSpPr>
        <p:spPr/>
        <p:txBody>
          <a:bodyPr/>
          <a:lstStyle/>
          <a:p>
            <a:fld id="{162A217B-ED1C-D84B-8478-63C77FA79618}" type="slidenum">
              <a:rPr lang="de-DE" smtClean="0"/>
              <a:t>15</a:t>
            </a:fld>
            <a:endParaRPr lang="de-DE"/>
          </a:p>
        </p:txBody>
      </p:sp>
      <p:pic>
        <p:nvPicPr>
          <p:cNvPr id="7" name="Grafik 6">
            <a:extLst>
              <a:ext uri="{FF2B5EF4-FFF2-40B4-BE49-F238E27FC236}">
                <a16:creationId xmlns:a16="http://schemas.microsoft.com/office/drawing/2014/main" id="{26D672DD-CE3D-490F-A883-53AB34B3A523}"/>
              </a:ext>
            </a:extLst>
          </p:cNvPr>
          <p:cNvPicPr>
            <a:picLocks noChangeAspect="1"/>
          </p:cNvPicPr>
          <p:nvPr/>
        </p:nvPicPr>
        <p:blipFill>
          <a:blip r:embed="rId3"/>
          <a:stretch>
            <a:fillRect/>
          </a:stretch>
        </p:blipFill>
        <p:spPr>
          <a:xfrm>
            <a:off x="-587" y="1085778"/>
            <a:ext cx="9144000" cy="2289800"/>
          </a:xfrm>
          <a:prstGeom prst="rect">
            <a:avLst/>
          </a:prstGeom>
        </p:spPr>
      </p:pic>
      <p:sp>
        <p:nvSpPr>
          <p:cNvPr id="16" name="Textfeld 15">
            <a:extLst>
              <a:ext uri="{FF2B5EF4-FFF2-40B4-BE49-F238E27FC236}">
                <a16:creationId xmlns:a16="http://schemas.microsoft.com/office/drawing/2014/main" id="{4718E7CE-0DC7-441A-830D-07F5F89F1267}"/>
              </a:ext>
            </a:extLst>
          </p:cNvPr>
          <p:cNvSpPr txBox="1"/>
          <p:nvPr/>
        </p:nvSpPr>
        <p:spPr>
          <a:xfrm>
            <a:off x="779034" y="2464625"/>
            <a:ext cx="479618" cy="246221"/>
          </a:xfrm>
          <a:prstGeom prst="rect">
            <a:avLst/>
          </a:prstGeom>
          <a:noFill/>
        </p:spPr>
        <p:txBody>
          <a:bodyPr wrap="none" rtlCol="0">
            <a:spAutoFit/>
          </a:bodyPr>
          <a:lstStyle/>
          <a:p>
            <a:r>
              <a:rPr lang="de-DE" sz="1000" dirty="0">
                <a:solidFill>
                  <a:schemeClr val="accent6">
                    <a:lumMod val="50000"/>
                  </a:schemeClr>
                </a:solidFill>
              </a:rPr>
              <a:t>HKU1</a:t>
            </a:r>
          </a:p>
        </p:txBody>
      </p:sp>
      <p:pic>
        <p:nvPicPr>
          <p:cNvPr id="21" name="Grafik 20">
            <a:extLst>
              <a:ext uri="{FF2B5EF4-FFF2-40B4-BE49-F238E27FC236}">
                <a16:creationId xmlns:a16="http://schemas.microsoft.com/office/drawing/2014/main" id="{C5E0CE94-36DC-45C4-9BFC-67F85E8F987C}"/>
              </a:ext>
            </a:extLst>
          </p:cNvPr>
          <p:cNvPicPr>
            <a:picLocks noChangeAspect="1"/>
          </p:cNvPicPr>
          <p:nvPr/>
        </p:nvPicPr>
        <p:blipFill>
          <a:blip r:embed="rId4"/>
          <a:stretch>
            <a:fillRect/>
          </a:stretch>
        </p:blipFill>
        <p:spPr>
          <a:xfrm>
            <a:off x="4055871" y="2240442"/>
            <a:ext cx="457240" cy="280440"/>
          </a:xfrm>
          <a:prstGeom prst="rect">
            <a:avLst/>
          </a:prstGeom>
        </p:spPr>
      </p:pic>
      <p:sp>
        <p:nvSpPr>
          <p:cNvPr id="24" name="Textfeld 23">
            <a:extLst>
              <a:ext uri="{FF2B5EF4-FFF2-40B4-BE49-F238E27FC236}">
                <a16:creationId xmlns:a16="http://schemas.microsoft.com/office/drawing/2014/main" id="{B64CE2A1-7038-4ECA-8F0C-8E232FD9C40B}"/>
              </a:ext>
            </a:extLst>
          </p:cNvPr>
          <p:cNvSpPr txBox="1"/>
          <p:nvPr/>
        </p:nvSpPr>
        <p:spPr>
          <a:xfrm>
            <a:off x="5315110" y="2397771"/>
            <a:ext cx="484128" cy="246221"/>
          </a:xfrm>
          <a:prstGeom prst="rect">
            <a:avLst/>
          </a:prstGeom>
          <a:noFill/>
        </p:spPr>
        <p:txBody>
          <a:bodyPr wrap="square" rtlCol="0">
            <a:spAutoFit/>
          </a:bodyPr>
          <a:lstStyle/>
          <a:p>
            <a:r>
              <a:rPr lang="de-DE" sz="1000" dirty="0">
                <a:solidFill>
                  <a:schemeClr val="accent3">
                    <a:lumMod val="75000"/>
                  </a:schemeClr>
                </a:solidFill>
              </a:rPr>
              <a:t>OC43</a:t>
            </a:r>
          </a:p>
        </p:txBody>
      </p:sp>
      <p:pic>
        <p:nvPicPr>
          <p:cNvPr id="25" name="Grafik 24">
            <a:extLst>
              <a:ext uri="{FF2B5EF4-FFF2-40B4-BE49-F238E27FC236}">
                <a16:creationId xmlns:a16="http://schemas.microsoft.com/office/drawing/2014/main" id="{4E195AD2-4D7C-45D8-BA54-88BA33C88013}"/>
              </a:ext>
            </a:extLst>
          </p:cNvPr>
          <p:cNvPicPr>
            <a:picLocks noChangeAspect="1"/>
          </p:cNvPicPr>
          <p:nvPr/>
        </p:nvPicPr>
        <p:blipFill>
          <a:blip r:embed="rId5"/>
          <a:stretch>
            <a:fillRect/>
          </a:stretch>
        </p:blipFill>
        <p:spPr>
          <a:xfrm>
            <a:off x="5876126" y="2593837"/>
            <a:ext cx="445047" cy="286537"/>
          </a:xfrm>
          <a:prstGeom prst="rect">
            <a:avLst/>
          </a:prstGeom>
        </p:spPr>
      </p:pic>
      <p:sp>
        <p:nvSpPr>
          <p:cNvPr id="26" name="Textfeld 25">
            <a:extLst>
              <a:ext uri="{FF2B5EF4-FFF2-40B4-BE49-F238E27FC236}">
                <a16:creationId xmlns:a16="http://schemas.microsoft.com/office/drawing/2014/main" id="{0DD0973A-F5ED-4D4E-A28D-D078CB888E32}"/>
              </a:ext>
            </a:extLst>
          </p:cNvPr>
          <p:cNvSpPr txBox="1"/>
          <p:nvPr/>
        </p:nvSpPr>
        <p:spPr>
          <a:xfrm>
            <a:off x="8307246" y="2509887"/>
            <a:ext cx="797013" cy="246221"/>
          </a:xfrm>
          <a:prstGeom prst="rect">
            <a:avLst/>
          </a:prstGeom>
          <a:noFill/>
        </p:spPr>
        <p:txBody>
          <a:bodyPr wrap="none" rtlCol="0">
            <a:spAutoFit/>
          </a:bodyPr>
          <a:lstStyle/>
          <a:p>
            <a:r>
              <a:rPr lang="de-DE" sz="1000" dirty="0">
                <a:solidFill>
                  <a:srgbClr val="FF0000"/>
                </a:solidFill>
              </a:rPr>
              <a:t>SARS-CoV-2</a:t>
            </a:r>
          </a:p>
        </p:txBody>
      </p:sp>
      <p:pic>
        <p:nvPicPr>
          <p:cNvPr id="8" name="Grafik 7">
            <a:extLst>
              <a:ext uri="{FF2B5EF4-FFF2-40B4-BE49-F238E27FC236}">
                <a16:creationId xmlns:a16="http://schemas.microsoft.com/office/drawing/2014/main" id="{CAED7EFF-3719-444C-9F09-AA541E010523}"/>
              </a:ext>
            </a:extLst>
          </p:cNvPr>
          <p:cNvPicPr>
            <a:picLocks noChangeAspect="1"/>
          </p:cNvPicPr>
          <p:nvPr/>
        </p:nvPicPr>
        <p:blipFill>
          <a:blip r:embed="rId6"/>
          <a:stretch>
            <a:fillRect/>
          </a:stretch>
        </p:blipFill>
        <p:spPr>
          <a:xfrm>
            <a:off x="0" y="3455622"/>
            <a:ext cx="9144000" cy="2289800"/>
          </a:xfrm>
          <a:prstGeom prst="rect">
            <a:avLst/>
          </a:prstGeom>
        </p:spPr>
      </p:pic>
      <p:sp>
        <p:nvSpPr>
          <p:cNvPr id="27" name="Textfeld 26">
            <a:extLst>
              <a:ext uri="{FF2B5EF4-FFF2-40B4-BE49-F238E27FC236}">
                <a16:creationId xmlns:a16="http://schemas.microsoft.com/office/drawing/2014/main" id="{708CF392-7015-4146-81DE-C4987B429581}"/>
              </a:ext>
            </a:extLst>
          </p:cNvPr>
          <p:cNvSpPr txBox="1"/>
          <p:nvPr/>
        </p:nvSpPr>
        <p:spPr>
          <a:xfrm>
            <a:off x="930109" y="4631314"/>
            <a:ext cx="1088935" cy="246221"/>
          </a:xfrm>
          <a:prstGeom prst="rect">
            <a:avLst/>
          </a:prstGeom>
          <a:noFill/>
        </p:spPr>
        <p:txBody>
          <a:bodyPr wrap="square" rtlCol="0">
            <a:spAutoFit/>
          </a:bodyPr>
          <a:lstStyle/>
          <a:p>
            <a:r>
              <a:rPr lang="de-DE" sz="1000" dirty="0">
                <a:solidFill>
                  <a:srgbClr val="C00000"/>
                </a:solidFill>
              </a:rPr>
              <a:t>A(H1N1)pdm09</a:t>
            </a:r>
          </a:p>
        </p:txBody>
      </p:sp>
      <p:sp>
        <p:nvSpPr>
          <p:cNvPr id="28" name="Textfeld 27">
            <a:extLst>
              <a:ext uri="{FF2B5EF4-FFF2-40B4-BE49-F238E27FC236}">
                <a16:creationId xmlns:a16="http://schemas.microsoft.com/office/drawing/2014/main" id="{9EA78A48-E3E9-4D69-AF9B-34A5E2B161BF}"/>
              </a:ext>
            </a:extLst>
          </p:cNvPr>
          <p:cNvSpPr txBox="1"/>
          <p:nvPr/>
        </p:nvSpPr>
        <p:spPr>
          <a:xfrm>
            <a:off x="7646830" y="4277589"/>
            <a:ext cx="1088935" cy="246221"/>
          </a:xfrm>
          <a:prstGeom prst="rect">
            <a:avLst/>
          </a:prstGeom>
          <a:noFill/>
        </p:spPr>
        <p:txBody>
          <a:bodyPr wrap="square" rtlCol="0">
            <a:spAutoFit/>
          </a:bodyPr>
          <a:lstStyle/>
          <a:p>
            <a:r>
              <a:rPr lang="de-DE" sz="1000" dirty="0">
                <a:solidFill>
                  <a:schemeClr val="accent1">
                    <a:lumMod val="75000"/>
                  </a:schemeClr>
                </a:solidFill>
              </a:rPr>
              <a:t>A(H3N2)</a:t>
            </a:r>
          </a:p>
        </p:txBody>
      </p:sp>
      <p:sp>
        <p:nvSpPr>
          <p:cNvPr id="29" name="Textfeld 28">
            <a:extLst>
              <a:ext uri="{FF2B5EF4-FFF2-40B4-BE49-F238E27FC236}">
                <a16:creationId xmlns:a16="http://schemas.microsoft.com/office/drawing/2014/main" id="{D65D99D7-3D7F-4CCF-B7FE-D8C9F6A03694}"/>
              </a:ext>
            </a:extLst>
          </p:cNvPr>
          <p:cNvSpPr txBox="1"/>
          <p:nvPr/>
        </p:nvSpPr>
        <p:spPr>
          <a:xfrm>
            <a:off x="8337257" y="4563832"/>
            <a:ext cx="736989" cy="246221"/>
          </a:xfrm>
          <a:prstGeom prst="rect">
            <a:avLst/>
          </a:prstGeom>
          <a:noFill/>
        </p:spPr>
        <p:txBody>
          <a:bodyPr wrap="square" rtlCol="0">
            <a:spAutoFit/>
          </a:bodyPr>
          <a:lstStyle/>
          <a:p>
            <a:r>
              <a:rPr lang="de-DE" sz="1000" dirty="0">
                <a:solidFill>
                  <a:srgbClr val="7030A0"/>
                </a:solidFill>
              </a:rPr>
              <a:t>B/Victoria</a:t>
            </a:r>
          </a:p>
        </p:txBody>
      </p:sp>
    </p:spTree>
    <p:extLst>
      <p:ext uri="{BB962C8B-B14F-4D97-AF65-F5344CB8AC3E}">
        <p14:creationId xmlns:p14="http://schemas.microsoft.com/office/powerpoint/2010/main" val="60628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00DA46EC-E777-4545-A50B-09DC4E858826}"/>
              </a:ext>
            </a:extLst>
          </p:cNvPr>
          <p:cNvSpPr>
            <a:spLocks noGrp="1"/>
          </p:cNvSpPr>
          <p:nvPr>
            <p:ph type="dt" sz="half" idx="10"/>
          </p:nvPr>
        </p:nvSpPr>
        <p:spPr>
          <a:xfrm>
            <a:off x="564825" y="6356350"/>
            <a:ext cx="1860421" cy="365125"/>
          </a:xfrm>
        </p:spPr>
        <p:txBody>
          <a:bodyPr/>
          <a:lstStyle/>
          <a:p>
            <a:r>
              <a:rPr lang="de-DE" dirty="0"/>
              <a:t>26.04.2023</a:t>
            </a:r>
          </a:p>
        </p:txBody>
      </p:sp>
      <p:sp>
        <p:nvSpPr>
          <p:cNvPr id="9" name="Fußzeilenplatzhalter 2">
            <a:extLst>
              <a:ext uri="{FF2B5EF4-FFF2-40B4-BE49-F238E27FC236}">
                <a16:creationId xmlns:a16="http://schemas.microsoft.com/office/drawing/2014/main" id="{88DB29AC-6F59-40FA-8776-7FB2138AAD2C}"/>
              </a:ext>
            </a:extLst>
          </p:cNvPr>
          <p:cNvSpPr>
            <a:spLocks noGrp="1"/>
          </p:cNvSpPr>
          <p:nvPr>
            <p:ph type="ftr" sz="quarter" idx="11"/>
          </p:nvPr>
        </p:nvSpPr>
        <p:spPr>
          <a:xfrm>
            <a:off x="2699792" y="6356350"/>
            <a:ext cx="5243070" cy="365125"/>
          </a:xfrm>
        </p:spPr>
        <p:txBody>
          <a:bodyPr/>
          <a:lstStyle/>
          <a:p>
            <a:r>
              <a:rPr lang="de-DE"/>
              <a:t>Virologische ARE-Surveillance</a:t>
            </a:r>
            <a:endParaRPr lang="de-DE" dirty="0"/>
          </a:p>
        </p:txBody>
      </p:sp>
      <p:sp>
        <p:nvSpPr>
          <p:cNvPr id="16" name="Foliennummernplatzhalter 3">
            <a:extLst>
              <a:ext uri="{FF2B5EF4-FFF2-40B4-BE49-F238E27FC236}">
                <a16:creationId xmlns:a16="http://schemas.microsoft.com/office/drawing/2014/main" id="{003ADD1A-A6B7-4633-B07C-6CD20115A166}"/>
              </a:ext>
            </a:extLst>
          </p:cNvPr>
          <p:cNvSpPr>
            <a:spLocks noGrp="1"/>
          </p:cNvSpPr>
          <p:nvPr>
            <p:ph type="sldNum" sz="quarter" idx="12"/>
          </p:nvPr>
        </p:nvSpPr>
        <p:spPr>
          <a:xfrm>
            <a:off x="7942862" y="6356350"/>
            <a:ext cx="496872" cy="365125"/>
          </a:xfrm>
        </p:spPr>
        <p:txBody>
          <a:bodyPr/>
          <a:lstStyle/>
          <a:p>
            <a:fld id="{162A217B-ED1C-D84B-8478-63C77FA79618}" type="slidenum">
              <a:rPr lang="de-DE" smtClean="0"/>
              <a:t>16</a:t>
            </a:fld>
            <a:endParaRPr lang="de-DE" dirty="0"/>
          </a:p>
        </p:txBody>
      </p:sp>
      <p:sp>
        <p:nvSpPr>
          <p:cNvPr id="6" name="Textfeld 5">
            <a:extLst>
              <a:ext uri="{FF2B5EF4-FFF2-40B4-BE49-F238E27FC236}">
                <a16:creationId xmlns:a16="http://schemas.microsoft.com/office/drawing/2014/main" id="{32B66FDD-6EA0-4584-95A7-F0C424AE9D69}"/>
              </a:ext>
            </a:extLst>
          </p:cNvPr>
          <p:cNvSpPr txBox="1"/>
          <p:nvPr/>
        </p:nvSpPr>
        <p:spPr>
          <a:xfrm>
            <a:off x="7219950" y="9600274"/>
            <a:ext cx="542328" cy="369332"/>
          </a:xfrm>
          <a:prstGeom prst="rect">
            <a:avLst/>
          </a:prstGeom>
          <a:noFill/>
        </p:spPr>
        <p:txBody>
          <a:bodyPr wrap="none" rtlCol="0">
            <a:spAutoFit/>
          </a:bodyPr>
          <a:lstStyle/>
          <a:p>
            <a:r>
              <a:rPr lang="de-DE" dirty="0"/>
              <a:t>RSV</a:t>
            </a:r>
          </a:p>
        </p:txBody>
      </p:sp>
      <p:pic>
        <p:nvPicPr>
          <p:cNvPr id="3" name="Grafik 2">
            <a:extLst>
              <a:ext uri="{FF2B5EF4-FFF2-40B4-BE49-F238E27FC236}">
                <a16:creationId xmlns:a16="http://schemas.microsoft.com/office/drawing/2014/main" id="{A8586AB7-512B-4091-8F79-2DC1B7327263}"/>
              </a:ext>
            </a:extLst>
          </p:cNvPr>
          <p:cNvPicPr>
            <a:picLocks noChangeAspect="1"/>
          </p:cNvPicPr>
          <p:nvPr/>
        </p:nvPicPr>
        <p:blipFill>
          <a:blip r:embed="rId2"/>
          <a:stretch>
            <a:fillRect/>
          </a:stretch>
        </p:blipFill>
        <p:spPr>
          <a:xfrm>
            <a:off x="0" y="2282194"/>
            <a:ext cx="9144000" cy="2293612"/>
          </a:xfrm>
          <a:prstGeom prst="rect">
            <a:avLst/>
          </a:prstGeom>
        </p:spPr>
      </p:pic>
      <p:sp>
        <p:nvSpPr>
          <p:cNvPr id="14" name="Textfeld 13">
            <a:extLst>
              <a:ext uri="{FF2B5EF4-FFF2-40B4-BE49-F238E27FC236}">
                <a16:creationId xmlns:a16="http://schemas.microsoft.com/office/drawing/2014/main" id="{66410963-7611-48EC-B33E-84F039065B8D}"/>
              </a:ext>
            </a:extLst>
          </p:cNvPr>
          <p:cNvSpPr txBox="1"/>
          <p:nvPr/>
        </p:nvSpPr>
        <p:spPr>
          <a:xfrm>
            <a:off x="8784316" y="3759244"/>
            <a:ext cx="354584" cy="246221"/>
          </a:xfrm>
          <a:prstGeom prst="rect">
            <a:avLst/>
          </a:prstGeom>
          <a:noFill/>
        </p:spPr>
        <p:txBody>
          <a:bodyPr wrap="none" rtlCol="0">
            <a:spAutoFit/>
          </a:bodyPr>
          <a:lstStyle/>
          <a:p>
            <a:r>
              <a:rPr lang="de-DE" sz="1000" dirty="0">
                <a:solidFill>
                  <a:schemeClr val="accent6"/>
                </a:solidFill>
              </a:rPr>
              <a:t>PIV</a:t>
            </a:r>
          </a:p>
        </p:txBody>
      </p:sp>
      <p:sp>
        <p:nvSpPr>
          <p:cNvPr id="15" name="Textfeld 14">
            <a:extLst>
              <a:ext uri="{FF2B5EF4-FFF2-40B4-BE49-F238E27FC236}">
                <a16:creationId xmlns:a16="http://schemas.microsoft.com/office/drawing/2014/main" id="{8724F8D6-1DE8-44AE-B651-CA02006913A2}"/>
              </a:ext>
            </a:extLst>
          </p:cNvPr>
          <p:cNvSpPr txBox="1"/>
          <p:nvPr/>
        </p:nvSpPr>
        <p:spPr>
          <a:xfrm>
            <a:off x="8555728" y="3636133"/>
            <a:ext cx="405880" cy="246221"/>
          </a:xfrm>
          <a:prstGeom prst="rect">
            <a:avLst/>
          </a:prstGeom>
          <a:noFill/>
        </p:spPr>
        <p:txBody>
          <a:bodyPr wrap="none" rtlCol="0">
            <a:spAutoFit/>
          </a:bodyPr>
          <a:lstStyle/>
          <a:p>
            <a:r>
              <a:rPr lang="de-DE" sz="1000" dirty="0">
                <a:solidFill>
                  <a:schemeClr val="accent3">
                    <a:lumMod val="75000"/>
                  </a:schemeClr>
                </a:solidFill>
              </a:rPr>
              <a:t>HRV</a:t>
            </a:r>
          </a:p>
        </p:txBody>
      </p:sp>
      <p:sp>
        <p:nvSpPr>
          <p:cNvPr id="19" name="Textfeld 18">
            <a:extLst>
              <a:ext uri="{FF2B5EF4-FFF2-40B4-BE49-F238E27FC236}">
                <a16:creationId xmlns:a16="http://schemas.microsoft.com/office/drawing/2014/main" id="{F13B4E9E-F93F-425C-A5F0-26769D3C15E0}"/>
              </a:ext>
            </a:extLst>
          </p:cNvPr>
          <p:cNvSpPr txBox="1"/>
          <p:nvPr/>
        </p:nvSpPr>
        <p:spPr>
          <a:xfrm>
            <a:off x="8044049" y="3627401"/>
            <a:ext cx="511679" cy="246221"/>
          </a:xfrm>
          <a:prstGeom prst="rect">
            <a:avLst/>
          </a:prstGeom>
          <a:noFill/>
        </p:spPr>
        <p:txBody>
          <a:bodyPr wrap="none" rtlCol="0">
            <a:spAutoFit/>
          </a:bodyPr>
          <a:lstStyle/>
          <a:p>
            <a:r>
              <a:rPr lang="de-DE" sz="1000" dirty="0">
                <a:solidFill>
                  <a:schemeClr val="accent5">
                    <a:lumMod val="60000"/>
                    <a:lumOff val="40000"/>
                  </a:schemeClr>
                </a:solidFill>
              </a:rPr>
              <a:t>HMPV</a:t>
            </a:r>
          </a:p>
        </p:txBody>
      </p:sp>
      <p:sp>
        <p:nvSpPr>
          <p:cNvPr id="20" name="Textfeld 19">
            <a:extLst>
              <a:ext uri="{FF2B5EF4-FFF2-40B4-BE49-F238E27FC236}">
                <a16:creationId xmlns:a16="http://schemas.microsoft.com/office/drawing/2014/main" id="{B8857EE8-6C45-4863-86C0-A41E4370E6F6}"/>
              </a:ext>
            </a:extLst>
          </p:cNvPr>
          <p:cNvSpPr txBox="1"/>
          <p:nvPr/>
        </p:nvSpPr>
        <p:spPr>
          <a:xfrm>
            <a:off x="7622940" y="3504290"/>
            <a:ext cx="385042" cy="246221"/>
          </a:xfrm>
          <a:prstGeom prst="rect">
            <a:avLst/>
          </a:prstGeom>
          <a:noFill/>
        </p:spPr>
        <p:txBody>
          <a:bodyPr wrap="square" rtlCol="0">
            <a:spAutoFit/>
          </a:bodyPr>
          <a:lstStyle/>
          <a:p>
            <a:r>
              <a:rPr lang="de-DE" sz="1000" dirty="0">
                <a:solidFill>
                  <a:srgbClr val="7030A0"/>
                </a:solidFill>
              </a:rPr>
              <a:t>RSV</a:t>
            </a:r>
          </a:p>
        </p:txBody>
      </p:sp>
    </p:spTree>
    <p:extLst>
      <p:ext uri="{BB962C8B-B14F-4D97-AF65-F5344CB8AC3E}">
        <p14:creationId xmlns:p14="http://schemas.microsoft.com/office/powerpoint/2010/main" val="1318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01764"/>
            <a:ext cx="8092592" cy="338554"/>
          </a:xfrm>
          <a:noFill/>
        </p:spPr>
        <p:txBody>
          <a:bodyPr/>
          <a:lstStyle/>
          <a:p>
            <a:r>
              <a:rPr lang="de-DE" dirty="0"/>
              <a:t>GrippeWeb bis zur 16. KW 2023</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94208" y="6619136"/>
            <a:ext cx="1860421" cy="195750"/>
          </a:xfrm>
        </p:spPr>
        <p:txBody>
          <a:bodyPr/>
          <a:lstStyle/>
          <a:p>
            <a:r>
              <a:rPr lang="de-DE" dirty="0"/>
              <a:t>Stand: 25.4.2023</a:t>
            </a:r>
          </a:p>
        </p:txBody>
      </p:sp>
      <p:sp>
        <p:nvSpPr>
          <p:cNvPr id="8" name="Textfeld 7">
            <a:extLst>
              <a:ext uri="{FF2B5EF4-FFF2-40B4-BE49-F238E27FC236}">
                <a16:creationId xmlns:a16="http://schemas.microsoft.com/office/drawing/2014/main" id="{27DA6E48-22E8-4DA4-9FDA-8B3CCC1D9B06}"/>
              </a:ext>
            </a:extLst>
          </p:cNvPr>
          <p:cNvSpPr txBox="1"/>
          <p:nvPr/>
        </p:nvSpPr>
        <p:spPr>
          <a:xfrm>
            <a:off x="5566168" y="978435"/>
            <a:ext cx="3291116" cy="2369880"/>
          </a:xfrm>
          <a:prstGeom prst="rect">
            <a:avLst/>
          </a:prstGeom>
          <a:noFill/>
        </p:spPr>
        <p:txBody>
          <a:bodyPr wrap="square" rtlCol="0">
            <a:spAutoFit/>
          </a:bodyPr>
          <a:lstStyle/>
          <a:p>
            <a:r>
              <a:rPr lang="de-DE" dirty="0"/>
              <a:t>Der Wert (gesamt) lag in </a:t>
            </a:r>
            <a:r>
              <a:rPr lang="de-DE" b="1" dirty="0"/>
              <a:t>KW 16 </a:t>
            </a:r>
            <a:r>
              <a:rPr lang="de-DE" dirty="0"/>
              <a:t>bei </a:t>
            </a:r>
            <a:r>
              <a:rPr lang="de-DE" b="1" dirty="0"/>
              <a:t>4.900</a:t>
            </a:r>
            <a:r>
              <a:rPr lang="de-DE" dirty="0"/>
              <a:t> ARE (in der 15. KW: 5.400) pro 100.000 Einwohner.</a:t>
            </a:r>
            <a:br>
              <a:rPr lang="de-DE" dirty="0"/>
            </a:br>
            <a:endParaRPr lang="de-DE" sz="800" dirty="0"/>
          </a:p>
          <a:p>
            <a:r>
              <a:rPr lang="de-DE" dirty="0"/>
              <a:t>Entspricht einer Gesamtzahl von </a:t>
            </a:r>
          </a:p>
          <a:p>
            <a:r>
              <a:rPr lang="de-DE" b="1" dirty="0"/>
              <a:t>4,1 Mio. ARE in Deutschland, unabhängig von einem Arztbesuch.</a:t>
            </a:r>
            <a:br>
              <a:rPr lang="de-DE" b="1" dirty="0"/>
            </a:br>
            <a:endParaRPr lang="en-US" sz="1400" dirty="0"/>
          </a:p>
        </p:txBody>
      </p:sp>
      <p:sp>
        <p:nvSpPr>
          <p:cNvPr id="11" name="Rectangle 3">
            <a:extLst>
              <a:ext uri="{FF2B5EF4-FFF2-40B4-BE49-F238E27FC236}">
                <a16:creationId xmlns:a16="http://schemas.microsoft.com/office/drawing/2014/main" id="{0FFA27B1-3149-4285-AECE-D5CBB21B3E9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4">
            <a:extLst>
              <a:ext uri="{FF2B5EF4-FFF2-40B4-BE49-F238E27FC236}">
                <a16:creationId xmlns:a16="http://schemas.microsoft.com/office/drawing/2014/main" id="{48E25435-8DB8-4E63-ADEF-A2C0947E120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a:extLst>
              <a:ext uri="{FF2B5EF4-FFF2-40B4-BE49-F238E27FC236}">
                <a16:creationId xmlns:a16="http://schemas.microsoft.com/office/drawing/2014/main" id="{AA8897D7-4CE2-48E7-A1E7-7E8E9E6D45CC}"/>
              </a:ext>
            </a:extLst>
          </p:cNvPr>
          <p:cNvSpPr txBox="1"/>
          <p:nvPr/>
        </p:nvSpPr>
        <p:spPr>
          <a:xfrm>
            <a:off x="-3144644" y="0"/>
            <a:ext cx="184731" cy="369332"/>
          </a:xfrm>
          <a:prstGeom prst="rect">
            <a:avLst/>
          </a:prstGeom>
          <a:noFill/>
        </p:spPr>
        <p:txBody>
          <a:bodyPr wrap="none" rtlCol="0">
            <a:spAutoFit/>
          </a:bodyPr>
          <a:lstStyle/>
          <a:p>
            <a:endParaRPr lang="de-DE" dirty="0"/>
          </a:p>
        </p:txBody>
      </p:sp>
      <p:sp>
        <p:nvSpPr>
          <p:cNvPr id="20" name="Textfeld 19">
            <a:extLst>
              <a:ext uri="{FF2B5EF4-FFF2-40B4-BE49-F238E27FC236}">
                <a16:creationId xmlns:a16="http://schemas.microsoft.com/office/drawing/2014/main" id="{E7E95F0E-67B7-4222-BCA3-0FDEA75789CA}"/>
              </a:ext>
            </a:extLst>
          </p:cNvPr>
          <p:cNvSpPr txBox="1"/>
          <p:nvPr/>
        </p:nvSpPr>
        <p:spPr>
          <a:xfrm>
            <a:off x="5566169" y="3939098"/>
            <a:ext cx="3489697" cy="2031325"/>
          </a:xfrm>
          <a:prstGeom prst="rect">
            <a:avLst/>
          </a:prstGeom>
          <a:noFill/>
        </p:spPr>
        <p:txBody>
          <a:bodyPr wrap="square" rtlCol="0">
            <a:spAutoFit/>
          </a:bodyPr>
          <a:lstStyle/>
          <a:p>
            <a:r>
              <a:rPr lang="de-DE" dirty="0"/>
              <a:t>Seit etwa 11. KW Rückgang in fast allen Altersgruppen, insbesondere bei </a:t>
            </a:r>
            <a:r>
              <a:rPr lang="de-DE"/>
              <a:t>den Schulkindern</a:t>
            </a:r>
            <a:endParaRPr lang="de-DE" dirty="0"/>
          </a:p>
          <a:p>
            <a:endParaRPr lang="de-DE" dirty="0">
              <a:highlight>
                <a:srgbClr val="FFFF00"/>
              </a:highlight>
            </a:endParaRPr>
          </a:p>
          <a:p>
            <a:endParaRPr lang="de-DE" dirty="0">
              <a:highlight>
                <a:srgbClr val="FFFF00"/>
              </a:highlight>
            </a:endParaRPr>
          </a:p>
          <a:p>
            <a:endParaRPr lang="de-DE" dirty="0"/>
          </a:p>
          <a:p>
            <a:endParaRPr lang="en-US" dirty="0"/>
          </a:p>
        </p:txBody>
      </p:sp>
      <p:pic>
        <p:nvPicPr>
          <p:cNvPr id="15" name="Grafik 14">
            <a:extLst>
              <a:ext uri="{FF2B5EF4-FFF2-40B4-BE49-F238E27FC236}">
                <a16:creationId xmlns:a16="http://schemas.microsoft.com/office/drawing/2014/main" id="{E4769986-0A53-4EF4-992F-14369329023B}"/>
              </a:ext>
            </a:extLst>
          </p:cNvPr>
          <p:cNvPicPr>
            <a:picLocks noChangeAspect="1"/>
          </p:cNvPicPr>
          <p:nvPr/>
        </p:nvPicPr>
        <p:blipFill>
          <a:blip r:embed="rId3"/>
          <a:stretch>
            <a:fillRect/>
          </a:stretch>
        </p:blipFill>
        <p:spPr>
          <a:xfrm>
            <a:off x="22826" y="858964"/>
            <a:ext cx="5400000" cy="2700000"/>
          </a:xfrm>
          <a:prstGeom prst="rect">
            <a:avLst/>
          </a:prstGeom>
        </p:spPr>
      </p:pic>
      <p:pic>
        <p:nvPicPr>
          <p:cNvPr id="14" name="Grafik 13">
            <a:extLst>
              <a:ext uri="{FF2B5EF4-FFF2-40B4-BE49-F238E27FC236}">
                <a16:creationId xmlns:a16="http://schemas.microsoft.com/office/drawing/2014/main" id="{1C9DD927-AC84-4700-BDDB-4B7EC36650E6}"/>
              </a:ext>
            </a:extLst>
          </p:cNvPr>
          <p:cNvPicPr>
            <a:picLocks noChangeAspect="1"/>
          </p:cNvPicPr>
          <p:nvPr/>
        </p:nvPicPr>
        <p:blipFill>
          <a:blip r:embed="rId4"/>
          <a:stretch>
            <a:fillRect/>
          </a:stretch>
        </p:blipFill>
        <p:spPr>
          <a:xfrm>
            <a:off x="77986" y="3517371"/>
            <a:ext cx="5344839" cy="2917581"/>
          </a:xfrm>
          <a:prstGeom prst="rect">
            <a:avLst/>
          </a:prstGeom>
        </p:spPr>
      </p:pic>
    </p:spTree>
    <p:extLst>
      <p:ext uri="{BB962C8B-B14F-4D97-AF65-F5344CB8AC3E}">
        <p14:creationId xmlns:p14="http://schemas.microsoft.com/office/powerpoint/2010/main" val="5359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a:t>
            </a:r>
            <a:br>
              <a:rPr lang="de-DE" dirty="0"/>
            </a:br>
            <a:r>
              <a:rPr lang="de-DE" dirty="0"/>
              <a:t>ARE-Konsultationen / 100.000 Einwohner bis zur 16. KW 2023</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25.4.2023</a:t>
            </a:r>
          </a:p>
        </p:txBody>
      </p:sp>
      <p:sp>
        <p:nvSpPr>
          <p:cNvPr id="19" name="Textfeld 18">
            <a:extLst>
              <a:ext uri="{FF2B5EF4-FFF2-40B4-BE49-F238E27FC236}">
                <a16:creationId xmlns:a16="http://schemas.microsoft.com/office/drawing/2014/main" id="{2CC8EECB-7F28-4F55-9B73-4C507E802511}"/>
              </a:ext>
            </a:extLst>
          </p:cNvPr>
          <p:cNvSpPr txBox="1"/>
          <p:nvPr/>
        </p:nvSpPr>
        <p:spPr>
          <a:xfrm>
            <a:off x="5909297" y="1397675"/>
            <a:ext cx="3085913" cy="2031325"/>
          </a:xfrm>
          <a:prstGeom prst="rect">
            <a:avLst/>
          </a:prstGeom>
          <a:noFill/>
        </p:spPr>
        <p:txBody>
          <a:bodyPr wrap="square" rtlCol="0">
            <a:spAutoFit/>
          </a:bodyPr>
          <a:lstStyle/>
          <a:p>
            <a:r>
              <a:rPr lang="de-DE" dirty="0"/>
              <a:t>Seit 9. KW sinkender Trend</a:t>
            </a:r>
          </a:p>
          <a:p>
            <a:endParaRPr lang="de-DE" sz="600" dirty="0"/>
          </a:p>
          <a:p>
            <a:r>
              <a:rPr lang="de-DE" dirty="0"/>
              <a:t>16. KW: ca. 1.200 Arzt­konsul­ta­tionen wegen ARE pro 100.000 EW </a:t>
            </a:r>
          </a:p>
          <a:p>
            <a:endParaRPr lang="de-DE" sz="1200" dirty="0"/>
          </a:p>
          <a:p>
            <a:r>
              <a:rPr lang="de-DE" b="1" dirty="0">
                <a:sym typeface="Wingdings" panose="05000000000000000000" pitchFamily="2" charset="2"/>
              </a:rPr>
              <a:t> </a:t>
            </a:r>
            <a:r>
              <a:rPr lang="de-DE" b="1" dirty="0"/>
              <a:t>ca. 960.000 Arzt­besuche wegen ARE in Deutschland</a:t>
            </a:r>
            <a:endParaRPr lang="de-DE" dirty="0"/>
          </a:p>
        </p:txBody>
      </p:sp>
      <p:sp>
        <p:nvSpPr>
          <p:cNvPr id="9" name="Textfeld 8">
            <a:extLst>
              <a:ext uri="{FF2B5EF4-FFF2-40B4-BE49-F238E27FC236}">
                <a16:creationId xmlns:a16="http://schemas.microsoft.com/office/drawing/2014/main" id="{8CB0478D-71AD-4178-B3E9-A4C35EA5FF43}"/>
              </a:ext>
            </a:extLst>
          </p:cNvPr>
          <p:cNvSpPr txBox="1"/>
          <p:nvPr/>
        </p:nvSpPr>
        <p:spPr>
          <a:xfrm>
            <a:off x="5866749" y="6259256"/>
            <a:ext cx="5366085" cy="261610"/>
          </a:xfrm>
          <a:prstGeom prst="rect">
            <a:avLst/>
          </a:prstGeom>
          <a:noFill/>
        </p:spPr>
        <p:txBody>
          <a:bodyPr wrap="square" rtlCol="0">
            <a:spAutoFit/>
          </a:bodyPr>
          <a:lstStyle/>
          <a:p>
            <a:r>
              <a:rPr lang="de-DE" sz="1100" dirty="0">
                <a:hlinkClick r:id="rId3"/>
              </a:rPr>
              <a:t>https://influenza.rki.de/Diagrams.aspx?agiRegion=0</a:t>
            </a:r>
            <a:endParaRPr lang="de-DE" sz="1100" dirty="0"/>
          </a:p>
        </p:txBody>
      </p:sp>
      <p:sp>
        <p:nvSpPr>
          <p:cNvPr id="16" name="Textfeld 15">
            <a:extLst>
              <a:ext uri="{FF2B5EF4-FFF2-40B4-BE49-F238E27FC236}">
                <a16:creationId xmlns:a16="http://schemas.microsoft.com/office/drawing/2014/main" id="{DDC795BB-0EEF-446A-AEE8-D4537A32C022}"/>
              </a:ext>
            </a:extLst>
          </p:cNvPr>
          <p:cNvSpPr txBox="1"/>
          <p:nvPr/>
        </p:nvSpPr>
        <p:spPr>
          <a:xfrm>
            <a:off x="5909297" y="4666881"/>
            <a:ext cx="3187909" cy="1200329"/>
          </a:xfrm>
          <a:prstGeom prst="rect">
            <a:avLst/>
          </a:prstGeom>
          <a:noFill/>
        </p:spPr>
        <p:txBody>
          <a:bodyPr wrap="square" rtlCol="0">
            <a:spAutoFit/>
          </a:bodyPr>
          <a:lstStyle/>
          <a:p>
            <a:r>
              <a:rPr lang="de-DE" dirty="0"/>
              <a:t>Seit 13./14. KW rückläufig</a:t>
            </a:r>
          </a:p>
          <a:p>
            <a:endParaRPr lang="de-DE" dirty="0"/>
          </a:p>
          <a:p>
            <a:r>
              <a:rPr lang="de-DE" dirty="0"/>
              <a:t>In KW 16 leichter Anstieg bei den Kindern bis 14 Jahre</a:t>
            </a:r>
          </a:p>
        </p:txBody>
      </p:sp>
      <p:sp>
        <p:nvSpPr>
          <p:cNvPr id="12" name="Rectangle 5">
            <a:extLst>
              <a:ext uri="{FF2B5EF4-FFF2-40B4-BE49-F238E27FC236}">
                <a16:creationId xmlns:a16="http://schemas.microsoft.com/office/drawing/2014/main" id="{0E0AF7D4-8358-404C-A864-BA6BF60BA5E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Rectangle 6">
            <a:extLst>
              <a:ext uri="{FF2B5EF4-FFF2-40B4-BE49-F238E27FC236}">
                <a16:creationId xmlns:a16="http://schemas.microsoft.com/office/drawing/2014/main" id="{1397C601-69F7-4F0E-9DDD-90A10E302DEB}"/>
              </a:ext>
            </a:extLst>
          </p:cNvPr>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8">
            <a:extLst>
              <a:ext uri="{FF2B5EF4-FFF2-40B4-BE49-F238E27FC236}">
                <a16:creationId xmlns:a16="http://schemas.microsoft.com/office/drawing/2014/main" id="{5622C0C1-4F0E-4165-8CB7-99FFD76AC964}"/>
              </a:ext>
            </a:extLst>
          </p:cNvPr>
          <p:cNvSpPr>
            <a:spLocks noChangeArrowheads="1"/>
          </p:cNvSpPr>
          <p:nvPr/>
        </p:nvSpPr>
        <p:spPr bwMode="auto">
          <a:xfrm>
            <a:off x="193493" y="3336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9">
            <a:extLst>
              <a:ext uri="{FF2B5EF4-FFF2-40B4-BE49-F238E27FC236}">
                <a16:creationId xmlns:a16="http://schemas.microsoft.com/office/drawing/2014/main" id="{FBC53F94-E87C-4ED9-BF82-185842C45E5C}"/>
              </a:ext>
            </a:extLst>
          </p:cNvPr>
          <p:cNvSpPr>
            <a:spLocks noChangeArrowheads="1"/>
          </p:cNvSpPr>
          <p:nvPr/>
        </p:nvSpPr>
        <p:spPr bwMode="auto">
          <a:xfrm>
            <a:off x="193493" y="61940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Grafik 1">
            <a:extLst>
              <a:ext uri="{FF2B5EF4-FFF2-40B4-BE49-F238E27FC236}">
                <a16:creationId xmlns:a16="http://schemas.microsoft.com/office/drawing/2014/main" id="{6E1AAC0C-C516-4C92-BEA4-601FDC6FCAEF}"/>
              </a:ext>
            </a:extLst>
          </p:cNvPr>
          <p:cNvPicPr>
            <a:picLocks noChangeAspect="1"/>
          </p:cNvPicPr>
          <p:nvPr/>
        </p:nvPicPr>
        <p:blipFill>
          <a:blip r:embed="rId4"/>
          <a:stretch>
            <a:fillRect/>
          </a:stretch>
        </p:blipFill>
        <p:spPr>
          <a:xfrm>
            <a:off x="482284" y="1257247"/>
            <a:ext cx="5350459" cy="2632957"/>
          </a:xfrm>
          <a:prstGeom prst="rect">
            <a:avLst/>
          </a:prstGeom>
        </p:spPr>
      </p:pic>
      <p:pic>
        <p:nvPicPr>
          <p:cNvPr id="7" name="Grafik 6">
            <a:extLst>
              <a:ext uri="{FF2B5EF4-FFF2-40B4-BE49-F238E27FC236}">
                <a16:creationId xmlns:a16="http://schemas.microsoft.com/office/drawing/2014/main" id="{D601D844-5820-4889-B7A8-A8F77091A669}"/>
              </a:ext>
            </a:extLst>
          </p:cNvPr>
          <p:cNvPicPr>
            <a:picLocks noChangeAspect="1"/>
          </p:cNvPicPr>
          <p:nvPr/>
        </p:nvPicPr>
        <p:blipFill>
          <a:blip r:embed="rId5"/>
          <a:stretch>
            <a:fillRect/>
          </a:stretch>
        </p:blipFill>
        <p:spPr>
          <a:xfrm>
            <a:off x="463754" y="3840047"/>
            <a:ext cx="5387519" cy="2632953"/>
          </a:xfrm>
          <a:prstGeom prst="rect">
            <a:avLst/>
          </a:prstGeom>
        </p:spPr>
      </p:pic>
    </p:spTree>
    <p:extLst>
      <p:ext uri="{BB962C8B-B14F-4D97-AF65-F5344CB8AC3E}">
        <p14:creationId xmlns:p14="http://schemas.microsoft.com/office/powerpoint/2010/main" val="153801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 - SEED</a:t>
            </a:r>
            <a:r>
              <a:rPr lang="de-DE" baseline="30000" dirty="0"/>
              <a:t>ARE</a:t>
            </a:r>
            <a:br>
              <a:rPr lang="de-DE" dirty="0"/>
            </a:br>
            <a:r>
              <a:rPr lang="de-DE" dirty="0"/>
              <a:t>ARE-Konsultationen mit COVID-Diagnose / 100.000 Einwohner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25.4.2023</a:t>
            </a:r>
          </a:p>
        </p:txBody>
      </p:sp>
      <p:sp>
        <p:nvSpPr>
          <p:cNvPr id="12" name="Rechteck 11">
            <a:extLst>
              <a:ext uri="{FF2B5EF4-FFF2-40B4-BE49-F238E27FC236}">
                <a16:creationId xmlns:a16="http://schemas.microsoft.com/office/drawing/2014/main" id="{9612B15B-BCC4-4A88-8BF1-8DD78B29CA11}"/>
              </a:ext>
            </a:extLst>
          </p:cNvPr>
          <p:cNvSpPr/>
          <p:nvPr/>
        </p:nvSpPr>
        <p:spPr>
          <a:xfrm>
            <a:off x="706943" y="4999569"/>
            <a:ext cx="8024088" cy="1169551"/>
          </a:xfrm>
          <a:prstGeom prst="rect">
            <a:avLst/>
          </a:prstGeom>
        </p:spPr>
        <p:txBody>
          <a:bodyPr vert="horz" wrap="square" lIns="0" tIns="0" rIns="0" bIns="0" rtlCol="0" anchor="t" anchorCtr="0">
            <a:spAutoFit/>
          </a:bodyPr>
          <a:lstStyle/>
          <a:p>
            <a:pPr>
              <a:spcBef>
                <a:spcPct val="0"/>
              </a:spcBef>
            </a:pPr>
            <a:br>
              <a:rPr lang="de-DE" sz="2200" b="1" dirty="0">
                <a:solidFill>
                  <a:srgbClr val="006EC7"/>
                </a:solidFill>
                <a:latin typeface="+mj-lt"/>
                <a:ea typeface="+mj-ea"/>
                <a:cs typeface="+mj-cs"/>
              </a:rPr>
            </a:br>
            <a:r>
              <a:rPr lang="de-DE" dirty="0"/>
              <a:t>ARE mit COVID-19 Konsultationen</a:t>
            </a:r>
            <a:r>
              <a:rPr lang="de-DE" dirty="0">
                <a:latin typeface="+mj-lt"/>
                <a:ea typeface="+mj-ea"/>
                <a:cs typeface="+mj-cs"/>
              </a:rPr>
              <a:t> bis zur 16. KW 2023</a:t>
            </a:r>
          </a:p>
          <a:p>
            <a:r>
              <a:rPr lang="de-DE" dirty="0"/>
              <a:t>Rund 40 Arzt­besuche ARE mit COVID-Diagnose /100.000 EW</a:t>
            </a:r>
            <a:br>
              <a:rPr lang="de-DE" dirty="0"/>
            </a:br>
            <a:r>
              <a:rPr lang="de-DE" dirty="0"/>
              <a:t>(=</a:t>
            </a:r>
            <a:r>
              <a:rPr lang="de-DE" b="1" dirty="0"/>
              <a:t>Gesamtzahl von rund 34.000 ARE-COVID-Arzt­besuchen in D)</a:t>
            </a:r>
          </a:p>
        </p:txBody>
      </p:sp>
      <p:pic>
        <p:nvPicPr>
          <p:cNvPr id="7" name="Grafik 6">
            <a:extLst>
              <a:ext uri="{FF2B5EF4-FFF2-40B4-BE49-F238E27FC236}">
                <a16:creationId xmlns:a16="http://schemas.microsoft.com/office/drawing/2014/main" id="{2AE51576-F765-40D6-99EC-7EC4C261A296}"/>
              </a:ext>
            </a:extLst>
          </p:cNvPr>
          <p:cNvPicPr>
            <a:picLocks noChangeAspect="1"/>
          </p:cNvPicPr>
          <p:nvPr/>
        </p:nvPicPr>
        <p:blipFill>
          <a:blip r:embed="rId3"/>
          <a:stretch>
            <a:fillRect/>
          </a:stretch>
        </p:blipFill>
        <p:spPr>
          <a:xfrm>
            <a:off x="410163" y="2074540"/>
            <a:ext cx="7891182" cy="3156473"/>
          </a:xfrm>
          <a:prstGeom prst="rect">
            <a:avLst/>
          </a:prstGeom>
        </p:spPr>
      </p:pic>
    </p:spTree>
    <p:extLst>
      <p:ext uri="{BB962C8B-B14F-4D97-AF65-F5344CB8AC3E}">
        <p14:creationId xmlns:p14="http://schemas.microsoft.com/office/powerpoint/2010/main" val="55404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0E0DE32-D607-4C43-BE31-7D948E37069B}"/>
              </a:ext>
            </a:extLst>
          </p:cNvPr>
          <p:cNvPicPr>
            <a:picLocks noChangeAspect="1"/>
          </p:cNvPicPr>
          <p:nvPr/>
        </p:nvPicPr>
        <p:blipFill>
          <a:blip r:embed="rId3"/>
          <a:stretch>
            <a:fillRect/>
          </a:stretch>
        </p:blipFill>
        <p:spPr>
          <a:xfrm>
            <a:off x="4615450" y="1036359"/>
            <a:ext cx="4247990" cy="2123995"/>
          </a:xfrm>
          <a:prstGeom prst="rect">
            <a:avLst/>
          </a:prstGeom>
        </p:spPr>
      </p:pic>
      <p:sp>
        <p:nvSpPr>
          <p:cNvPr id="2" name="Foliennummernplatzhalter 1">
            <a:extLst>
              <a:ext uri="{FF2B5EF4-FFF2-40B4-BE49-F238E27FC236}">
                <a16:creationId xmlns:a16="http://schemas.microsoft.com/office/drawing/2014/main" id="{CF2B051B-DEF9-4B99-A82C-1B1A80CDE90D}"/>
              </a:ext>
            </a:extLst>
          </p:cNvPr>
          <p:cNvSpPr>
            <a:spLocks noGrp="1"/>
          </p:cNvSpPr>
          <p:nvPr>
            <p:ph type="sldNum" sz="quarter" idx="12"/>
          </p:nvPr>
        </p:nvSpPr>
        <p:spPr/>
        <p:txBody>
          <a:bodyPr/>
          <a:lstStyle/>
          <a:p>
            <a:endParaRPr lang="de-DE" dirty="0"/>
          </a:p>
        </p:txBody>
      </p:sp>
      <p:sp>
        <p:nvSpPr>
          <p:cNvPr id="5" name="Titel 4">
            <a:extLst>
              <a:ext uri="{FF2B5EF4-FFF2-40B4-BE49-F238E27FC236}">
                <a16:creationId xmlns:a16="http://schemas.microsoft.com/office/drawing/2014/main" id="{9DDFAB6C-AA3A-4324-8659-D17217F59198}"/>
              </a:ext>
            </a:extLst>
          </p:cNvPr>
          <p:cNvSpPr>
            <a:spLocks noGrp="1"/>
          </p:cNvSpPr>
          <p:nvPr>
            <p:ph type="title"/>
          </p:nvPr>
        </p:nvSpPr>
        <p:spPr>
          <a:xfrm>
            <a:off x="280555" y="730818"/>
            <a:ext cx="8624454" cy="307777"/>
          </a:xfrm>
        </p:spPr>
        <p:txBody>
          <a:bodyPr/>
          <a:lstStyle/>
          <a:p>
            <a:r>
              <a:rPr lang="de-DE" sz="2000" dirty="0"/>
              <a:t>SEED</a:t>
            </a:r>
            <a:r>
              <a:rPr lang="de-DE" sz="2000" baseline="30000" dirty="0"/>
              <a:t>ARE</a:t>
            </a:r>
            <a:r>
              <a:rPr lang="de-DE" sz="2000" dirty="0"/>
              <a:t> – ARE mit COVID-19 Konsultationen in Altersgruppen bis zur 16. KW 2023</a:t>
            </a:r>
          </a:p>
        </p:txBody>
      </p:sp>
      <p:pic>
        <p:nvPicPr>
          <p:cNvPr id="4" name="Grafik 3">
            <a:extLst>
              <a:ext uri="{FF2B5EF4-FFF2-40B4-BE49-F238E27FC236}">
                <a16:creationId xmlns:a16="http://schemas.microsoft.com/office/drawing/2014/main" id="{8195CBE4-1455-4FFD-84D4-19AF75B6F3C4}"/>
              </a:ext>
            </a:extLst>
          </p:cNvPr>
          <p:cNvPicPr>
            <a:picLocks noChangeAspect="1"/>
          </p:cNvPicPr>
          <p:nvPr/>
        </p:nvPicPr>
        <p:blipFill>
          <a:blip r:embed="rId4"/>
          <a:stretch>
            <a:fillRect/>
          </a:stretch>
        </p:blipFill>
        <p:spPr>
          <a:xfrm>
            <a:off x="397525" y="1036359"/>
            <a:ext cx="4247988" cy="2123994"/>
          </a:xfrm>
          <a:prstGeom prst="rect">
            <a:avLst/>
          </a:prstGeom>
        </p:spPr>
      </p:pic>
      <p:pic>
        <p:nvPicPr>
          <p:cNvPr id="7" name="Grafik 6">
            <a:extLst>
              <a:ext uri="{FF2B5EF4-FFF2-40B4-BE49-F238E27FC236}">
                <a16:creationId xmlns:a16="http://schemas.microsoft.com/office/drawing/2014/main" id="{14226592-FBC6-4E06-8E18-3B7FE7027138}"/>
              </a:ext>
            </a:extLst>
          </p:cNvPr>
          <p:cNvPicPr>
            <a:picLocks noChangeAspect="1"/>
          </p:cNvPicPr>
          <p:nvPr/>
        </p:nvPicPr>
        <p:blipFill>
          <a:blip r:embed="rId5"/>
          <a:stretch>
            <a:fillRect/>
          </a:stretch>
        </p:blipFill>
        <p:spPr>
          <a:xfrm>
            <a:off x="448055" y="2888816"/>
            <a:ext cx="4247988" cy="2123994"/>
          </a:xfrm>
          <a:prstGeom prst="rect">
            <a:avLst/>
          </a:prstGeom>
        </p:spPr>
      </p:pic>
      <p:pic>
        <p:nvPicPr>
          <p:cNvPr id="9" name="Grafik 8">
            <a:extLst>
              <a:ext uri="{FF2B5EF4-FFF2-40B4-BE49-F238E27FC236}">
                <a16:creationId xmlns:a16="http://schemas.microsoft.com/office/drawing/2014/main" id="{48BE3CC1-D1D2-4115-933A-B1ABE110E2D4}"/>
              </a:ext>
            </a:extLst>
          </p:cNvPr>
          <p:cNvPicPr>
            <a:picLocks noChangeAspect="1"/>
          </p:cNvPicPr>
          <p:nvPr/>
        </p:nvPicPr>
        <p:blipFill>
          <a:blip r:embed="rId6"/>
          <a:stretch>
            <a:fillRect/>
          </a:stretch>
        </p:blipFill>
        <p:spPr>
          <a:xfrm>
            <a:off x="448055" y="4705759"/>
            <a:ext cx="4247988" cy="2123994"/>
          </a:xfrm>
          <a:prstGeom prst="rect">
            <a:avLst/>
          </a:prstGeom>
        </p:spPr>
      </p:pic>
      <p:pic>
        <p:nvPicPr>
          <p:cNvPr id="16" name="Grafik 15">
            <a:extLst>
              <a:ext uri="{FF2B5EF4-FFF2-40B4-BE49-F238E27FC236}">
                <a16:creationId xmlns:a16="http://schemas.microsoft.com/office/drawing/2014/main" id="{A5AAFDFF-940D-47F6-AEA8-2230E4B8F54A}"/>
              </a:ext>
            </a:extLst>
          </p:cNvPr>
          <p:cNvPicPr>
            <a:picLocks noChangeAspect="1"/>
          </p:cNvPicPr>
          <p:nvPr/>
        </p:nvPicPr>
        <p:blipFill>
          <a:blip r:embed="rId7"/>
          <a:stretch>
            <a:fillRect/>
          </a:stretch>
        </p:blipFill>
        <p:spPr>
          <a:xfrm>
            <a:off x="4696063" y="2888816"/>
            <a:ext cx="4247988" cy="2123994"/>
          </a:xfrm>
          <a:prstGeom prst="rect">
            <a:avLst/>
          </a:prstGeom>
        </p:spPr>
      </p:pic>
    </p:spTree>
    <p:extLst>
      <p:ext uri="{BB962C8B-B14F-4D97-AF65-F5344CB8AC3E}">
        <p14:creationId xmlns:p14="http://schemas.microsoft.com/office/powerpoint/2010/main" val="422803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F5A8D00-0EAA-4216-9B43-35DEA25A386D}"/>
              </a:ext>
            </a:extLst>
          </p:cNvPr>
          <p:cNvPicPr>
            <a:picLocks noChangeAspect="1"/>
          </p:cNvPicPr>
          <p:nvPr/>
        </p:nvPicPr>
        <p:blipFill>
          <a:blip r:embed="rId3"/>
          <a:stretch>
            <a:fillRect/>
          </a:stretch>
        </p:blipFill>
        <p:spPr>
          <a:xfrm>
            <a:off x="0" y="953339"/>
            <a:ext cx="7239000" cy="28956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2" name="Datumsplatzhalter 1"/>
          <p:cNvSpPr>
            <a:spLocks noGrp="1"/>
          </p:cNvSpPr>
          <p:nvPr>
            <p:ph type="dt" sz="half" idx="10"/>
          </p:nvPr>
        </p:nvSpPr>
        <p:spPr>
          <a:xfrm>
            <a:off x="564825" y="6631077"/>
            <a:ext cx="1860421" cy="195750"/>
          </a:xfrm>
        </p:spPr>
        <p:txBody>
          <a:bodyPr/>
          <a:lstStyle/>
          <a:p>
            <a:r>
              <a:rPr lang="de-DE" dirty="0"/>
              <a:t>Stand: 11.4.2023</a:t>
            </a:r>
          </a:p>
        </p:txBody>
      </p:sp>
      <p:sp>
        <p:nvSpPr>
          <p:cNvPr id="3" name="Fußzeilenplatzhalter 2"/>
          <p:cNvSpPr>
            <a:spLocks noGrp="1"/>
          </p:cNvSpPr>
          <p:nvPr>
            <p:ph type="ftr" sz="quarter" idx="11"/>
          </p:nvPr>
        </p:nvSpPr>
        <p:spPr/>
        <p:txBody>
          <a:bodyPr/>
          <a:lstStyle/>
          <a:p>
            <a:endParaRPr lang="de-DE" dirty="0"/>
          </a:p>
        </p:txBody>
      </p:sp>
      <p:sp>
        <p:nvSpPr>
          <p:cNvPr id="16" name="Textfeld 15">
            <a:extLst>
              <a:ext uri="{FF2B5EF4-FFF2-40B4-BE49-F238E27FC236}">
                <a16:creationId xmlns:a16="http://schemas.microsoft.com/office/drawing/2014/main" id="{CFE26BE0-E6B3-40B4-B63E-57B28C742998}"/>
              </a:ext>
            </a:extLst>
          </p:cNvPr>
          <p:cNvSpPr txBox="1"/>
          <p:nvPr/>
        </p:nvSpPr>
        <p:spPr>
          <a:xfrm>
            <a:off x="7200000" y="1915134"/>
            <a:ext cx="1849120" cy="369332"/>
          </a:xfrm>
          <a:prstGeom prst="rect">
            <a:avLst/>
          </a:prstGeom>
          <a:noFill/>
        </p:spPr>
        <p:txBody>
          <a:bodyPr wrap="square" rtlCol="0">
            <a:spAutoFit/>
          </a:bodyPr>
          <a:lstStyle/>
          <a:p>
            <a:pPr algn="ctr"/>
            <a:r>
              <a:rPr lang="de-DE" b="1" dirty="0"/>
              <a:t>SARI </a:t>
            </a:r>
          </a:p>
        </p:txBody>
      </p:sp>
      <p:sp>
        <p:nvSpPr>
          <p:cNvPr id="17" name="Textfeld 16">
            <a:extLst>
              <a:ext uri="{FF2B5EF4-FFF2-40B4-BE49-F238E27FC236}">
                <a16:creationId xmlns:a16="http://schemas.microsoft.com/office/drawing/2014/main" id="{F6B5E665-F2E2-46C1-9808-FD2E0A4037F9}"/>
              </a:ext>
            </a:extLst>
          </p:cNvPr>
          <p:cNvSpPr txBox="1"/>
          <p:nvPr/>
        </p:nvSpPr>
        <p:spPr>
          <a:xfrm>
            <a:off x="7158392" y="4583881"/>
            <a:ext cx="2082800" cy="369332"/>
          </a:xfrm>
          <a:prstGeom prst="rect">
            <a:avLst/>
          </a:prstGeom>
          <a:noFill/>
        </p:spPr>
        <p:txBody>
          <a:bodyPr wrap="square" rtlCol="0">
            <a:spAutoFit/>
          </a:bodyPr>
          <a:lstStyle/>
          <a:p>
            <a:pPr algn="ctr"/>
            <a:r>
              <a:rPr lang="de-DE" b="1" dirty="0"/>
              <a:t>SARI – Intensiv</a:t>
            </a:r>
          </a:p>
        </p:txBody>
      </p:sp>
      <p:sp>
        <p:nvSpPr>
          <p:cNvPr id="8" name="Titel 2"/>
          <p:cNvSpPr txBox="1">
            <a:spLocks/>
          </p:cNvSpPr>
          <p:nvPr/>
        </p:nvSpPr>
        <p:spPr>
          <a:xfrm>
            <a:off x="67451" y="405731"/>
            <a:ext cx="8233905" cy="37967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SARI-Inzidenz (J09 – J22) bis zur 16. KW 2023 </a:t>
            </a:r>
          </a:p>
        </p:txBody>
      </p:sp>
      <p:pic>
        <p:nvPicPr>
          <p:cNvPr id="12" name="Grafik 11">
            <a:extLst>
              <a:ext uri="{FF2B5EF4-FFF2-40B4-BE49-F238E27FC236}">
                <a16:creationId xmlns:a16="http://schemas.microsoft.com/office/drawing/2014/main" id="{99C0D521-C5C6-41B4-BA19-AB2EE723C900}"/>
              </a:ext>
            </a:extLst>
          </p:cNvPr>
          <p:cNvPicPr>
            <a:picLocks noChangeAspect="1"/>
          </p:cNvPicPr>
          <p:nvPr/>
        </p:nvPicPr>
        <p:blipFill>
          <a:blip r:embed="rId4"/>
          <a:stretch>
            <a:fillRect/>
          </a:stretch>
        </p:blipFill>
        <p:spPr>
          <a:xfrm>
            <a:off x="0" y="3931227"/>
            <a:ext cx="7239000" cy="2895600"/>
          </a:xfrm>
          <a:prstGeom prst="rect">
            <a:avLst/>
          </a:prstGeom>
        </p:spPr>
      </p:pic>
    </p:spTree>
    <p:extLst>
      <p:ext uri="{BB962C8B-B14F-4D97-AF65-F5344CB8AC3E}">
        <p14:creationId xmlns:p14="http://schemas.microsoft.com/office/powerpoint/2010/main" val="29895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35D09C4B-DF7D-4C03-8D02-A991B4F5C462}"/>
              </a:ext>
            </a:extLst>
          </p:cNvPr>
          <p:cNvPicPr>
            <a:picLocks noChangeAspect="1"/>
          </p:cNvPicPr>
          <p:nvPr/>
        </p:nvPicPr>
        <p:blipFill>
          <a:blip r:embed="rId3"/>
          <a:stretch>
            <a:fillRect/>
          </a:stretch>
        </p:blipFill>
        <p:spPr>
          <a:xfrm>
            <a:off x="0" y="761290"/>
            <a:ext cx="5524500" cy="22098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2" name="Datumsplatzhalter 1"/>
          <p:cNvSpPr>
            <a:spLocks noGrp="1"/>
          </p:cNvSpPr>
          <p:nvPr>
            <p:ph type="dt" sz="half" idx="10"/>
          </p:nvPr>
        </p:nvSpPr>
        <p:spPr>
          <a:xfrm>
            <a:off x="564825" y="6631077"/>
            <a:ext cx="1860421" cy="195750"/>
          </a:xfrm>
        </p:spPr>
        <p:txBody>
          <a:bodyPr/>
          <a:lstStyle/>
          <a:p>
            <a:r>
              <a:rPr lang="de-DE" dirty="0"/>
              <a:t>Stand: 14.2.2023</a:t>
            </a:r>
          </a:p>
        </p:txBody>
      </p:sp>
      <p:sp>
        <p:nvSpPr>
          <p:cNvPr id="3" name="Fußzeilenplatzhalter 2"/>
          <p:cNvSpPr>
            <a:spLocks noGrp="1"/>
          </p:cNvSpPr>
          <p:nvPr>
            <p:ph type="ftr" sz="quarter" idx="11"/>
          </p:nvPr>
        </p:nvSpPr>
        <p:spPr/>
        <p:txBody>
          <a:bodyPr/>
          <a:lstStyle/>
          <a:p>
            <a:endParaRPr lang="de-DE" dirty="0"/>
          </a:p>
        </p:txBody>
      </p:sp>
      <p:sp>
        <p:nvSpPr>
          <p:cNvPr id="16" name="Textfeld 15">
            <a:extLst>
              <a:ext uri="{FF2B5EF4-FFF2-40B4-BE49-F238E27FC236}">
                <a16:creationId xmlns:a16="http://schemas.microsoft.com/office/drawing/2014/main" id="{CFE26BE0-E6B3-40B4-B63E-57B28C742998}"/>
              </a:ext>
            </a:extLst>
          </p:cNvPr>
          <p:cNvSpPr txBox="1"/>
          <p:nvPr/>
        </p:nvSpPr>
        <p:spPr>
          <a:xfrm>
            <a:off x="6002080" y="1720122"/>
            <a:ext cx="3141920" cy="615553"/>
          </a:xfrm>
          <a:prstGeom prst="rect">
            <a:avLst/>
          </a:prstGeom>
          <a:noFill/>
        </p:spPr>
        <p:txBody>
          <a:bodyPr wrap="square" rtlCol="0">
            <a:spAutoFit/>
          </a:bodyPr>
          <a:lstStyle/>
          <a:p>
            <a:pPr algn="ctr"/>
            <a:r>
              <a:rPr lang="de-DE" b="1" dirty="0"/>
              <a:t>SARI </a:t>
            </a:r>
          </a:p>
          <a:p>
            <a:pPr algn="ctr"/>
            <a:r>
              <a:rPr lang="de-DE" sz="1600" b="1" dirty="0"/>
              <a:t>(KW der Hospitalisierung)</a:t>
            </a:r>
          </a:p>
        </p:txBody>
      </p:sp>
      <p:sp>
        <p:nvSpPr>
          <p:cNvPr id="17" name="Textfeld 16">
            <a:extLst>
              <a:ext uri="{FF2B5EF4-FFF2-40B4-BE49-F238E27FC236}">
                <a16:creationId xmlns:a16="http://schemas.microsoft.com/office/drawing/2014/main" id="{F6B5E665-F2E2-46C1-9808-FD2E0A4037F9}"/>
              </a:ext>
            </a:extLst>
          </p:cNvPr>
          <p:cNvSpPr txBox="1"/>
          <p:nvPr/>
        </p:nvSpPr>
        <p:spPr>
          <a:xfrm>
            <a:off x="5870826" y="3386684"/>
            <a:ext cx="3273174" cy="615553"/>
          </a:xfrm>
          <a:prstGeom prst="rect">
            <a:avLst/>
          </a:prstGeom>
          <a:noFill/>
        </p:spPr>
        <p:txBody>
          <a:bodyPr wrap="square" rtlCol="0">
            <a:spAutoFit/>
          </a:bodyPr>
          <a:lstStyle/>
          <a:p>
            <a:pPr algn="ctr"/>
            <a:r>
              <a:rPr lang="de-DE" b="1" dirty="0"/>
              <a:t>SARI – Intensiv</a:t>
            </a:r>
          </a:p>
          <a:p>
            <a:pPr algn="ctr"/>
            <a:r>
              <a:rPr lang="de-DE" sz="1600" b="1" dirty="0"/>
              <a:t>(KW der Hospitalisierung)</a:t>
            </a:r>
          </a:p>
        </p:txBody>
      </p:sp>
      <p:sp>
        <p:nvSpPr>
          <p:cNvPr id="12" name="Textfeld 11">
            <a:extLst>
              <a:ext uri="{FF2B5EF4-FFF2-40B4-BE49-F238E27FC236}">
                <a16:creationId xmlns:a16="http://schemas.microsoft.com/office/drawing/2014/main" id="{46A98CCB-2408-474D-BE85-CB6CD7F891B5}"/>
              </a:ext>
            </a:extLst>
          </p:cNvPr>
          <p:cNvSpPr txBox="1"/>
          <p:nvPr/>
        </p:nvSpPr>
        <p:spPr>
          <a:xfrm>
            <a:off x="5787852" y="5503334"/>
            <a:ext cx="3356148" cy="615553"/>
          </a:xfrm>
          <a:prstGeom prst="rect">
            <a:avLst/>
          </a:prstGeom>
          <a:noFill/>
        </p:spPr>
        <p:txBody>
          <a:bodyPr wrap="square" rtlCol="0">
            <a:spAutoFit/>
          </a:bodyPr>
          <a:lstStyle/>
          <a:p>
            <a:pPr algn="ctr"/>
            <a:r>
              <a:rPr lang="de-DE" b="1" dirty="0"/>
              <a:t>SARI – Verstorben</a:t>
            </a:r>
          </a:p>
          <a:p>
            <a:pPr algn="ctr"/>
            <a:r>
              <a:rPr lang="de-DE" sz="1600" b="1" dirty="0"/>
              <a:t>(Sterbe-KW)</a:t>
            </a:r>
          </a:p>
        </p:txBody>
      </p:sp>
      <p:sp>
        <p:nvSpPr>
          <p:cNvPr id="8" name="Titel 2"/>
          <p:cNvSpPr txBox="1">
            <a:spLocks/>
          </p:cNvSpPr>
          <p:nvPr/>
        </p:nvSpPr>
        <p:spPr>
          <a:xfrm>
            <a:off x="67451" y="405731"/>
            <a:ext cx="8233905" cy="37967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SARI-Inzidenz (J09 – J22) bis zur 16. KW 2023 </a:t>
            </a:r>
          </a:p>
        </p:txBody>
      </p:sp>
      <p:pic>
        <p:nvPicPr>
          <p:cNvPr id="19" name="Grafik 18">
            <a:extLst>
              <a:ext uri="{FF2B5EF4-FFF2-40B4-BE49-F238E27FC236}">
                <a16:creationId xmlns:a16="http://schemas.microsoft.com/office/drawing/2014/main" id="{3353AF2C-064B-4C68-B14C-CB52461CBF48}"/>
              </a:ext>
            </a:extLst>
          </p:cNvPr>
          <p:cNvPicPr>
            <a:picLocks noChangeAspect="1"/>
          </p:cNvPicPr>
          <p:nvPr/>
        </p:nvPicPr>
        <p:blipFill>
          <a:blip r:embed="rId4"/>
          <a:stretch>
            <a:fillRect/>
          </a:stretch>
        </p:blipFill>
        <p:spPr>
          <a:xfrm>
            <a:off x="67451" y="2748430"/>
            <a:ext cx="5524500" cy="2209800"/>
          </a:xfrm>
          <a:prstGeom prst="rect">
            <a:avLst/>
          </a:prstGeom>
        </p:spPr>
      </p:pic>
      <p:pic>
        <p:nvPicPr>
          <p:cNvPr id="6" name="Grafik 5">
            <a:extLst>
              <a:ext uri="{FF2B5EF4-FFF2-40B4-BE49-F238E27FC236}">
                <a16:creationId xmlns:a16="http://schemas.microsoft.com/office/drawing/2014/main" id="{A5C90F8F-C032-4173-B74A-1567FA05CD14}"/>
              </a:ext>
            </a:extLst>
          </p:cNvPr>
          <p:cNvPicPr>
            <a:picLocks noChangeAspect="1"/>
          </p:cNvPicPr>
          <p:nvPr/>
        </p:nvPicPr>
        <p:blipFill>
          <a:blip r:embed="rId5"/>
          <a:stretch>
            <a:fillRect/>
          </a:stretch>
        </p:blipFill>
        <p:spPr>
          <a:xfrm>
            <a:off x="67451" y="4648200"/>
            <a:ext cx="5524500" cy="2209800"/>
          </a:xfrm>
          <a:prstGeom prst="rect">
            <a:avLst/>
          </a:prstGeom>
        </p:spPr>
      </p:pic>
    </p:spTree>
    <p:extLst>
      <p:ext uri="{BB962C8B-B14F-4D97-AF65-F5344CB8AC3E}">
        <p14:creationId xmlns:p14="http://schemas.microsoft.com/office/powerpoint/2010/main" val="420315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14AC76-0326-4805-8353-697CB671E751}"/>
              </a:ext>
            </a:extLst>
          </p:cNvPr>
          <p:cNvPicPr>
            <a:picLocks noChangeAspect="1"/>
          </p:cNvPicPr>
          <p:nvPr/>
        </p:nvPicPr>
        <p:blipFill>
          <a:blip r:embed="rId3"/>
          <a:stretch>
            <a:fillRect/>
          </a:stretch>
        </p:blipFill>
        <p:spPr>
          <a:xfrm>
            <a:off x="1122420" y="3585473"/>
            <a:ext cx="6429375" cy="3000375"/>
          </a:xfrm>
          <a:prstGeom prst="rect">
            <a:avLst/>
          </a:prstGeom>
        </p:spPr>
      </p:pic>
      <p:pic>
        <p:nvPicPr>
          <p:cNvPr id="6" name="Grafik 5">
            <a:extLst>
              <a:ext uri="{FF2B5EF4-FFF2-40B4-BE49-F238E27FC236}">
                <a16:creationId xmlns:a16="http://schemas.microsoft.com/office/drawing/2014/main" id="{720FF9FB-27FE-44DA-8E85-6ECE7335A19F}"/>
              </a:ext>
            </a:extLst>
          </p:cNvPr>
          <p:cNvPicPr>
            <a:picLocks noChangeAspect="1"/>
          </p:cNvPicPr>
          <p:nvPr/>
        </p:nvPicPr>
        <p:blipFill>
          <a:blip r:embed="rId4"/>
          <a:stretch>
            <a:fillRect/>
          </a:stretch>
        </p:blipFill>
        <p:spPr>
          <a:xfrm>
            <a:off x="1142638" y="472669"/>
            <a:ext cx="6429375" cy="3000375"/>
          </a:xfrm>
          <a:prstGeom prst="rect">
            <a:avLst/>
          </a:prstGeom>
        </p:spPr>
      </p:pic>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27007" y="108804"/>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16. KW 2023</a:t>
            </a:r>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2771" y="3261884"/>
            <a:ext cx="9119764" cy="432430"/>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Anteil COVID-19 an SARI-Fällen </a:t>
            </a:r>
            <a:r>
              <a:rPr lang="de-DE" sz="2000" dirty="0">
                <a:solidFill>
                  <a:srgbClr val="FF0000"/>
                </a:solidFill>
              </a:rPr>
              <a:t>mit Intensivbehandlung</a:t>
            </a:r>
            <a:r>
              <a:rPr lang="de-DE" sz="2000" dirty="0"/>
              <a:t>, bis zur 16. KW 2023</a:t>
            </a:r>
          </a:p>
        </p:txBody>
      </p:sp>
      <p:sp>
        <p:nvSpPr>
          <p:cNvPr id="2" name="Datumsplatzhalter 1"/>
          <p:cNvSpPr>
            <a:spLocks noGrp="1"/>
          </p:cNvSpPr>
          <p:nvPr>
            <p:ph type="dt" sz="half" idx="10"/>
          </p:nvPr>
        </p:nvSpPr>
        <p:spPr/>
        <p:txBody>
          <a:bodyPr/>
          <a:lstStyle/>
          <a:p>
            <a:r>
              <a:rPr lang="de-DE" dirty="0"/>
              <a:t>Stand: 25.4.2023</a:t>
            </a:r>
          </a:p>
        </p:txBody>
      </p:sp>
      <p:grpSp>
        <p:nvGrpSpPr>
          <p:cNvPr id="18" name="Gruppieren 17">
            <a:extLst>
              <a:ext uri="{FF2B5EF4-FFF2-40B4-BE49-F238E27FC236}">
                <a16:creationId xmlns:a16="http://schemas.microsoft.com/office/drawing/2014/main" id="{CDC3185A-FD46-47C0-A233-852CEC24C203}"/>
              </a:ext>
            </a:extLst>
          </p:cNvPr>
          <p:cNvGrpSpPr/>
          <p:nvPr/>
        </p:nvGrpSpPr>
        <p:grpSpPr>
          <a:xfrm>
            <a:off x="6777356" y="1574105"/>
            <a:ext cx="2392196" cy="969407"/>
            <a:chOff x="6727806" y="1551357"/>
            <a:chExt cx="2392196" cy="969407"/>
          </a:xfrm>
        </p:grpSpPr>
        <p:cxnSp>
          <p:nvCxnSpPr>
            <p:cNvPr id="13" name="Gerade Verbindung mit Pfeil 12">
              <a:extLst>
                <a:ext uri="{FF2B5EF4-FFF2-40B4-BE49-F238E27FC236}">
                  <a16:creationId xmlns:a16="http://schemas.microsoft.com/office/drawing/2014/main" id="{D307726B-4B46-4EB9-8550-2E99B6F8EBCA}"/>
                </a:ext>
              </a:extLst>
            </p:cNvPr>
            <p:cNvCxnSpPr>
              <a:cxnSpLocks/>
              <a:stCxn id="7" idx="1"/>
            </p:cNvCxnSpPr>
            <p:nvPr/>
          </p:nvCxnSpPr>
          <p:spPr>
            <a:xfrm flipH="1">
              <a:off x="6727806" y="1736023"/>
              <a:ext cx="791738" cy="348561"/>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4885F32F-8D30-4BC3-A351-21069E6B33DA}"/>
                </a:ext>
              </a:extLst>
            </p:cNvPr>
            <p:cNvSpPr txBox="1"/>
            <p:nvPr/>
          </p:nvSpPr>
          <p:spPr>
            <a:xfrm>
              <a:off x="7522463" y="1851967"/>
              <a:ext cx="1470443" cy="369332"/>
            </a:xfrm>
            <a:prstGeom prst="rect">
              <a:avLst/>
            </a:prstGeom>
            <a:noFill/>
          </p:spPr>
          <p:txBody>
            <a:bodyPr wrap="square" rtlCol="0">
              <a:spAutoFit/>
            </a:bodyPr>
            <a:lstStyle/>
            <a:p>
              <a:r>
                <a:rPr lang="de-DE" b="1" dirty="0">
                  <a:solidFill>
                    <a:srgbClr val="C00000"/>
                  </a:solidFill>
                </a:rPr>
                <a:t>2 % Influenza</a:t>
              </a:r>
            </a:p>
          </p:txBody>
        </p:sp>
        <p:cxnSp>
          <p:nvCxnSpPr>
            <p:cNvPr id="30" name="Gerade Verbindung mit Pfeil 29">
              <a:extLst>
                <a:ext uri="{FF2B5EF4-FFF2-40B4-BE49-F238E27FC236}">
                  <a16:creationId xmlns:a16="http://schemas.microsoft.com/office/drawing/2014/main" id="{93E163E0-DAED-4D30-B7E7-EF02A00B9C5C}"/>
                </a:ext>
              </a:extLst>
            </p:cNvPr>
            <p:cNvCxnSpPr>
              <a:cxnSpLocks/>
            </p:cNvCxnSpPr>
            <p:nvPr/>
          </p:nvCxnSpPr>
          <p:spPr>
            <a:xfrm flipH="1">
              <a:off x="6767563" y="2015862"/>
              <a:ext cx="764494" cy="289548"/>
            </a:xfrm>
            <a:prstGeom prst="straightConnector1">
              <a:avLst/>
            </a:prstGeom>
            <a:ln w="28575">
              <a:solidFill>
                <a:srgbClr val="C0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33B0BDBB-F3AF-43AE-9C87-5998F5A6D9B2}"/>
                </a:ext>
              </a:extLst>
            </p:cNvPr>
            <p:cNvSpPr txBox="1"/>
            <p:nvPr/>
          </p:nvSpPr>
          <p:spPr>
            <a:xfrm>
              <a:off x="7550566" y="2151432"/>
              <a:ext cx="1295041" cy="369332"/>
            </a:xfrm>
            <a:prstGeom prst="rect">
              <a:avLst/>
            </a:prstGeom>
            <a:noFill/>
          </p:spPr>
          <p:txBody>
            <a:bodyPr wrap="square" rtlCol="0">
              <a:spAutoFit/>
            </a:bodyPr>
            <a:lstStyle/>
            <a:p>
              <a:r>
                <a:rPr lang="de-DE" b="1" dirty="0">
                  <a:solidFill>
                    <a:srgbClr val="00A1DA"/>
                  </a:solidFill>
                </a:rPr>
                <a:t>1 % RSV</a:t>
              </a:r>
            </a:p>
          </p:txBody>
        </p:sp>
        <p:cxnSp>
          <p:nvCxnSpPr>
            <p:cNvPr id="39" name="Gerade Verbindung mit Pfeil 38">
              <a:extLst>
                <a:ext uri="{FF2B5EF4-FFF2-40B4-BE49-F238E27FC236}">
                  <a16:creationId xmlns:a16="http://schemas.microsoft.com/office/drawing/2014/main" id="{3FFDBB0F-43A0-4667-AF51-418AB9E84FED}"/>
                </a:ext>
              </a:extLst>
            </p:cNvPr>
            <p:cNvCxnSpPr>
              <a:cxnSpLocks/>
              <a:stCxn id="37" idx="1"/>
            </p:cNvCxnSpPr>
            <p:nvPr/>
          </p:nvCxnSpPr>
          <p:spPr>
            <a:xfrm flipH="1">
              <a:off x="7050199" y="2336098"/>
              <a:ext cx="500367" cy="46698"/>
            </a:xfrm>
            <a:prstGeom prst="straightConnector1">
              <a:avLst/>
            </a:prstGeom>
            <a:ln w="28575">
              <a:solidFill>
                <a:srgbClr val="00A1DA"/>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 name="Textfeld 6">
              <a:extLst>
                <a:ext uri="{FF2B5EF4-FFF2-40B4-BE49-F238E27FC236}">
                  <a16:creationId xmlns:a16="http://schemas.microsoft.com/office/drawing/2014/main" id="{E2C524D2-1793-437E-846A-1257980F2395}"/>
                </a:ext>
              </a:extLst>
            </p:cNvPr>
            <p:cNvSpPr txBox="1"/>
            <p:nvPr/>
          </p:nvSpPr>
          <p:spPr>
            <a:xfrm>
              <a:off x="7519544" y="1551357"/>
              <a:ext cx="1600458" cy="369332"/>
            </a:xfrm>
            <a:prstGeom prst="rect">
              <a:avLst/>
            </a:prstGeom>
            <a:noFill/>
          </p:spPr>
          <p:txBody>
            <a:bodyPr wrap="square" rtlCol="0">
              <a:spAutoFit/>
            </a:bodyPr>
            <a:lstStyle/>
            <a:p>
              <a:r>
                <a:rPr lang="de-DE" b="1" dirty="0">
                  <a:solidFill>
                    <a:schemeClr val="accent6">
                      <a:lumMod val="75000"/>
                    </a:schemeClr>
                  </a:solidFill>
                </a:rPr>
                <a:t>13 % COVID-19</a:t>
              </a:r>
            </a:p>
          </p:txBody>
        </p:sp>
      </p:grpSp>
      <p:grpSp>
        <p:nvGrpSpPr>
          <p:cNvPr id="36" name="Gruppieren 35">
            <a:extLst>
              <a:ext uri="{FF2B5EF4-FFF2-40B4-BE49-F238E27FC236}">
                <a16:creationId xmlns:a16="http://schemas.microsoft.com/office/drawing/2014/main" id="{C79E6335-DEF7-48F2-97CC-683738E916EB}"/>
              </a:ext>
            </a:extLst>
          </p:cNvPr>
          <p:cNvGrpSpPr/>
          <p:nvPr/>
        </p:nvGrpSpPr>
        <p:grpSpPr>
          <a:xfrm>
            <a:off x="2021158" y="819065"/>
            <a:ext cx="4825753" cy="1356777"/>
            <a:chOff x="1128533" y="1100259"/>
            <a:chExt cx="5945435" cy="1026821"/>
          </a:xfrm>
        </p:grpSpPr>
        <p:cxnSp>
          <p:nvCxnSpPr>
            <p:cNvPr id="38" name="Gerader Verbinder 37">
              <a:extLst>
                <a:ext uri="{FF2B5EF4-FFF2-40B4-BE49-F238E27FC236}">
                  <a16:creationId xmlns:a16="http://schemas.microsoft.com/office/drawing/2014/main" id="{2E85EF09-BFC5-419B-AEFB-FC6A3D6BC36F}"/>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Gerader Verbinder 44">
              <a:extLst>
                <a:ext uri="{FF2B5EF4-FFF2-40B4-BE49-F238E27FC236}">
                  <a16:creationId xmlns:a16="http://schemas.microsoft.com/office/drawing/2014/main" id="{5D367E2D-A2E3-4656-9104-CD31C1ED33E9}"/>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Gerader Verbinder 46">
              <a:extLst>
                <a:ext uri="{FF2B5EF4-FFF2-40B4-BE49-F238E27FC236}">
                  <a16:creationId xmlns:a16="http://schemas.microsoft.com/office/drawing/2014/main" id="{E3F6DCC7-0BB7-4593-86DB-E5B2B9A0AAD4}"/>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4" name="Gruppieren 23">
            <a:extLst>
              <a:ext uri="{FF2B5EF4-FFF2-40B4-BE49-F238E27FC236}">
                <a16:creationId xmlns:a16="http://schemas.microsoft.com/office/drawing/2014/main" id="{0D6A5AF7-C2DE-4510-A2CA-43DD6F7580E4}"/>
              </a:ext>
            </a:extLst>
          </p:cNvPr>
          <p:cNvGrpSpPr/>
          <p:nvPr/>
        </p:nvGrpSpPr>
        <p:grpSpPr>
          <a:xfrm>
            <a:off x="1991360" y="3970782"/>
            <a:ext cx="4825753" cy="1356777"/>
            <a:chOff x="1128533" y="1100259"/>
            <a:chExt cx="5945435" cy="1026821"/>
          </a:xfrm>
        </p:grpSpPr>
        <p:cxnSp>
          <p:nvCxnSpPr>
            <p:cNvPr id="25" name="Gerader Verbinder 24">
              <a:extLst>
                <a:ext uri="{FF2B5EF4-FFF2-40B4-BE49-F238E27FC236}">
                  <a16:creationId xmlns:a16="http://schemas.microsoft.com/office/drawing/2014/main" id="{957295CE-49F7-4F53-9DB6-743F34F9B23C}"/>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Gerader Verbinder 25">
              <a:extLst>
                <a:ext uri="{FF2B5EF4-FFF2-40B4-BE49-F238E27FC236}">
                  <a16:creationId xmlns:a16="http://schemas.microsoft.com/office/drawing/2014/main" id="{D7446FDA-9C39-4336-B151-C1ECCA5C96CA}"/>
                </a:ext>
              </a:extLst>
            </p:cNvPr>
            <p:cNvCxnSpPr>
              <a:cxnSpLocks/>
            </p:cNvCxnSpPr>
            <p:nvPr/>
          </p:nvCxnSpPr>
          <p:spPr>
            <a:xfrm>
              <a:off x="1128533" y="147409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EA8937D2-6E61-4234-9B36-8EC7052A12E6}"/>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3" name="Gruppieren 22">
            <a:extLst>
              <a:ext uri="{FF2B5EF4-FFF2-40B4-BE49-F238E27FC236}">
                <a16:creationId xmlns:a16="http://schemas.microsoft.com/office/drawing/2014/main" id="{813D9AC8-A524-4D16-8412-B3955BAC56C5}"/>
              </a:ext>
            </a:extLst>
          </p:cNvPr>
          <p:cNvGrpSpPr/>
          <p:nvPr/>
        </p:nvGrpSpPr>
        <p:grpSpPr>
          <a:xfrm>
            <a:off x="6777356" y="4634859"/>
            <a:ext cx="2339637" cy="981214"/>
            <a:chOff x="6752943" y="4812231"/>
            <a:chExt cx="2339637" cy="981214"/>
          </a:xfrm>
        </p:grpSpPr>
        <p:sp>
          <p:nvSpPr>
            <p:cNvPr id="31" name="Textfeld 30">
              <a:extLst>
                <a:ext uri="{FF2B5EF4-FFF2-40B4-BE49-F238E27FC236}">
                  <a16:creationId xmlns:a16="http://schemas.microsoft.com/office/drawing/2014/main" id="{E624FEF5-C734-4DD7-8DAE-ED93A4B3A711}"/>
                </a:ext>
              </a:extLst>
            </p:cNvPr>
            <p:cNvSpPr txBox="1"/>
            <p:nvPr/>
          </p:nvSpPr>
          <p:spPr>
            <a:xfrm>
              <a:off x="7452852" y="5132056"/>
              <a:ext cx="1597448" cy="369332"/>
            </a:xfrm>
            <a:prstGeom prst="rect">
              <a:avLst/>
            </a:prstGeom>
            <a:noFill/>
          </p:spPr>
          <p:txBody>
            <a:bodyPr wrap="square" rtlCol="0">
              <a:spAutoFit/>
            </a:bodyPr>
            <a:lstStyle/>
            <a:p>
              <a:r>
                <a:rPr lang="de-DE" b="1" dirty="0">
                  <a:solidFill>
                    <a:srgbClr val="C00000"/>
                  </a:solidFill>
                </a:rPr>
                <a:t>2 % Influenza</a:t>
              </a:r>
            </a:p>
          </p:txBody>
        </p:sp>
        <p:cxnSp>
          <p:nvCxnSpPr>
            <p:cNvPr id="32" name="Gerade Verbindung mit Pfeil 31">
              <a:extLst>
                <a:ext uri="{FF2B5EF4-FFF2-40B4-BE49-F238E27FC236}">
                  <a16:creationId xmlns:a16="http://schemas.microsoft.com/office/drawing/2014/main" id="{34D88B46-570F-4019-8F09-9308A95CB1BB}"/>
                </a:ext>
              </a:extLst>
            </p:cNvPr>
            <p:cNvCxnSpPr>
              <a:cxnSpLocks/>
              <a:stCxn id="31" idx="1"/>
            </p:cNvCxnSpPr>
            <p:nvPr/>
          </p:nvCxnSpPr>
          <p:spPr>
            <a:xfrm flipH="1">
              <a:off x="6752943" y="5316722"/>
              <a:ext cx="699909" cy="332042"/>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feld 39">
              <a:extLst>
                <a:ext uri="{FF2B5EF4-FFF2-40B4-BE49-F238E27FC236}">
                  <a16:creationId xmlns:a16="http://schemas.microsoft.com/office/drawing/2014/main" id="{756284D4-8572-40E2-A408-F8B059FDF4C3}"/>
                </a:ext>
              </a:extLst>
            </p:cNvPr>
            <p:cNvSpPr txBox="1"/>
            <p:nvPr/>
          </p:nvSpPr>
          <p:spPr>
            <a:xfrm>
              <a:off x="7357973" y="4812231"/>
              <a:ext cx="1734607" cy="369332"/>
            </a:xfrm>
            <a:prstGeom prst="rect">
              <a:avLst/>
            </a:prstGeom>
            <a:noFill/>
          </p:spPr>
          <p:txBody>
            <a:bodyPr wrap="square" rtlCol="0">
              <a:spAutoFit/>
            </a:bodyPr>
            <a:lstStyle/>
            <a:p>
              <a:r>
                <a:rPr lang="de-DE" b="1" dirty="0">
                  <a:solidFill>
                    <a:schemeClr val="accent6">
                      <a:lumMod val="75000"/>
                    </a:schemeClr>
                  </a:solidFill>
                </a:rPr>
                <a:t>14 % COVID-19</a:t>
              </a:r>
            </a:p>
          </p:txBody>
        </p:sp>
        <p:cxnSp>
          <p:nvCxnSpPr>
            <p:cNvPr id="41" name="Gerade Verbindung mit Pfeil 40">
              <a:extLst>
                <a:ext uri="{FF2B5EF4-FFF2-40B4-BE49-F238E27FC236}">
                  <a16:creationId xmlns:a16="http://schemas.microsoft.com/office/drawing/2014/main" id="{9174787E-CA83-4E52-98EF-785D7438C9CF}"/>
                </a:ext>
              </a:extLst>
            </p:cNvPr>
            <p:cNvCxnSpPr>
              <a:cxnSpLocks/>
              <a:stCxn id="40" idx="1"/>
            </p:cNvCxnSpPr>
            <p:nvPr/>
          </p:nvCxnSpPr>
          <p:spPr>
            <a:xfrm flipH="1">
              <a:off x="6792700" y="4996897"/>
              <a:ext cx="565273" cy="375234"/>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2" name="Textfeld 41">
              <a:extLst>
                <a:ext uri="{FF2B5EF4-FFF2-40B4-BE49-F238E27FC236}">
                  <a16:creationId xmlns:a16="http://schemas.microsoft.com/office/drawing/2014/main" id="{9BF301CF-A9DC-41F9-B23A-342EFEC60131}"/>
                </a:ext>
              </a:extLst>
            </p:cNvPr>
            <p:cNvSpPr txBox="1"/>
            <p:nvPr/>
          </p:nvSpPr>
          <p:spPr>
            <a:xfrm>
              <a:off x="7601912" y="5424113"/>
              <a:ext cx="1224576" cy="369332"/>
            </a:xfrm>
            <a:prstGeom prst="rect">
              <a:avLst/>
            </a:prstGeom>
            <a:noFill/>
          </p:spPr>
          <p:txBody>
            <a:bodyPr wrap="square" rtlCol="0">
              <a:spAutoFit/>
            </a:bodyPr>
            <a:lstStyle/>
            <a:p>
              <a:r>
                <a:rPr lang="de-DE" b="1" dirty="0">
                  <a:solidFill>
                    <a:srgbClr val="00A1DA"/>
                  </a:solidFill>
                </a:rPr>
                <a:t>0 % RSV</a:t>
              </a:r>
            </a:p>
          </p:txBody>
        </p:sp>
        <p:cxnSp>
          <p:nvCxnSpPr>
            <p:cNvPr id="43" name="Gerade Verbindung mit Pfeil 42">
              <a:extLst>
                <a:ext uri="{FF2B5EF4-FFF2-40B4-BE49-F238E27FC236}">
                  <a16:creationId xmlns:a16="http://schemas.microsoft.com/office/drawing/2014/main" id="{C6E95358-3B54-4B4D-A731-F2961FAE5D7A}"/>
                </a:ext>
              </a:extLst>
            </p:cNvPr>
            <p:cNvCxnSpPr>
              <a:cxnSpLocks/>
              <a:stCxn id="42" idx="1"/>
            </p:cNvCxnSpPr>
            <p:nvPr/>
          </p:nvCxnSpPr>
          <p:spPr>
            <a:xfrm flipH="1">
              <a:off x="6822497" y="5608779"/>
              <a:ext cx="779415" cy="120004"/>
            </a:xfrm>
            <a:prstGeom prst="straightConnector1">
              <a:avLst/>
            </a:prstGeom>
            <a:ln w="28575">
              <a:solidFill>
                <a:srgbClr val="00A1DA"/>
              </a:solidFill>
              <a:prstDash val="solid"/>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471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1728A75D-019C-4637-B6F0-CFA1B4E52E7D}"/>
              </a:ext>
            </a:extLst>
          </p:cNvPr>
          <p:cNvPicPr>
            <a:picLocks noChangeAspect="1"/>
          </p:cNvPicPr>
          <p:nvPr/>
        </p:nvPicPr>
        <p:blipFill>
          <a:blip r:embed="rId3"/>
          <a:stretch>
            <a:fillRect/>
          </a:stretch>
        </p:blipFill>
        <p:spPr>
          <a:xfrm>
            <a:off x="394708" y="3791497"/>
            <a:ext cx="8286750" cy="3038475"/>
          </a:xfrm>
          <a:prstGeom prst="rect">
            <a:avLst/>
          </a:prstGeom>
        </p:spPr>
      </p:pic>
      <p:pic>
        <p:nvPicPr>
          <p:cNvPr id="13" name="Grafik 12">
            <a:extLst>
              <a:ext uri="{FF2B5EF4-FFF2-40B4-BE49-F238E27FC236}">
                <a16:creationId xmlns:a16="http://schemas.microsoft.com/office/drawing/2014/main" id="{C8280F74-15D7-412B-A4D4-9C23FF82E4D3}"/>
              </a:ext>
            </a:extLst>
          </p:cNvPr>
          <p:cNvPicPr>
            <a:picLocks noChangeAspect="1"/>
          </p:cNvPicPr>
          <p:nvPr/>
        </p:nvPicPr>
        <p:blipFill>
          <a:blip r:embed="rId4"/>
          <a:stretch>
            <a:fillRect/>
          </a:stretch>
        </p:blipFill>
        <p:spPr>
          <a:xfrm>
            <a:off x="428625" y="430913"/>
            <a:ext cx="8286750" cy="3038475"/>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27007" y="108804"/>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16. KW 2023</a:t>
            </a:r>
          </a:p>
        </p:txBody>
      </p:sp>
      <p:sp>
        <p:nvSpPr>
          <p:cNvPr id="2" name="Datumsplatzhalter 1"/>
          <p:cNvSpPr>
            <a:spLocks noGrp="1"/>
          </p:cNvSpPr>
          <p:nvPr>
            <p:ph type="dt" sz="half" idx="10"/>
          </p:nvPr>
        </p:nvSpPr>
        <p:spPr/>
        <p:txBody>
          <a:bodyPr/>
          <a:lstStyle/>
          <a:p>
            <a:r>
              <a:rPr lang="de-DE" dirty="0"/>
              <a:t>Stand: 25.4.2023</a:t>
            </a:r>
          </a:p>
        </p:txBody>
      </p:sp>
      <p:sp>
        <p:nvSpPr>
          <p:cNvPr id="3" name="Fußzeilenplatzhalter 2"/>
          <p:cNvSpPr>
            <a:spLocks noGrp="1"/>
          </p:cNvSpPr>
          <p:nvPr>
            <p:ph type="ftr" sz="quarter" idx="11"/>
          </p:nvPr>
        </p:nvSpPr>
        <p:spPr/>
        <p:txBody>
          <a:bodyPr/>
          <a:lstStyle/>
          <a:p>
            <a:endParaRPr lang="de-DE" dirty="0"/>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2771" y="3429000"/>
            <a:ext cx="9119764" cy="432430"/>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Anteil COVID-19 an SARI-Fällen </a:t>
            </a:r>
            <a:r>
              <a:rPr lang="de-DE" sz="2000" dirty="0">
                <a:solidFill>
                  <a:srgbClr val="FF0000"/>
                </a:solidFill>
              </a:rPr>
              <a:t>mit Intensivbehandlung</a:t>
            </a:r>
            <a:r>
              <a:rPr lang="de-DE" sz="2000" dirty="0"/>
              <a:t>, bis zur 16. KW 2023</a:t>
            </a:r>
          </a:p>
        </p:txBody>
      </p:sp>
      <p:grpSp>
        <p:nvGrpSpPr>
          <p:cNvPr id="10" name="Gruppieren 9">
            <a:extLst>
              <a:ext uri="{FF2B5EF4-FFF2-40B4-BE49-F238E27FC236}">
                <a16:creationId xmlns:a16="http://schemas.microsoft.com/office/drawing/2014/main" id="{16CBF9FD-0AC5-4966-8655-664E3A75C88B}"/>
              </a:ext>
            </a:extLst>
          </p:cNvPr>
          <p:cNvGrpSpPr/>
          <p:nvPr/>
        </p:nvGrpSpPr>
        <p:grpSpPr>
          <a:xfrm>
            <a:off x="1483360" y="752285"/>
            <a:ext cx="6270494" cy="1434536"/>
            <a:chOff x="1128533" y="1100259"/>
            <a:chExt cx="5945435" cy="1026821"/>
          </a:xfrm>
        </p:grpSpPr>
        <p:cxnSp>
          <p:nvCxnSpPr>
            <p:cNvPr id="17" name="Gerader Verbinder 16">
              <a:extLst>
                <a:ext uri="{FF2B5EF4-FFF2-40B4-BE49-F238E27FC236}">
                  <a16:creationId xmlns:a16="http://schemas.microsoft.com/office/drawing/2014/main" id="{4A650DB2-D823-427A-94C8-F3D30C3FF347}"/>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Gerader Verbinder 32">
              <a:extLst>
                <a:ext uri="{FF2B5EF4-FFF2-40B4-BE49-F238E27FC236}">
                  <a16:creationId xmlns:a16="http://schemas.microsoft.com/office/drawing/2014/main" id="{7F61D898-E386-4817-B995-D61A48E053B5}"/>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Gerader Verbinder 33">
              <a:extLst>
                <a:ext uri="{FF2B5EF4-FFF2-40B4-BE49-F238E27FC236}">
                  <a16:creationId xmlns:a16="http://schemas.microsoft.com/office/drawing/2014/main" id="{BB6AC65E-DC78-4F39-8C83-C7990049E19E}"/>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 name="Textfeld 37">
            <a:extLst>
              <a:ext uri="{FF2B5EF4-FFF2-40B4-BE49-F238E27FC236}">
                <a16:creationId xmlns:a16="http://schemas.microsoft.com/office/drawing/2014/main" id="{C565C030-27DD-483A-ACE5-333560FD574F}"/>
              </a:ext>
            </a:extLst>
          </p:cNvPr>
          <p:cNvSpPr txBox="1"/>
          <p:nvPr/>
        </p:nvSpPr>
        <p:spPr>
          <a:xfrm>
            <a:off x="1932235" y="535225"/>
            <a:ext cx="5636632" cy="276999"/>
          </a:xfrm>
          <a:prstGeom prst="rect">
            <a:avLst/>
          </a:prstGeom>
          <a:noFill/>
        </p:spPr>
        <p:txBody>
          <a:bodyPr wrap="square" rtlCol="0">
            <a:spAutoFit/>
          </a:bodyPr>
          <a:lstStyle/>
          <a:p>
            <a:r>
              <a:rPr lang="de-DE" sz="1200" b="1" dirty="0">
                <a:solidFill>
                  <a:schemeClr val="tx2"/>
                </a:solidFill>
              </a:rPr>
              <a:t>2021				       2022						2023</a:t>
            </a:r>
          </a:p>
        </p:txBody>
      </p:sp>
      <p:grpSp>
        <p:nvGrpSpPr>
          <p:cNvPr id="24" name="Gruppieren 23">
            <a:extLst>
              <a:ext uri="{FF2B5EF4-FFF2-40B4-BE49-F238E27FC236}">
                <a16:creationId xmlns:a16="http://schemas.microsoft.com/office/drawing/2014/main" id="{0D6A5AF7-C2DE-4510-A2CA-43DD6F7580E4}"/>
              </a:ext>
            </a:extLst>
          </p:cNvPr>
          <p:cNvGrpSpPr/>
          <p:nvPr/>
        </p:nvGrpSpPr>
        <p:grpSpPr>
          <a:xfrm>
            <a:off x="1351280" y="4120419"/>
            <a:ext cx="6373608" cy="1417962"/>
            <a:chOff x="1128533" y="1100259"/>
            <a:chExt cx="5945435" cy="1026821"/>
          </a:xfrm>
        </p:grpSpPr>
        <p:cxnSp>
          <p:nvCxnSpPr>
            <p:cNvPr id="25" name="Gerader Verbinder 24">
              <a:extLst>
                <a:ext uri="{FF2B5EF4-FFF2-40B4-BE49-F238E27FC236}">
                  <a16:creationId xmlns:a16="http://schemas.microsoft.com/office/drawing/2014/main" id="{957295CE-49F7-4F53-9DB6-743F34F9B23C}"/>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Gerader Verbinder 25">
              <a:extLst>
                <a:ext uri="{FF2B5EF4-FFF2-40B4-BE49-F238E27FC236}">
                  <a16:creationId xmlns:a16="http://schemas.microsoft.com/office/drawing/2014/main" id="{D7446FDA-9C39-4336-B151-C1ECCA5C96CA}"/>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EA8937D2-6E61-4234-9B36-8EC7052A12E6}"/>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3" name="Textfeld 22">
            <a:extLst>
              <a:ext uri="{FF2B5EF4-FFF2-40B4-BE49-F238E27FC236}">
                <a16:creationId xmlns:a16="http://schemas.microsoft.com/office/drawing/2014/main" id="{68602414-AACD-4F07-A955-8CDE3F23A73D}"/>
              </a:ext>
            </a:extLst>
          </p:cNvPr>
          <p:cNvSpPr txBox="1"/>
          <p:nvPr/>
        </p:nvSpPr>
        <p:spPr>
          <a:xfrm>
            <a:off x="1932235" y="3802962"/>
            <a:ext cx="5617086" cy="276999"/>
          </a:xfrm>
          <a:prstGeom prst="rect">
            <a:avLst/>
          </a:prstGeom>
          <a:noFill/>
        </p:spPr>
        <p:txBody>
          <a:bodyPr wrap="square" rtlCol="0">
            <a:spAutoFit/>
          </a:bodyPr>
          <a:lstStyle/>
          <a:p>
            <a:r>
              <a:rPr lang="de-DE" sz="1200" b="1" dirty="0">
                <a:solidFill>
                  <a:schemeClr val="tx2"/>
                </a:solidFill>
              </a:rPr>
              <a:t>2021				       2022						2023</a:t>
            </a:r>
          </a:p>
        </p:txBody>
      </p:sp>
    </p:spTree>
    <p:extLst>
      <p:ext uri="{BB962C8B-B14F-4D97-AF65-F5344CB8AC3E}">
        <p14:creationId xmlns:p14="http://schemas.microsoft.com/office/powerpoint/2010/main" val="82806722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Bildschirmpräsentation (4:3)</PresentationFormat>
  <Paragraphs>195</Paragraphs>
  <Slides>16</Slides>
  <Notes>15</Notes>
  <HiddenSlides>6</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ＭＳ 明朝</vt:lpstr>
      <vt:lpstr>Wingdings</vt:lpstr>
      <vt:lpstr>Office-Design</vt:lpstr>
      <vt:lpstr>Ergebnisse der syndromischen und virologischen ARE-Surveillance  GrippeWeb,  Arbeitsgemeinschaft Influenza / SEEDARE, ICOSARI Daten NRZ Influenzaviren  Datenstand 25.4.2023</vt:lpstr>
      <vt:lpstr>GrippeWeb bis zur 16. KW 2023</vt:lpstr>
      <vt:lpstr>Arbeitsgemeinschaft Influenza ARE-Konsultationen / 100.000 Einwohner bis zur 16. KW 2023</vt:lpstr>
      <vt:lpstr>Arbeitsgemeinschaft Influenza - SEEDARE ARE-Konsultationen mit COVID-Diagnose / 100.000 Einwohner </vt:lpstr>
      <vt:lpstr>SEEDARE – ARE mit COVID-19 Konsultationen in Altersgruppen bis zur 16. KW 2023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Budas</cp:lastModifiedBy>
  <cp:revision>4207</cp:revision>
  <cp:lastPrinted>2020-05-13T06:04:10Z</cp:lastPrinted>
  <dcterms:created xsi:type="dcterms:W3CDTF">2015-11-02T12:29:13Z</dcterms:created>
  <dcterms:modified xsi:type="dcterms:W3CDTF">2023-04-26T08:58:30Z</dcterms:modified>
</cp:coreProperties>
</file>