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311" r:id="rId5"/>
    <p:sldId id="31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59" autoAdjust="0"/>
    <p:restoredTop sz="95268" autoAdjust="0"/>
  </p:normalViewPr>
  <p:slideViewPr>
    <p:cSldViewPr snapToGrid="0">
      <p:cViewPr varScale="1">
        <p:scale>
          <a:sx n="106" d="100"/>
          <a:sy n="106" d="100"/>
        </p:scale>
        <p:origin x="582" y="10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 26.04.: Belegung: 544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Neuaufnahmen 7-Tage-Fenster: +378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34092DE0-AB8F-43C6-88EA-4CDB206A5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384" y="4150127"/>
            <a:ext cx="4731782" cy="254090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938" y="334977"/>
            <a:ext cx="5216976" cy="331818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7" y="2391508"/>
            <a:ext cx="6699720" cy="3874537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10.05.2023 werden </a:t>
            </a:r>
            <a:r>
              <a:rPr lang="de-DE" sz="1600" b="1" dirty="0"/>
              <a:t>367 </a:t>
            </a:r>
            <a:r>
              <a:rPr lang="de-DE" sz="1600" dirty="0"/>
              <a:t>COVID-19-Patient*innen auf Intensivstationen (der ca. 1.300 Akutkrankenhäuser) behandelt.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Stete Reduktion in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+267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16078" y="2658339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486919" y="26645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258589" y="2551537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7051881" y="3714927"/>
            <a:ext cx="4841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verstorbener positiver SARS-CoV-2-Patient*innen auf ITS </a:t>
            </a:r>
            <a:r>
              <a:rPr lang="de-DE" sz="1200" i="1" dirty="0"/>
              <a:t>(pro Tag</a:t>
            </a:r>
            <a:r>
              <a:rPr lang="de-DE" sz="1400" i="1" dirty="0"/>
              <a:t>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829A81E-BBBF-4BC9-98E3-4D7B6283A90D}"/>
              </a:ext>
            </a:extLst>
          </p:cNvPr>
          <p:cNvSpPr txBox="1"/>
          <p:nvPr/>
        </p:nvSpPr>
        <p:spPr>
          <a:xfrm>
            <a:off x="3923468" y="3048420"/>
            <a:ext cx="6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4.918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4961E8E-D7E0-474C-B369-40ECF183ECF9}"/>
              </a:ext>
            </a:extLst>
          </p:cNvPr>
          <p:cNvSpPr txBox="1"/>
          <p:nvPr/>
        </p:nvSpPr>
        <p:spPr>
          <a:xfrm>
            <a:off x="6297309" y="5466335"/>
            <a:ext cx="61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367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ADEE49F-FE44-4FC1-9B9F-E07241867488}"/>
              </a:ext>
            </a:extLst>
          </p:cNvPr>
          <p:cNvCxnSpPr/>
          <p:nvPr/>
        </p:nvCxnSpPr>
        <p:spPr>
          <a:xfrm flipH="1">
            <a:off x="11893646" y="2285763"/>
            <a:ext cx="182880" cy="412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der Intensivbetten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73A37E-7273-4EA7-917B-EB2CEDC4BA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287" y="1841801"/>
            <a:ext cx="6562836" cy="4117557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E6370CD-11A3-4E21-A167-D210AD505A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35" y="548155"/>
            <a:ext cx="4500427" cy="605790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9E273CB-D367-4752-9E0C-02EDA8531BCA}"/>
              </a:ext>
            </a:extLst>
          </p:cNvPr>
          <p:cNvSpPr/>
          <p:nvPr/>
        </p:nvSpPr>
        <p:spPr>
          <a:xfrm>
            <a:off x="4312512" y="548155"/>
            <a:ext cx="371475" cy="594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4CBCB26-1E24-4C02-A9AB-D7E9EB46C4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82090" y="548155"/>
            <a:ext cx="6762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FA96DA6-80EF-4330-B82D-20A26A04F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2" y="3419806"/>
            <a:ext cx="6011317" cy="3419909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1581891" y="81655"/>
            <a:ext cx="2296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COVID-19-Altersgruppen Entwicklung  </a:t>
            </a:r>
            <a:r>
              <a:rPr lang="de-DE" sz="1600" dirty="0"/>
              <a:t>(prozentual)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936" y="167380"/>
            <a:ext cx="1181381" cy="196603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E8F77279-6DA4-4A7D-BF3D-F1A4E92B7F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597" y="81656"/>
            <a:ext cx="6867200" cy="327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48BA2E8-4459-4499-BF62-7CC5AF15D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" y="943451"/>
            <a:ext cx="5038993" cy="412377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896CFB9-C05F-47D7-92A3-5D37596F58D5}"/>
              </a:ext>
            </a:extLst>
          </p:cNvPr>
          <p:cNvSpPr txBox="1"/>
          <p:nvPr/>
        </p:nvSpPr>
        <p:spPr>
          <a:xfrm>
            <a:off x="77301" y="231264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62A36E-A095-4708-BD1B-3E7695F36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45" y="5164196"/>
            <a:ext cx="2114335" cy="1443536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555F3CC-3C3C-40E6-B0D2-A4A686944C2C}"/>
              </a:ext>
            </a:extLst>
          </p:cNvPr>
          <p:cNvSpPr txBox="1"/>
          <p:nvPr/>
        </p:nvSpPr>
        <p:spPr>
          <a:xfrm>
            <a:off x="5411630" y="231264"/>
            <a:ext cx="5192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Anteil intensivmedizinisch relevante COVID-19 Manifestation (nach Behandlungsform)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9177A41-DFAA-4FC2-AAB7-2D90DFD1BFF0}"/>
              </a:ext>
            </a:extLst>
          </p:cNvPr>
          <p:cNvSpPr txBox="1"/>
          <p:nvPr/>
        </p:nvSpPr>
        <p:spPr>
          <a:xfrm>
            <a:off x="5411630" y="5640684"/>
            <a:ext cx="674738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i="1" dirty="0"/>
              <a:t>Zuordnung obliegt der medizinischen Einschätzung der Behandler</a:t>
            </a:r>
            <a:br>
              <a:rPr lang="de-DE" sz="1300" i="1" u="sng" dirty="0"/>
            </a:br>
            <a:r>
              <a:rPr lang="de-DE" sz="1300" i="1" u="sng" dirty="0"/>
              <a:t>&gt; mit Manifestation</a:t>
            </a:r>
            <a:r>
              <a:rPr lang="de-DE" sz="1300" i="1" dirty="0"/>
              <a:t>: Fälle mit einer primäre Lungen- und/oder Systembeteiligung einer COVID-19-Erkrankung, oder klinische Zustand Verschlechterung aufgrund COVID-19</a:t>
            </a:r>
            <a:br>
              <a:rPr lang="de-DE" sz="1300" i="1" dirty="0"/>
            </a:br>
            <a:r>
              <a:rPr lang="de-DE" sz="1300" i="1" dirty="0"/>
              <a:t>&gt; </a:t>
            </a:r>
            <a:r>
              <a:rPr lang="de-DE" sz="1300" i="1" u="sng" dirty="0"/>
              <a:t>ohne Manifestation</a:t>
            </a:r>
            <a:r>
              <a:rPr lang="de-DE" sz="1300" i="1" dirty="0"/>
              <a:t>: alle intensivmedizinisch behandelten Patient*innen ohne Hinweis auf eine intensivmedizinisch relevante Manifestation der Infektion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CFEEE28-2B18-46E7-AAE5-0DDE504CD3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923" y="1525029"/>
            <a:ext cx="5246503" cy="356046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C39CC02-8FC3-44A9-868B-F3EDA30C36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3189" y="617605"/>
            <a:ext cx="2101510" cy="63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30E0A7C-6E51-4150-B2AF-902D9DA31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367" y="201166"/>
            <a:ext cx="4966177" cy="339543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106918" y="592003"/>
            <a:ext cx="4299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Invasive Beatmung</a:t>
            </a:r>
            <a:r>
              <a:rPr lang="de-DE" sz="1400" b="1" dirty="0"/>
              <a:t>: Belegung und freie Kapazität</a:t>
            </a:r>
            <a:endParaRPr lang="de-DE" sz="1400" b="1" dirty="0">
              <a:solidFill>
                <a:srgbClr val="7030A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335750" y="74860"/>
            <a:ext cx="169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9246" y="213179"/>
            <a:ext cx="2340369" cy="66192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05" y="904197"/>
            <a:ext cx="4487951" cy="432475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48" y="5448357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148" y="5996387"/>
            <a:ext cx="3638550" cy="495300"/>
          </a:xfrm>
          <a:prstGeom prst="rect">
            <a:avLst/>
          </a:prstGeom>
        </p:spPr>
      </p:pic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78E30C3-6288-4F6E-B1A5-1ACAF0FAD186}"/>
              </a:ext>
            </a:extLst>
          </p:cNvPr>
          <p:cNvCxnSpPr>
            <a:cxnSpLocks/>
          </p:cNvCxnSpPr>
          <p:nvPr/>
        </p:nvCxnSpPr>
        <p:spPr>
          <a:xfrm>
            <a:off x="782108" y="904818"/>
            <a:ext cx="0" cy="39303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9E39C-D189-40DD-9B71-B8C501DA7B54}"/>
              </a:ext>
            </a:extLst>
          </p:cNvPr>
          <p:cNvCxnSpPr>
            <a:cxnSpLocks/>
          </p:cNvCxnSpPr>
          <p:nvPr/>
        </p:nvCxnSpPr>
        <p:spPr>
          <a:xfrm>
            <a:off x="2751162" y="861613"/>
            <a:ext cx="0" cy="3955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30A0CEB-B413-4AEE-80E0-544ED29C7FB7}"/>
              </a:ext>
            </a:extLst>
          </p:cNvPr>
          <p:cNvCxnSpPr>
            <a:cxnSpLocks/>
          </p:cNvCxnSpPr>
          <p:nvPr/>
        </p:nvCxnSpPr>
        <p:spPr>
          <a:xfrm>
            <a:off x="4386603" y="829792"/>
            <a:ext cx="0" cy="40571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BEAFF7CB-3D8D-4530-9CF0-8664875BA4B2}"/>
              </a:ext>
            </a:extLst>
          </p:cNvPr>
          <p:cNvSpPr txBox="1"/>
          <p:nvPr/>
        </p:nvSpPr>
        <p:spPr>
          <a:xfrm>
            <a:off x="62573" y="201166"/>
            <a:ext cx="4673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Kapazitätsbelegung </a:t>
            </a:r>
            <a:r>
              <a:rPr lang="de-DE" sz="1600" b="1" dirty="0">
                <a:solidFill>
                  <a:srgbClr val="7030A0"/>
                </a:solidFill>
              </a:rPr>
              <a:t>der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4885B8-5679-4072-8F35-6FE6629404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57942" y="3741915"/>
            <a:ext cx="4271100" cy="307301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CE82BE3-2567-4943-9E16-1388C0096131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-1494"/>
          <a:stretch/>
        </p:blipFill>
        <p:spPr>
          <a:xfrm>
            <a:off x="10652654" y="3608614"/>
            <a:ext cx="1514475" cy="754047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1A1D68FB-70FB-414B-BF69-87A6FEA87A25}"/>
              </a:ext>
            </a:extLst>
          </p:cNvPr>
          <p:cNvSpPr txBox="1"/>
          <p:nvPr/>
        </p:nvSpPr>
        <p:spPr>
          <a:xfrm>
            <a:off x="5379509" y="3304213"/>
            <a:ext cx="169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Gründe </a:t>
            </a:r>
            <a:br>
              <a:rPr lang="de-DE" sz="1600" b="1" dirty="0"/>
            </a:br>
            <a:r>
              <a:rPr lang="de-DE" sz="1600" b="1" dirty="0"/>
              <a:t>Betriebs-einschränkung</a:t>
            </a:r>
          </a:p>
        </p:txBody>
      </p:sp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Breitbild</PresentationFormat>
  <Paragraphs>28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892</cp:revision>
  <dcterms:created xsi:type="dcterms:W3CDTF">2021-01-13T08:46:29Z</dcterms:created>
  <dcterms:modified xsi:type="dcterms:W3CDTF">2023-05-10T08:16:31Z</dcterms:modified>
</cp:coreProperties>
</file>