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3" r:id="rId2"/>
    <p:sldId id="1042" r:id="rId3"/>
    <p:sldId id="1038" r:id="rId4"/>
    <p:sldId id="1031" r:id="rId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032"/>
    <a:srgbClr val="1DD1F5"/>
    <a:srgbClr val="15FF95"/>
    <a:srgbClr val="4D8AD2"/>
    <a:srgbClr val="80A5DC"/>
    <a:srgbClr val="006EC7"/>
    <a:srgbClr val="338BD2"/>
    <a:srgbClr val="66A8DD"/>
    <a:srgbClr val="367BB8"/>
    <a:srgbClr val="68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69361" autoAdjust="0"/>
  </p:normalViewPr>
  <p:slideViewPr>
    <p:cSldViewPr snapToGrid="0" snapToObjects="1">
      <p:cViewPr varScale="1">
        <p:scale>
          <a:sx n="101" d="100"/>
          <a:sy n="101" d="100"/>
        </p:scale>
        <p:origin x="207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2023-KW19\Daten\2023-05-08_sequencing_desh_table_random_2023-KW17_FG3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Übermittelte</a:t>
            </a:r>
            <a:r>
              <a:rPr lang="de-DE" baseline="0"/>
              <a:t> Sequenzen (Stichprobe)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Datenquellen!$Q$1</c:f>
              <c:strCache>
                <c:ptCount val="1"/>
                <c:pt idx="0">
                  <c:v>DESH_STICHPROBE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Datenquellen!$P$106:$P$122</c:f>
              <c:strCache>
                <c:ptCount val="17"/>
                <c:pt idx="0">
                  <c:v>2023-KW01</c:v>
                </c:pt>
                <c:pt idx="1">
                  <c:v>2023-KW02</c:v>
                </c:pt>
                <c:pt idx="2">
                  <c:v>2023-KW03</c:v>
                </c:pt>
                <c:pt idx="3">
                  <c:v>2023-KW04</c:v>
                </c:pt>
                <c:pt idx="4">
                  <c:v>2023-KW05</c:v>
                </c:pt>
                <c:pt idx="5">
                  <c:v>2023-KW06</c:v>
                </c:pt>
                <c:pt idx="6">
                  <c:v>2023-KW07</c:v>
                </c:pt>
                <c:pt idx="7">
                  <c:v>2023-KW08</c:v>
                </c:pt>
                <c:pt idx="8">
                  <c:v>2023-KW09</c:v>
                </c:pt>
                <c:pt idx="9">
                  <c:v>2023-KW10</c:v>
                </c:pt>
                <c:pt idx="10">
                  <c:v>2023-KW11</c:v>
                </c:pt>
                <c:pt idx="11">
                  <c:v>2023-KW12</c:v>
                </c:pt>
                <c:pt idx="12">
                  <c:v>2023-KW13</c:v>
                </c:pt>
                <c:pt idx="13">
                  <c:v>2023-KW14</c:v>
                </c:pt>
                <c:pt idx="14">
                  <c:v>2023-KW15</c:v>
                </c:pt>
                <c:pt idx="15">
                  <c:v>2023-KW16</c:v>
                </c:pt>
                <c:pt idx="16">
                  <c:v>2023-KW17</c:v>
                </c:pt>
              </c:strCache>
            </c:strRef>
          </c:cat>
          <c:val>
            <c:numRef>
              <c:f>Datenquellen!$Q$106:$Q$122</c:f>
              <c:numCache>
                <c:formatCode>General</c:formatCode>
                <c:ptCount val="17"/>
                <c:pt idx="0">
                  <c:v>3827</c:v>
                </c:pt>
                <c:pt idx="1">
                  <c:v>3813</c:v>
                </c:pt>
                <c:pt idx="2">
                  <c:v>3518</c:v>
                </c:pt>
                <c:pt idx="3">
                  <c:v>3929</c:v>
                </c:pt>
                <c:pt idx="4">
                  <c:v>4016</c:v>
                </c:pt>
                <c:pt idx="5">
                  <c:v>4159</c:v>
                </c:pt>
                <c:pt idx="6">
                  <c:v>4194</c:v>
                </c:pt>
                <c:pt idx="7">
                  <c:v>3982</c:v>
                </c:pt>
                <c:pt idx="8">
                  <c:v>3813</c:v>
                </c:pt>
                <c:pt idx="9">
                  <c:v>3093</c:v>
                </c:pt>
                <c:pt idx="10">
                  <c:v>2873</c:v>
                </c:pt>
                <c:pt idx="11">
                  <c:v>2165</c:v>
                </c:pt>
                <c:pt idx="12">
                  <c:v>1848</c:v>
                </c:pt>
                <c:pt idx="13">
                  <c:v>954</c:v>
                </c:pt>
                <c:pt idx="14">
                  <c:v>759</c:v>
                </c:pt>
                <c:pt idx="15">
                  <c:v>658</c:v>
                </c:pt>
                <c:pt idx="16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81-4C81-A9B3-50E6148D5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8325640"/>
        <c:axId val="1158326624"/>
      </c:barChart>
      <c:lineChart>
        <c:grouping val="standard"/>
        <c:varyColors val="0"/>
        <c:ser>
          <c:idx val="2"/>
          <c:order val="1"/>
          <c:tx>
            <c:strRef>
              <c:f>Datenquellen!$R$1</c:f>
              <c:strCache>
                <c:ptCount val="1"/>
                <c:pt idx="0">
                  <c:v>Anteil der Stichprobe an COVID-19-Fällen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Datenquellen!$P$106:$P$122</c:f>
              <c:strCache>
                <c:ptCount val="17"/>
                <c:pt idx="0">
                  <c:v>2023-KW01</c:v>
                </c:pt>
                <c:pt idx="1">
                  <c:v>2023-KW02</c:v>
                </c:pt>
                <c:pt idx="2">
                  <c:v>2023-KW03</c:v>
                </c:pt>
                <c:pt idx="3">
                  <c:v>2023-KW04</c:v>
                </c:pt>
                <c:pt idx="4">
                  <c:v>2023-KW05</c:v>
                </c:pt>
                <c:pt idx="5">
                  <c:v>2023-KW06</c:v>
                </c:pt>
                <c:pt idx="6">
                  <c:v>2023-KW07</c:v>
                </c:pt>
                <c:pt idx="7">
                  <c:v>2023-KW08</c:v>
                </c:pt>
                <c:pt idx="8">
                  <c:v>2023-KW09</c:v>
                </c:pt>
                <c:pt idx="9">
                  <c:v>2023-KW10</c:v>
                </c:pt>
                <c:pt idx="10">
                  <c:v>2023-KW11</c:v>
                </c:pt>
                <c:pt idx="11">
                  <c:v>2023-KW12</c:v>
                </c:pt>
                <c:pt idx="12">
                  <c:v>2023-KW13</c:v>
                </c:pt>
                <c:pt idx="13">
                  <c:v>2023-KW14</c:v>
                </c:pt>
                <c:pt idx="14">
                  <c:v>2023-KW15</c:v>
                </c:pt>
                <c:pt idx="15">
                  <c:v>2023-KW16</c:v>
                </c:pt>
                <c:pt idx="16">
                  <c:v>2023-KW17</c:v>
                </c:pt>
              </c:strCache>
            </c:strRef>
          </c:cat>
          <c:val>
            <c:numRef>
              <c:f>Datenquellen!$R$106:$R$122</c:f>
              <c:numCache>
                <c:formatCode>0.00%</c:formatCode>
                <c:ptCount val="17"/>
                <c:pt idx="0">
                  <c:v>2.935829082121898E-2</c:v>
                </c:pt>
                <c:pt idx="1">
                  <c:v>4.2794132501318728E-2</c:v>
                </c:pt>
                <c:pt idx="2">
                  <c:v>5.596207686434207E-2</c:v>
                </c:pt>
                <c:pt idx="3">
                  <c:v>5.3606025049799437E-2</c:v>
                </c:pt>
                <c:pt idx="4">
                  <c:v>4.7677842150251684E-2</c:v>
                </c:pt>
                <c:pt idx="5">
                  <c:v>4.8037607706345721E-2</c:v>
                </c:pt>
                <c:pt idx="6">
                  <c:v>4.2874229459931919E-2</c:v>
                </c:pt>
                <c:pt idx="7">
                  <c:v>3.5107208350966285E-2</c:v>
                </c:pt>
                <c:pt idx="8">
                  <c:v>4.417847501419319E-2</c:v>
                </c:pt>
                <c:pt idx="9">
                  <c:v>7.070360718694281E-2</c:v>
                </c:pt>
                <c:pt idx="10">
                  <c:v>7.1293860737505585E-2</c:v>
                </c:pt>
                <c:pt idx="11">
                  <c:v>6.6358119291362719E-2</c:v>
                </c:pt>
                <c:pt idx="12">
                  <c:v>8.1636259221628302E-2</c:v>
                </c:pt>
                <c:pt idx="13">
                  <c:v>6.5057283142389524E-2</c:v>
                </c:pt>
                <c:pt idx="14">
                  <c:v>5.8223381405339059E-2</c:v>
                </c:pt>
                <c:pt idx="15">
                  <c:v>5.7427125152731719E-2</c:v>
                </c:pt>
                <c:pt idx="16">
                  <c:v>1.7728953665433977E-2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81-4C81-A9B3-50E6148D5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4122440"/>
        <c:axId val="1224127688"/>
      </c:lineChart>
      <c:catAx>
        <c:axId val="1158325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58326624"/>
        <c:crosses val="autoZero"/>
        <c:auto val="1"/>
        <c:lblAlgn val="ctr"/>
        <c:lblOffset val="100"/>
        <c:noMultiLvlLbl val="0"/>
      </c:catAx>
      <c:valAx>
        <c:axId val="115832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 Sequenzen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58325640"/>
        <c:crosses val="autoZero"/>
        <c:crossBetween val="between"/>
      </c:valAx>
      <c:valAx>
        <c:axId val="12241276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 an COVID-19 Fällen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24122440"/>
        <c:crosses val="max"/>
        <c:crossBetween val="between"/>
      </c:valAx>
      <c:catAx>
        <c:axId val="1224122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4127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27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65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745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XBB.2.3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Sublinie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XBB, leitet sich neben XBB.1* auch 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Sublinie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XBB.2*  ab. Unter diesen wird die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Sublinie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XBB.2.3, gekennzeichnet durch drei zusätzliche Aminosäureaustausche (D253G , P521S and S486P) im S-Protein, weltweit zunehmend nachgewiesen. Auch in Deutschland wird XBB.2.3 unter den XBB.2 Sublinien mit einem Anteil von 2% (n=67, KW 4-17/2023) in KW 17/2023 am häufigsten nachgewiesen. 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19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392E-15BD-476C-ACED-1033E5FA34DF}" type="datetime1">
              <a:rPr lang="de-DE" smtClean="0"/>
              <a:t>10.05.2023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105C-16EF-429D-816E-A0F578C67964}" type="datetime1">
              <a:rPr lang="de-DE" smtClean="0"/>
              <a:t>10.05.2023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7D1F-851D-4580-8F33-05FF708549F3}" type="datetime1">
              <a:rPr lang="de-DE" smtClean="0"/>
              <a:t>10.05.2023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2FC4-3707-4011-B7D2-F85DBD1C5F35}" type="datetime1">
              <a:rPr lang="de-DE" smtClean="0"/>
              <a:t>10.05.2023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E216-D5E3-46CD-A727-174DDCBD5D32}" type="datetime1">
              <a:rPr lang="de-DE" smtClean="0"/>
              <a:t>10.05.2023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8FAB-3BE4-4AE5-B558-939240C20736}" type="datetime1">
              <a:rPr lang="de-DE" smtClean="0"/>
              <a:t>10.05.2023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2924-6053-4FA8-867B-906442331C27}" type="datetime1">
              <a:rPr lang="de-DE" smtClean="0"/>
              <a:t>10.05.2023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C15828E7-53F0-4068-A4A2-1111B314CF13}" type="datetime1">
              <a:rPr lang="de-DE" smtClean="0"/>
              <a:t>10.05.2023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VOC/VOI/SARS-CoV-2 Varianten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FG17, AG Evo</a:t>
            </a:r>
            <a:br>
              <a:rPr lang="de-DE" dirty="0"/>
            </a:br>
            <a:r>
              <a:rPr lang="de-DE" dirty="0"/>
              <a:t>Berlin, 10.05.2023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36D2-4A14-4B6E-BD70-79C94423390B}" type="datetime1">
              <a:rPr lang="de-DE" smtClean="0"/>
              <a:t>10.05.2023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3221CC4-C71A-4B78-AB87-C02BC8A7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EE95A71-D2D8-4EAF-BDF7-D230BFE07E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69419" y="1142424"/>
            <a:ext cx="7387117" cy="3766417"/>
          </a:xfrm>
        </p:spPr>
        <p:txBody>
          <a:bodyPr>
            <a:normAutofit/>
          </a:bodyPr>
          <a:lstStyle/>
          <a:p>
            <a:r>
              <a:rPr lang="en-US" dirty="0"/>
              <a:t>WHO SARS-CoV-2 Variants</a:t>
            </a:r>
          </a:p>
          <a:p>
            <a:pPr lvl="1"/>
            <a:r>
              <a:rPr lang="en-US" dirty="0"/>
              <a:t>Currently circulating VOC: </a:t>
            </a:r>
            <a:r>
              <a:rPr lang="en-US" i="1" dirty="0"/>
              <a:t>none</a:t>
            </a:r>
          </a:p>
          <a:p>
            <a:pPr lvl="1"/>
            <a:r>
              <a:rPr lang="en-US" dirty="0"/>
              <a:t>Currently circulating VOI: </a:t>
            </a:r>
            <a:r>
              <a:rPr lang="en-US" b="1" dirty="0"/>
              <a:t>XBB.1.5 , XBB.1.16</a:t>
            </a:r>
          </a:p>
          <a:p>
            <a:pPr lvl="1"/>
            <a:r>
              <a:rPr lang="en-US" dirty="0"/>
              <a:t>Currently circulating VUM: </a:t>
            </a:r>
            <a:r>
              <a:rPr lang="en-US" b="1" dirty="0"/>
              <a:t>BQ.1, BA.2.75, CH.1.1, XBB, XBF, XBB.1.9.1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A98365B-57F9-431A-8E27-4CF07E95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 VOC/VOI/VUM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4E95B3D-88AB-4C93-AE99-A302A1D3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46" y="1229132"/>
            <a:ext cx="1114425" cy="1143000"/>
          </a:xfrm>
          <a:prstGeom prst="rect">
            <a:avLst/>
          </a:prstGeom>
        </p:spPr>
      </p:pic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D80F66F5-A4A6-4D47-96CB-A06176FE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917533"/>
            <a:ext cx="1860421" cy="194697"/>
          </a:xfrm>
        </p:spPr>
        <p:txBody>
          <a:bodyPr/>
          <a:lstStyle/>
          <a:p>
            <a:fld id="{CAE87735-D220-4ED7-8E2B-DDD48764D4C3}" type="datetime1">
              <a:rPr lang="de-DE" smtClean="0"/>
              <a:t>10.05.2023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710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70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Anteile: </a:t>
            </a:r>
            <a:r>
              <a:rPr lang="de-DE" sz="2000" b="1" dirty="0" err="1">
                <a:solidFill>
                  <a:srgbClr val="006EC7"/>
                </a:solidFill>
                <a:latin typeface="+mj-lt"/>
                <a:ea typeface="+mj-ea"/>
                <a:cs typeface="+mj-cs"/>
              </a:rPr>
              <a:t>deskalierte</a:t>
            </a:r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 VOC, Rekombinanten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0867C7CE-CE26-4F0E-899D-F47AB78C1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74724"/>
              </p:ext>
            </p:extLst>
          </p:nvPr>
        </p:nvGraphicFramePr>
        <p:xfrm>
          <a:off x="146149" y="3382555"/>
          <a:ext cx="3372269" cy="1226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772">
                  <a:extLst>
                    <a:ext uri="{9D8B030D-6E8A-4147-A177-3AD203B41FA5}">
                      <a16:colId xmlns:a16="http://schemas.microsoft.com/office/drawing/2014/main" val="1826765989"/>
                    </a:ext>
                  </a:extLst>
                </a:gridCol>
                <a:gridCol w="1464602">
                  <a:extLst>
                    <a:ext uri="{9D8B030D-6E8A-4147-A177-3AD203B41FA5}">
                      <a16:colId xmlns:a16="http://schemas.microsoft.com/office/drawing/2014/main" val="428551575"/>
                    </a:ext>
                  </a:extLst>
                </a:gridCol>
                <a:gridCol w="1212895">
                  <a:extLst>
                    <a:ext uri="{9D8B030D-6E8A-4147-A177-3AD203B41FA5}">
                      <a16:colId xmlns:a16="http://schemas.microsoft.com/office/drawing/2014/main" val="401384737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KW /Jahr 2023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Stichprobe Anzahl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 an übermittelten Fällen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6813257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13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5293291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14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268546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15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9807905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16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8819754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900" dirty="0">
                          <a:effectLst/>
                        </a:rPr>
                        <a:t>17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7523047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E210626F-7151-4272-B34C-4FBACDC3A8B4}"/>
              </a:ext>
            </a:extLst>
          </p:cNvPr>
          <p:cNvSpPr/>
          <p:nvPr/>
        </p:nvSpPr>
        <p:spPr>
          <a:xfrm>
            <a:off x="5088700" y="3510712"/>
            <a:ext cx="1446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Updated, incl. XBB.1</a:t>
            </a:r>
            <a:endParaRPr lang="de-DE" sz="1200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7ED025F-EEAA-4332-87BD-53E8B9849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618245"/>
              </p:ext>
            </p:extLst>
          </p:nvPr>
        </p:nvGraphicFramePr>
        <p:xfrm>
          <a:off x="146150" y="992110"/>
          <a:ext cx="3372268" cy="2065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440">
                  <a:extLst>
                    <a:ext uri="{9D8B030D-6E8A-4147-A177-3AD203B41FA5}">
                      <a16:colId xmlns:a16="http://schemas.microsoft.com/office/drawing/2014/main" val="3342112572"/>
                    </a:ext>
                  </a:extLst>
                </a:gridCol>
                <a:gridCol w="444138">
                  <a:extLst>
                    <a:ext uri="{9D8B030D-6E8A-4147-A177-3AD203B41FA5}">
                      <a16:colId xmlns:a16="http://schemas.microsoft.com/office/drawing/2014/main" val="1365409005"/>
                    </a:ext>
                  </a:extLst>
                </a:gridCol>
                <a:gridCol w="444138">
                  <a:extLst>
                    <a:ext uri="{9D8B030D-6E8A-4147-A177-3AD203B41FA5}">
                      <a16:colId xmlns:a16="http://schemas.microsoft.com/office/drawing/2014/main" val="1114459345"/>
                    </a:ext>
                  </a:extLst>
                </a:gridCol>
                <a:gridCol w="444138">
                  <a:extLst>
                    <a:ext uri="{9D8B030D-6E8A-4147-A177-3AD203B41FA5}">
                      <a16:colId xmlns:a16="http://schemas.microsoft.com/office/drawing/2014/main" val="962455413"/>
                    </a:ext>
                  </a:extLst>
                </a:gridCol>
                <a:gridCol w="444138">
                  <a:extLst>
                    <a:ext uri="{9D8B030D-6E8A-4147-A177-3AD203B41FA5}">
                      <a16:colId xmlns:a16="http://schemas.microsoft.com/office/drawing/2014/main" val="1406819313"/>
                    </a:ext>
                  </a:extLst>
                </a:gridCol>
                <a:gridCol w="444138">
                  <a:extLst>
                    <a:ext uri="{9D8B030D-6E8A-4147-A177-3AD203B41FA5}">
                      <a16:colId xmlns:a16="http://schemas.microsoft.com/office/drawing/2014/main" val="1622215561"/>
                    </a:ext>
                  </a:extLst>
                </a:gridCol>
                <a:gridCol w="444138">
                  <a:extLst>
                    <a:ext uri="{9D8B030D-6E8A-4147-A177-3AD203B41FA5}">
                      <a16:colId xmlns:a16="http://schemas.microsoft.com/office/drawing/2014/main" val="2971258366"/>
                    </a:ext>
                  </a:extLst>
                </a:gridCol>
              </a:tblGrid>
              <a:tr h="2839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KW /Jahr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Omikron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Rekombinanten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04676566"/>
                  </a:ext>
                </a:extLst>
              </a:tr>
              <a:tr h="615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BA.2*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BA.5*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XAY*</a:t>
                      </a: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XBB.1*</a:t>
                      </a: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XBF*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XBK*</a:t>
                      </a: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393264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22,4 %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56,8 %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0,8 %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51688392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18,8 %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61,7 %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1,0 %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54235420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11,5 %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69,0 %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0,7 %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61954283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73,7 %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0,6 %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60396694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75,2 %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0,4 %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18080168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80,1 %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467225322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222250" algn="r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82,2 %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15418589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79,9 %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0,5 %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56275816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80,6 %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5133874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F12E204E-6975-409E-BCA6-6A7D3623681D}"/>
              </a:ext>
            </a:extLst>
          </p:cNvPr>
          <p:cNvSpPr txBox="1"/>
          <p:nvPr/>
        </p:nvSpPr>
        <p:spPr>
          <a:xfrm>
            <a:off x="86260" y="3162456"/>
            <a:ext cx="2207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* einschließlich aller Sublinien der Variante</a:t>
            </a:r>
          </a:p>
        </p:txBody>
      </p:sp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CB991A0F-3A28-49EE-ABFE-BCC96712B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917533"/>
            <a:ext cx="1860421" cy="194697"/>
          </a:xfrm>
        </p:spPr>
        <p:txBody>
          <a:bodyPr/>
          <a:lstStyle/>
          <a:p>
            <a:fld id="{8084137C-421A-49F2-88E6-BC593A4F8165}" type="datetime1">
              <a:rPr lang="de-DE" smtClean="0"/>
              <a:t>10.05.2023</a:t>
            </a:fld>
            <a:endParaRPr lang="de-DE" dirty="0"/>
          </a:p>
        </p:txBody>
      </p:sp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350C883C-C118-410C-9266-57A448E3FB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714182"/>
              </p:ext>
            </p:extLst>
          </p:nvPr>
        </p:nvGraphicFramePr>
        <p:xfrm>
          <a:off x="3578307" y="992111"/>
          <a:ext cx="5565693" cy="361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534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F4E6F8A9-4F1F-4879-BD69-6934FA151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858265"/>
              </p:ext>
            </p:extLst>
          </p:nvPr>
        </p:nvGraphicFramePr>
        <p:xfrm>
          <a:off x="5424866" y="1030747"/>
          <a:ext cx="3533155" cy="2198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3289">
                  <a:extLst>
                    <a:ext uri="{9D8B030D-6E8A-4147-A177-3AD203B41FA5}">
                      <a16:colId xmlns:a16="http://schemas.microsoft.com/office/drawing/2014/main" val="4055169558"/>
                    </a:ext>
                  </a:extLst>
                </a:gridCol>
                <a:gridCol w="877390">
                  <a:extLst>
                    <a:ext uri="{9D8B030D-6E8A-4147-A177-3AD203B41FA5}">
                      <a16:colId xmlns:a16="http://schemas.microsoft.com/office/drawing/2014/main" val="2120870319"/>
                    </a:ext>
                  </a:extLst>
                </a:gridCol>
                <a:gridCol w="238836">
                  <a:extLst>
                    <a:ext uri="{9D8B030D-6E8A-4147-A177-3AD203B41FA5}">
                      <a16:colId xmlns:a16="http://schemas.microsoft.com/office/drawing/2014/main" val="2998872452"/>
                    </a:ext>
                  </a:extLst>
                </a:gridCol>
                <a:gridCol w="1533640">
                  <a:extLst>
                    <a:ext uri="{9D8B030D-6E8A-4147-A177-3AD203B41FA5}">
                      <a16:colId xmlns:a16="http://schemas.microsoft.com/office/drawing/2014/main" val="16754621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Sublinie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Anteil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91822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XBB.1.5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19,6 %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143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XBB.1.9.1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17,2 %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28672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XBB.1</a:t>
                      </a: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6,2 %</a:t>
                      </a: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598889"/>
                  </a:ext>
                </a:extLst>
              </a:tr>
              <a:tr h="8323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EG.1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07515"/>
                  </a:ext>
                </a:extLst>
              </a:tr>
              <a:tr h="13262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CH.1.1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4,3 %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286219"/>
                  </a:ext>
                </a:extLst>
              </a:tr>
              <a:tr h="8323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EU.1.1</a:t>
                      </a: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2,5 %</a:t>
                      </a: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8245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XBB.1.5.13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3,1 %</a:t>
                      </a: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81630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XBB.1.5.37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4,3 %</a:t>
                      </a: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3157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XBB.1.16</a:t>
                      </a: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1,9 %</a:t>
                      </a: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65725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XBB.2.3</a:t>
                      </a: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1,9 %</a:t>
                      </a:r>
                    </a:p>
                  </a:txBody>
                  <a:tcPr marL="6350" marR="6350" marT="635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460923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69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SARS-CoV-2 Varianten mit &gt; 1% in KW 17/2023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58FBAD86-E7F0-4898-B167-9F5E1F090171}"/>
              </a:ext>
            </a:extLst>
          </p:cNvPr>
          <p:cNvSpPr txBox="1"/>
          <p:nvPr/>
        </p:nvSpPr>
        <p:spPr>
          <a:xfrm>
            <a:off x="5424866" y="730665"/>
            <a:ext cx="3533154" cy="3000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 17/2023 (Stichprobe)</a:t>
            </a: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0C6E8E19-0E8B-4046-8E8F-21FC15EFE0BD}"/>
              </a:ext>
            </a:extLst>
          </p:cNvPr>
          <p:cNvSpPr txBox="1"/>
          <p:nvPr/>
        </p:nvSpPr>
        <p:spPr>
          <a:xfrm>
            <a:off x="564825" y="4433111"/>
            <a:ext cx="4766438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i="1" dirty="0"/>
              <a:t>Rekombinante Linien machen in KW 17/2023 85,5 % der Stichprobe aus. 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40657E13-6BFC-42EC-A624-AD27DE429D72}"/>
              </a:ext>
            </a:extLst>
          </p:cNvPr>
          <p:cNvCxnSpPr/>
          <p:nvPr/>
        </p:nvCxnSpPr>
        <p:spPr>
          <a:xfrm flipV="1">
            <a:off x="7310833" y="1900392"/>
            <a:ext cx="0" cy="14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D94C46B-3788-401C-8AF0-EF312D71236F}"/>
              </a:ext>
            </a:extLst>
          </p:cNvPr>
          <p:cNvCxnSpPr>
            <a:cxnSpLocks/>
          </p:cNvCxnSpPr>
          <p:nvPr/>
        </p:nvCxnSpPr>
        <p:spPr>
          <a:xfrm>
            <a:off x="7246471" y="1352832"/>
            <a:ext cx="100630" cy="108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">
            <a:extLst>
              <a:ext uri="{FF2B5EF4-FFF2-40B4-BE49-F238E27FC236}">
                <a16:creationId xmlns:a16="http://schemas.microsoft.com/office/drawing/2014/main" id="{DA0E171E-6159-4C83-B608-E3C2B89D7565}"/>
              </a:ext>
            </a:extLst>
          </p:cNvPr>
          <p:cNvSpPr txBox="1"/>
          <p:nvPr/>
        </p:nvSpPr>
        <p:spPr>
          <a:xfrm>
            <a:off x="5426661" y="3512588"/>
            <a:ext cx="353135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i="1" dirty="0"/>
              <a:t>Variantenberichte </a:t>
            </a:r>
            <a:r>
              <a:rPr lang="de-DE" sz="1200" i="1"/>
              <a:t>(Medien) </a:t>
            </a:r>
            <a:r>
              <a:rPr lang="de-DE" sz="1200" i="1" dirty="0"/>
              <a:t>– XBB.2.3  aka. </a:t>
            </a:r>
            <a:r>
              <a:rPr lang="de-DE" sz="1200" i="1" dirty="0" err="1"/>
              <a:t>Acrux</a:t>
            </a:r>
            <a:r>
              <a:rPr lang="de-DE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Indische Medien berichten über starke Zunahme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aktuell 1,9 % in Stichprobe (n=67, KW 4-17/2023)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drei zusätzliche Aminosäureaustausche (D253G , P521S and S486P)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Weltweit zunehmend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41C4CA13-47A4-4FE7-A5B2-CF6706E221E8}"/>
              </a:ext>
            </a:extLst>
          </p:cNvPr>
          <p:cNvCxnSpPr>
            <a:cxnSpLocks/>
          </p:cNvCxnSpPr>
          <p:nvPr/>
        </p:nvCxnSpPr>
        <p:spPr>
          <a:xfrm flipV="1">
            <a:off x="7230286" y="2901516"/>
            <a:ext cx="179836" cy="69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ECC8C02F-EB17-45B2-BFAC-2C244C291E32}"/>
              </a:ext>
            </a:extLst>
          </p:cNvPr>
          <p:cNvCxnSpPr>
            <a:cxnSpLocks/>
          </p:cNvCxnSpPr>
          <p:nvPr/>
        </p:nvCxnSpPr>
        <p:spPr>
          <a:xfrm>
            <a:off x="9920702" y="3502095"/>
            <a:ext cx="150945" cy="544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555BAB7-7168-467F-BBAB-31571BC30759}"/>
              </a:ext>
            </a:extLst>
          </p:cNvPr>
          <p:cNvCxnSpPr/>
          <p:nvPr/>
        </p:nvCxnSpPr>
        <p:spPr>
          <a:xfrm flipV="1">
            <a:off x="7296786" y="1717804"/>
            <a:ext cx="0" cy="14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2EEC51E7-C8E0-458B-B40D-485D4823BE0D}"/>
              </a:ext>
            </a:extLst>
          </p:cNvPr>
          <p:cNvCxnSpPr>
            <a:cxnSpLocks/>
          </p:cNvCxnSpPr>
          <p:nvPr/>
        </p:nvCxnSpPr>
        <p:spPr>
          <a:xfrm flipV="1">
            <a:off x="7220300" y="2548314"/>
            <a:ext cx="155987" cy="4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4CC82623-16EA-415D-96AF-82C5ADABF949}"/>
              </a:ext>
            </a:extLst>
          </p:cNvPr>
          <p:cNvCxnSpPr>
            <a:cxnSpLocks/>
          </p:cNvCxnSpPr>
          <p:nvPr/>
        </p:nvCxnSpPr>
        <p:spPr>
          <a:xfrm flipV="1">
            <a:off x="7299964" y="3049440"/>
            <a:ext cx="0" cy="14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AF5C14A4-829B-4352-A586-04DDC9ACBFF7}"/>
              </a:ext>
            </a:extLst>
          </p:cNvPr>
          <p:cNvCxnSpPr>
            <a:cxnSpLocks/>
          </p:cNvCxnSpPr>
          <p:nvPr/>
        </p:nvCxnSpPr>
        <p:spPr>
          <a:xfrm>
            <a:off x="10154286" y="1721843"/>
            <a:ext cx="0" cy="14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D3573EA8-7122-40DB-B7CE-A4D70B0E3B05}"/>
              </a:ext>
            </a:extLst>
          </p:cNvPr>
          <p:cNvCxnSpPr/>
          <p:nvPr/>
        </p:nvCxnSpPr>
        <p:spPr>
          <a:xfrm flipV="1">
            <a:off x="7299964" y="2091232"/>
            <a:ext cx="0" cy="14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5EC008FF-8C0A-464A-8FF2-6BFEAB1A5375}"/>
              </a:ext>
            </a:extLst>
          </p:cNvPr>
          <p:cNvCxnSpPr>
            <a:cxnSpLocks/>
          </p:cNvCxnSpPr>
          <p:nvPr/>
        </p:nvCxnSpPr>
        <p:spPr>
          <a:xfrm flipV="1">
            <a:off x="7236464" y="1593137"/>
            <a:ext cx="155987" cy="4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7EB81FC-5E92-400E-ACBA-7C3DB504662A}"/>
              </a:ext>
            </a:extLst>
          </p:cNvPr>
          <p:cNvCxnSpPr>
            <a:cxnSpLocks/>
          </p:cNvCxnSpPr>
          <p:nvPr/>
        </p:nvCxnSpPr>
        <p:spPr>
          <a:xfrm flipV="1">
            <a:off x="7216713" y="2686229"/>
            <a:ext cx="155987" cy="78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Datumsplatzhalter 1">
            <a:extLst>
              <a:ext uri="{FF2B5EF4-FFF2-40B4-BE49-F238E27FC236}">
                <a16:creationId xmlns:a16="http://schemas.microsoft.com/office/drawing/2014/main" id="{EDFFB4E2-B6C6-41B8-A67A-03E59F18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917533"/>
            <a:ext cx="1860421" cy="194697"/>
          </a:xfrm>
        </p:spPr>
        <p:txBody>
          <a:bodyPr/>
          <a:lstStyle/>
          <a:p>
            <a:fld id="{CB97312E-E814-4B4F-A96B-5B58A5D2EF4D}" type="datetime1">
              <a:rPr lang="de-DE" smtClean="0"/>
              <a:t>10.05.2023</a:t>
            </a:fld>
            <a:endParaRPr lang="de-DE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6579982A-5188-49C4-A107-0ECA529211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1" y="730665"/>
            <a:ext cx="4933345" cy="35883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4207B358-0D30-4CAD-BBDD-A28DADFFCD71}"/>
              </a:ext>
            </a:extLst>
          </p:cNvPr>
          <p:cNvCxnSpPr>
            <a:cxnSpLocks/>
          </p:cNvCxnSpPr>
          <p:nvPr/>
        </p:nvCxnSpPr>
        <p:spPr>
          <a:xfrm flipV="1">
            <a:off x="7229217" y="2370635"/>
            <a:ext cx="155987" cy="4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47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Bildschirmpräsentation (16:9)</PresentationFormat>
  <Paragraphs>154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ＭＳ 明朝</vt:lpstr>
      <vt:lpstr>Times New Roman</vt:lpstr>
      <vt:lpstr>Wingdings</vt:lpstr>
      <vt:lpstr>Office-Design</vt:lpstr>
      <vt:lpstr>VOC/VOI/SARS-CoV-2 Varianten in Deutschland  aktuelle Situation  </vt:lpstr>
      <vt:lpstr>Übersicht VOC/VOI/VUM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382</cp:revision>
  <dcterms:created xsi:type="dcterms:W3CDTF">2015-11-02T12:29:13Z</dcterms:created>
  <dcterms:modified xsi:type="dcterms:W3CDTF">2023-05-10T09:33:51Z</dcterms:modified>
</cp:coreProperties>
</file>