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9" d="100"/>
          <a:sy n="99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5049D7-C077-4BD9-A3B0-D5764616A9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58145EE-1E8C-4344-ACB3-6E08176918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0E051D-B08E-413E-8F70-0D9BA87FA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1D35-D969-4670-9EE4-C78DE5736EB1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31DF642-75A1-43E0-B2D3-29F8FADB3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BBC8BE-D049-49E8-B13D-85E2792A4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90BE-FC33-4457-9E84-EFCFC48A96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91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3AAD9C-6954-4702-AE90-6056974FF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86DCA75-9522-4199-AD25-A4112C88A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3850DB6-B3E0-4F53-93B9-39183D7CF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1D35-D969-4670-9EE4-C78DE5736EB1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1E101A7-E2CD-43A8-82F2-A2FD897F1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875194-23AB-4028-8265-956371315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90BE-FC33-4457-9E84-EFCFC48A96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9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95AD675-8175-4117-8A5D-F7154CAB26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7288F5A-D716-4227-95BA-9AB9380E9B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175F58-5AEE-43C1-933C-1B0CA89DB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1D35-D969-4670-9EE4-C78DE5736EB1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858FE3-6780-42AD-A679-5EFA4491C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D71B64-DBB2-4634-B254-31D8E245E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90BE-FC33-4457-9E84-EFCFC48A96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50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1165CB-A57C-4250-BFB0-677EA781A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9622E7-7BAB-4AEB-BF5B-DD84E3C43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69735F-190A-44BC-B90C-157485973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1D35-D969-4670-9EE4-C78DE5736EB1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A730628-C35F-47CC-9BFE-65101D654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A53C45-2C41-4E49-99C1-532D3F140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90BE-FC33-4457-9E84-EFCFC48A96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848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D7E29B-B359-4280-8A9B-AF5EB30CB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EAA19EC-8204-42EB-A7D1-5F93CE0926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45726C7-C630-47F7-AFAE-0F2F7623D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1D35-D969-4670-9EE4-C78DE5736EB1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F16DCC4-356B-40D6-B7C1-2BB8CE8A4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8AFE4B-BC86-4989-8CEB-F6E0A6081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90BE-FC33-4457-9E84-EFCFC48A96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799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E67B01-691C-4217-8828-547CDAF58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A5A99CC-D644-4B03-AF48-BDCC22373B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3745A26-065E-4715-A5C4-E26E65A02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A5F8997-B774-45C9-A8A9-BE55E86AD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1D35-D969-4670-9EE4-C78DE5736EB1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82E5BF-E0A2-476F-B64F-8CD63B77B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6C7BC6-9A79-4FAE-B424-05CB07593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90BE-FC33-4457-9E84-EFCFC48A96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63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9BA433-6DA2-4369-A083-6B097FBDF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043D86-590B-41F7-86A3-2D78F7FC53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96A4D48-032A-4807-ADC5-2FA0E785C3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7D71F88-12D7-42B5-9418-947C6C50BB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A324FD8-CBEA-4F37-B751-8883C969A5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E49B78A-2C5C-4392-9D7C-1FF90D718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1D35-D969-4670-9EE4-C78DE5736EB1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4AD10B3-9587-4571-A0F1-7BBC2470C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8BAE362-EB81-4B79-BDC2-B535E2157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90BE-FC33-4457-9E84-EFCFC48A96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68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7947A6-5FF6-4586-A9CB-91961A467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6380693-92D1-4C37-A6AD-22BE91F2B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1D35-D969-4670-9EE4-C78DE5736EB1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8C9ABBA-C1B9-42D2-BDE9-17FBF5A6F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FE3D934-6DD6-44DD-AEBF-C77E2FA45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90BE-FC33-4457-9E84-EFCFC48A96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728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D609760-36A6-4126-B95E-84D69BDFA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1D35-D969-4670-9EE4-C78DE5736EB1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8110DCC-E256-4E35-89E3-032C4C561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B431F15-CDA2-4FB5-86D7-B7D54A45E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90BE-FC33-4457-9E84-EFCFC48A96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49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A51B53-E27D-4A8B-B502-817FA3ACC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68CAD0-3CDE-45BD-B50B-56AF4971B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4DADBE6-4594-4C7B-80B3-404C6F2496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FB81946-B2A6-4046-841B-36401592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1D35-D969-4670-9EE4-C78DE5736EB1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D68112-42C8-4B27-BCFB-EC7FBD910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D44EE73-57C6-40A4-A9D8-863441C36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90BE-FC33-4457-9E84-EFCFC48A96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540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24FAE3-EF6F-4E23-BE46-AAFB8DF10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DCC84F1-3AFC-47D5-8064-CA780F78E6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C2DC0C2-5C1B-4D98-86C1-FF4BA6FAE6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5C1D67C-30AC-430F-B52B-6B63BEC96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1D35-D969-4670-9EE4-C78DE5736EB1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F8A0ED4-5E0F-42B2-BFFB-2D1D04BF6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7E880F1-D389-4C16-A88D-43F961DB2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90BE-FC33-4457-9E84-EFCFC48A96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38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AFE3A66-C5CF-49D8-BE98-0A99BC512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F900404-5E56-4667-A59E-9018BB5BC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046754-CE1C-47BE-9083-36DD2BF5EA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1D35-D969-4670-9EE4-C78DE5736EB1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13FBD4-BA20-42A9-BED5-D3376195DC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C74E1D-7A42-4542-9556-FD256862BC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F90BE-FC33-4457-9E84-EFCFC48A969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407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E7503082-B2BF-4325-9CCA-2B3D94DF9A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47" t="1" r="2708" b="1944"/>
          <a:stretch/>
        </p:blipFill>
        <p:spPr>
          <a:xfrm>
            <a:off x="7803835" y="4638764"/>
            <a:ext cx="1801256" cy="1843222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B60B6374-210E-4F75-B80F-30B5549ADBC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620" b="6760"/>
          <a:stretch/>
        </p:blipFill>
        <p:spPr>
          <a:xfrm>
            <a:off x="7778092" y="2330957"/>
            <a:ext cx="1692344" cy="180466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40BDDA5A-6F68-4254-857B-4A8ADB84501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572" r="3211" b="4299"/>
          <a:stretch/>
        </p:blipFill>
        <p:spPr>
          <a:xfrm>
            <a:off x="5545800" y="2363616"/>
            <a:ext cx="1907948" cy="1804664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9EAC8CEC-D019-4D33-B8EF-7F15AB8375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14264" y="2397854"/>
            <a:ext cx="2263422" cy="1611250"/>
          </a:xfrm>
          <a:prstGeom prst="rect">
            <a:avLst/>
          </a:prstGeom>
        </p:spPr>
      </p:pic>
      <p:sp>
        <p:nvSpPr>
          <p:cNvPr id="16" name="Pfeil: nach rechts 15">
            <a:extLst>
              <a:ext uri="{FF2B5EF4-FFF2-40B4-BE49-F238E27FC236}">
                <a16:creationId xmlns:a16="http://schemas.microsoft.com/office/drawing/2014/main" id="{FAB9CB08-EA93-49ED-85F9-13B65E8F9425}"/>
              </a:ext>
            </a:extLst>
          </p:cNvPr>
          <p:cNvSpPr/>
          <p:nvPr/>
        </p:nvSpPr>
        <p:spPr>
          <a:xfrm rot="191327">
            <a:off x="6948957" y="3501470"/>
            <a:ext cx="366836" cy="148875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feil: nach rechts 16">
            <a:extLst>
              <a:ext uri="{FF2B5EF4-FFF2-40B4-BE49-F238E27FC236}">
                <a16:creationId xmlns:a16="http://schemas.microsoft.com/office/drawing/2014/main" id="{3D88DD10-BA57-44CA-AFFF-CAA1464E07AB}"/>
              </a:ext>
            </a:extLst>
          </p:cNvPr>
          <p:cNvSpPr/>
          <p:nvPr/>
        </p:nvSpPr>
        <p:spPr>
          <a:xfrm rot="1721472">
            <a:off x="9008632" y="3332846"/>
            <a:ext cx="366836" cy="148875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feil: nach rechts 18">
            <a:extLst>
              <a:ext uri="{FF2B5EF4-FFF2-40B4-BE49-F238E27FC236}">
                <a16:creationId xmlns:a16="http://schemas.microsoft.com/office/drawing/2014/main" id="{94F28C5C-9E6F-437A-8707-10099BAC34DA}"/>
              </a:ext>
            </a:extLst>
          </p:cNvPr>
          <p:cNvSpPr/>
          <p:nvPr/>
        </p:nvSpPr>
        <p:spPr>
          <a:xfrm rot="1721472">
            <a:off x="9090383" y="5570509"/>
            <a:ext cx="366836" cy="148875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3A26BC49-21DB-4D19-B0C9-EB3D1AC79BE4}"/>
              </a:ext>
            </a:extLst>
          </p:cNvPr>
          <p:cNvSpPr txBox="1"/>
          <p:nvPr/>
        </p:nvSpPr>
        <p:spPr>
          <a:xfrm>
            <a:off x="407377" y="1300480"/>
            <a:ext cx="2845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COVID-19-Gesamtsituation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24A1F0AF-41EA-4B72-93C4-D2424B3F72C7}"/>
              </a:ext>
            </a:extLst>
          </p:cNvPr>
          <p:cNvSpPr/>
          <p:nvPr/>
        </p:nvSpPr>
        <p:spPr>
          <a:xfrm>
            <a:off x="6791667" y="2897385"/>
            <a:ext cx="609600" cy="11696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F9FFE4F0-B204-4A34-BE29-2CF5503A250B}"/>
              </a:ext>
            </a:extLst>
          </p:cNvPr>
          <p:cNvSpPr/>
          <p:nvPr/>
        </p:nvSpPr>
        <p:spPr>
          <a:xfrm>
            <a:off x="8807778" y="5203095"/>
            <a:ext cx="773320" cy="129995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37714195-DD8C-403B-A128-3DF0803CADD4}"/>
              </a:ext>
            </a:extLst>
          </p:cNvPr>
          <p:cNvGrpSpPr/>
          <p:nvPr/>
        </p:nvGrpSpPr>
        <p:grpSpPr>
          <a:xfrm>
            <a:off x="5557520" y="1300480"/>
            <a:ext cx="5306434" cy="389169"/>
            <a:chOff x="5557520" y="1300480"/>
            <a:chExt cx="5306434" cy="389169"/>
          </a:xfrm>
        </p:grpSpPr>
        <p:sp>
          <p:nvSpPr>
            <p:cNvPr id="22" name="Textfeld 21">
              <a:extLst>
                <a:ext uri="{FF2B5EF4-FFF2-40B4-BE49-F238E27FC236}">
                  <a16:creationId xmlns:a16="http://schemas.microsoft.com/office/drawing/2014/main" id="{D0CF6C5E-28E7-4D63-A176-0BBDBA3D8D7F}"/>
                </a:ext>
              </a:extLst>
            </p:cNvPr>
            <p:cNvSpPr txBox="1"/>
            <p:nvPr/>
          </p:nvSpPr>
          <p:spPr>
            <a:xfrm>
              <a:off x="5557520" y="1300480"/>
              <a:ext cx="18092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COVID-19-Trends</a:t>
              </a:r>
            </a:p>
          </p:txBody>
        </p:sp>
        <p:sp>
          <p:nvSpPr>
            <p:cNvPr id="31" name="Rechteck 30">
              <a:extLst>
                <a:ext uri="{FF2B5EF4-FFF2-40B4-BE49-F238E27FC236}">
                  <a16:creationId xmlns:a16="http://schemas.microsoft.com/office/drawing/2014/main" id="{09FDC3F5-D73A-48E2-8A96-F1FEA27CFD02}"/>
                </a:ext>
              </a:extLst>
            </p:cNvPr>
            <p:cNvSpPr/>
            <p:nvPr/>
          </p:nvSpPr>
          <p:spPr>
            <a:xfrm>
              <a:off x="7537742" y="1377790"/>
              <a:ext cx="186170" cy="292022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feld 31">
              <a:extLst>
                <a:ext uri="{FF2B5EF4-FFF2-40B4-BE49-F238E27FC236}">
                  <a16:creationId xmlns:a16="http://schemas.microsoft.com/office/drawing/2014/main" id="{8C80BD02-8E00-4D57-B6B9-01074A441C24}"/>
                </a:ext>
              </a:extLst>
            </p:cNvPr>
            <p:cNvSpPr txBox="1"/>
            <p:nvPr/>
          </p:nvSpPr>
          <p:spPr>
            <a:xfrm>
              <a:off x="7319650" y="1320317"/>
              <a:ext cx="3544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      =Trends der letzten vier Wochen</a:t>
              </a:r>
            </a:p>
          </p:txBody>
        </p:sp>
      </p:grpSp>
      <p:sp>
        <p:nvSpPr>
          <p:cNvPr id="34" name="Textfeld 33">
            <a:extLst>
              <a:ext uri="{FF2B5EF4-FFF2-40B4-BE49-F238E27FC236}">
                <a16:creationId xmlns:a16="http://schemas.microsoft.com/office/drawing/2014/main" id="{B9ED0746-B966-44C5-BE01-D1C62B0D3235}"/>
              </a:ext>
            </a:extLst>
          </p:cNvPr>
          <p:cNvSpPr txBox="1"/>
          <p:nvPr/>
        </p:nvSpPr>
        <p:spPr>
          <a:xfrm>
            <a:off x="3729454" y="485896"/>
            <a:ext cx="4733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Covid-19-Kennzahlen-Kompakt (Monatsbericht)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D1418321-F10E-4D06-8D79-C0C2DDC989A3}"/>
              </a:ext>
            </a:extLst>
          </p:cNvPr>
          <p:cNvSpPr/>
          <p:nvPr/>
        </p:nvSpPr>
        <p:spPr>
          <a:xfrm>
            <a:off x="8789677" y="431129"/>
            <a:ext cx="3236754" cy="38920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/>
              <a:t>Datenstand: 11.05.2023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FB26A0F4-DE82-4079-841A-D87BB05E27D3}"/>
              </a:ext>
            </a:extLst>
          </p:cNvPr>
          <p:cNvSpPr txBox="1"/>
          <p:nvPr/>
        </p:nvSpPr>
        <p:spPr>
          <a:xfrm>
            <a:off x="5515582" y="2282800"/>
            <a:ext cx="1990220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b="1" dirty="0"/>
              <a:t>7-Tage-Meldeinzidenz</a:t>
            </a:r>
          </a:p>
          <a:p>
            <a:r>
              <a:rPr lang="en-US" sz="1600" dirty="0"/>
              <a:t>(</a:t>
            </a:r>
            <a:r>
              <a:rPr lang="en-US" sz="1600" dirty="0">
                <a:solidFill>
                  <a:srgbClr val="0070C0"/>
                </a:solidFill>
              </a:rPr>
              <a:t>8,3/100.000</a:t>
            </a:r>
            <a:r>
              <a:rPr lang="en-US" sz="1600" dirty="0"/>
              <a:t>)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80564A65-7C2C-430E-A3CE-19C2BE2A3B47}"/>
              </a:ext>
            </a:extLst>
          </p:cNvPr>
          <p:cNvSpPr txBox="1"/>
          <p:nvPr/>
        </p:nvSpPr>
        <p:spPr>
          <a:xfrm>
            <a:off x="7577144" y="2078069"/>
            <a:ext cx="2227739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400" b="1" dirty="0"/>
              <a:t>Arztbesuche mit Atemwegs-erkrankung und COVID-19 </a:t>
            </a:r>
            <a:r>
              <a:rPr lang="de-DE" sz="1200" dirty="0"/>
              <a:t>(</a:t>
            </a:r>
            <a:r>
              <a:rPr lang="de-DE" sz="1200" dirty="0">
                <a:solidFill>
                  <a:srgbClr val="0070C0"/>
                </a:solidFill>
              </a:rPr>
              <a:t>31/100.000</a:t>
            </a:r>
            <a:r>
              <a:rPr lang="de-DE" sz="1200" dirty="0"/>
              <a:t>)</a:t>
            </a:r>
            <a:endParaRPr lang="en-US" sz="1200" dirty="0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F9855488-A11E-49C8-959E-EEF38A14F3FD}"/>
              </a:ext>
            </a:extLst>
          </p:cNvPr>
          <p:cNvSpPr txBox="1"/>
          <p:nvPr/>
        </p:nvSpPr>
        <p:spPr>
          <a:xfrm>
            <a:off x="9826436" y="2286386"/>
            <a:ext cx="237771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400" b="1" dirty="0"/>
              <a:t>Viruslast im Abwasser</a:t>
            </a:r>
          </a:p>
          <a:p>
            <a:r>
              <a:rPr lang="de-DE" sz="1400" dirty="0"/>
              <a:t>(</a:t>
            </a:r>
            <a:r>
              <a:rPr lang="de-DE" sz="1400" dirty="0">
                <a:solidFill>
                  <a:srgbClr val="0070C0"/>
                </a:solidFill>
              </a:rPr>
              <a:t>Standorte fallend: -10,7% </a:t>
            </a:r>
            <a:r>
              <a:rPr lang="de-DE" sz="1400" dirty="0"/>
              <a:t>)</a:t>
            </a:r>
            <a:endParaRPr lang="en-US" sz="1400" dirty="0"/>
          </a:p>
        </p:txBody>
      </p: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66D6A58B-9954-4AF8-BC0A-21129974F38F}"/>
              </a:ext>
            </a:extLst>
          </p:cNvPr>
          <p:cNvGrpSpPr/>
          <p:nvPr/>
        </p:nvGrpSpPr>
        <p:grpSpPr>
          <a:xfrm>
            <a:off x="9719238" y="4560369"/>
            <a:ext cx="2303606" cy="1952754"/>
            <a:chOff x="5474487" y="4560369"/>
            <a:chExt cx="2303606" cy="1952754"/>
          </a:xfrm>
        </p:grpSpPr>
        <p:pic>
          <p:nvPicPr>
            <p:cNvPr id="10" name="Grafik 9">
              <a:extLst>
                <a:ext uri="{FF2B5EF4-FFF2-40B4-BE49-F238E27FC236}">
                  <a16:creationId xmlns:a16="http://schemas.microsoft.com/office/drawing/2014/main" id="{4167FA55-D0A8-415F-BCA1-BCB81A75A98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2256" b="1221"/>
            <a:stretch/>
          </p:blipFill>
          <p:spPr>
            <a:xfrm>
              <a:off x="5474487" y="4591507"/>
              <a:ext cx="2303606" cy="1890478"/>
            </a:xfrm>
            <a:prstGeom prst="rect">
              <a:avLst/>
            </a:prstGeom>
          </p:spPr>
        </p:pic>
        <p:sp>
          <p:nvSpPr>
            <p:cNvPr id="18" name="Pfeil: nach rechts 17">
              <a:extLst>
                <a:ext uri="{FF2B5EF4-FFF2-40B4-BE49-F238E27FC236}">
                  <a16:creationId xmlns:a16="http://schemas.microsoft.com/office/drawing/2014/main" id="{F05FC274-502F-4F1E-8976-F9C8463B6BBE}"/>
                </a:ext>
              </a:extLst>
            </p:cNvPr>
            <p:cNvSpPr/>
            <p:nvPr/>
          </p:nvSpPr>
          <p:spPr>
            <a:xfrm rot="2229168">
              <a:off x="7305406" y="5348256"/>
              <a:ext cx="366836" cy="14887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hteck 26">
              <a:extLst>
                <a:ext uri="{FF2B5EF4-FFF2-40B4-BE49-F238E27FC236}">
                  <a16:creationId xmlns:a16="http://schemas.microsoft.com/office/drawing/2014/main" id="{4D623A9D-5D46-441A-B7AA-D738029DA730}"/>
                </a:ext>
              </a:extLst>
            </p:cNvPr>
            <p:cNvSpPr/>
            <p:nvPr/>
          </p:nvSpPr>
          <p:spPr>
            <a:xfrm>
              <a:off x="6933510" y="5206586"/>
              <a:ext cx="773320" cy="1306537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feld 41">
              <a:extLst>
                <a:ext uri="{FF2B5EF4-FFF2-40B4-BE49-F238E27FC236}">
                  <a16:creationId xmlns:a16="http://schemas.microsoft.com/office/drawing/2014/main" id="{0C7EF286-A082-4083-9430-0708F496DE4E}"/>
                </a:ext>
              </a:extLst>
            </p:cNvPr>
            <p:cNvSpPr txBox="1"/>
            <p:nvPr/>
          </p:nvSpPr>
          <p:spPr>
            <a:xfrm>
              <a:off x="5474487" y="4560369"/>
              <a:ext cx="2227739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de-DE" sz="1400" b="1"/>
                <a:t>Todesfälle pro Woche</a:t>
              </a:r>
            </a:p>
            <a:p>
              <a:r>
                <a:rPr lang="de-DE" sz="1400"/>
                <a:t>(</a:t>
              </a:r>
              <a:r>
                <a:rPr lang="de-DE" sz="1400">
                  <a:solidFill>
                    <a:srgbClr val="0070C0"/>
                  </a:solidFill>
                </a:rPr>
                <a:t>Letzte Woche: 631</a:t>
              </a:r>
              <a:r>
                <a:rPr lang="de-DE"/>
                <a:t>)</a:t>
              </a:r>
            </a:p>
          </p:txBody>
        </p:sp>
      </p:grpSp>
      <p:sp>
        <p:nvSpPr>
          <p:cNvPr id="43" name="Textfeld 42">
            <a:extLst>
              <a:ext uri="{FF2B5EF4-FFF2-40B4-BE49-F238E27FC236}">
                <a16:creationId xmlns:a16="http://schemas.microsoft.com/office/drawing/2014/main" id="{5C7AE898-8226-4A42-9110-6BDF90885F23}"/>
              </a:ext>
            </a:extLst>
          </p:cNvPr>
          <p:cNvSpPr txBox="1"/>
          <p:nvPr/>
        </p:nvSpPr>
        <p:spPr>
          <a:xfrm>
            <a:off x="7702226" y="4611087"/>
            <a:ext cx="205807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b="1" dirty="0"/>
              <a:t>COVID-19-ITS-Auslastung</a:t>
            </a:r>
          </a:p>
          <a:p>
            <a:r>
              <a:rPr lang="en-US" sz="1400" dirty="0"/>
              <a:t>(</a:t>
            </a:r>
            <a:r>
              <a:rPr lang="en-US" sz="1400" dirty="0">
                <a:solidFill>
                  <a:srgbClr val="0070C0"/>
                </a:solidFill>
              </a:rPr>
              <a:t>1,9%</a:t>
            </a:r>
            <a:r>
              <a:rPr lang="en-US" sz="1400" dirty="0"/>
              <a:t>)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C34BDFAB-078A-4C0A-B180-46C2946E4785}"/>
              </a:ext>
            </a:extLst>
          </p:cNvPr>
          <p:cNvSpPr/>
          <p:nvPr/>
        </p:nvSpPr>
        <p:spPr>
          <a:xfrm>
            <a:off x="5212080" y="1090310"/>
            <a:ext cx="6899180" cy="56013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9F9428BB-13B1-469B-84F0-3ADD6400AE4F}"/>
              </a:ext>
            </a:extLst>
          </p:cNvPr>
          <p:cNvSpPr/>
          <p:nvPr/>
        </p:nvSpPr>
        <p:spPr>
          <a:xfrm>
            <a:off x="60420" y="1100843"/>
            <a:ext cx="5108554" cy="56013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8" name="Tabelle 47">
            <a:extLst>
              <a:ext uri="{FF2B5EF4-FFF2-40B4-BE49-F238E27FC236}">
                <a16:creationId xmlns:a16="http://schemas.microsoft.com/office/drawing/2014/main" id="{1EB9E327-73D6-4EAB-888F-2D51B95BC2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444217"/>
              </p:ext>
            </p:extLst>
          </p:nvPr>
        </p:nvGraphicFramePr>
        <p:xfrm>
          <a:off x="146243" y="2276761"/>
          <a:ext cx="4824252" cy="22456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8084">
                  <a:extLst>
                    <a:ext uri="{9D8B030D-6E8A-4147-A177-3AD203B41FA5}">
                      <a16:colId xmlns:a16="http://schemas.microsoft.com/office/drawing/2014/main" val="2658896648"/>
                    </a:ext>
                  </a:extLst>
                </a:gridCol>
                <a:gridCol w="1608084">
                  <a:extLst>
                    <a:ext uri="{9D8B030D-6E8A-4147-A177-3AD203B41FA5}">
                      <a16:colId xmlns:a16="http://schemas.microsoft.com/office/drawing/2014/main" val="1550737679"/>
                    </a:ext>
                  </a:extLst>
                </a:gridCol>
                <a:gridCol w="1608084">
                  <a:extLst>
                    <a:ext uri="{9D8B030D-6E8A-4147-A177-3AD203B41FA5}">
                      <a16:colId xmlns:a16="http://schemas.microsoft.com/office/drawing/2014/main" val="2826154840"/>
                    </a:ext>
                  </a:extLst>
                </a:gridCol>
              </a:tblGrid>
              <a:tr h="391306">
                <a:tc>
                  <a:txBody>
                    <a:bodyPr/>
                    <a:lstStyle/>
                    <a:p>
                      <a:r>
                        <a:rPr lang="de-DE" sz="1200" b="1" noProof="0"/>
                        <a:t>COVID-19-Fälle gesamt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1" noProof="0"/>
                        <a:t>Covid-19-Todesfälle gesamt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noProof="0"/>
                        <a:t>Verabreichte Impfdosen</a:t>
                      </a:r>
                    </a:p>
                    <a:p>
                      <a:endParaRPr lang="de-DE" sz="1200" b="1" noProof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602749"/>
                  </a:ext>
                </a:extLst>
              </a:tr>
              <a:tr h="391306">
                <a:tc>
                  <a:txBody>
                    <a:bodyPr/>
                    <a:lstStyle/>
                    <a:p>
                      <a:r>
                        <a:rPr lang="de-DE" sz="1200" noProof="0"/>
                        <a:t>38.415.659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noProof="0"/>
                        <a:t> 173.628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noProof="0"/>
                        <a:t>192.2 Mio.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744825"/>
                  </a:ext>
                </a:extLst>
              </a:tr>
              <a:tr h="391306">
                <a:tc>
                  <a:txBody>
                    <a:bodyPr/>
                    <a:lstStyle/>
                    <a:p>
                      <a:r>
                        <a:rPr lang="de-DE" sz="1200" b="1" noProof="0"/>
                        <a:t>Grundimmuniserte Personen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1" noProof="0"/>
                        <a:t>Geimpfte mit einer Auffrischimpfung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noProof="0" dirty="0"/>
                        <a:t>Geimpfte mit zwei Auffrischungs-impfungen</a:t>
                      </a:r>
                    </a:p>
                    <a:p>
                      <a:endParaRPr lang="de-DE" sz="1200" b="1" noProof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259955"/>
                  </a:ext>
                </a:extLst>
              </a:tr>
              <a:tr h="391306">
                <a:tc>
                  <a:txBody>
                    <a:bodyPr/>
                    <a:lstStyle/>
                    <a:p>
                      <a:r>
                        <a:rPr lang="de-DE" sz="1200" noProof="0"/>
                        <a:t>63,6 Mio. (76,4%)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noProof="0"/>
                        <a:t>52,1 Mio. (62,6%)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noProof="0" dirty="0"/>
                        <a:t>12,7 Mio. (15,2%)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2169374"/>
                  </a:ext>
                </a:extLst>
              </a:tr>
            </a:tbl>
          </a:graphicData>
        </a:graphic>
      </p:graphicFrame>
      <p:sp>
        <p:nvSpPr>
          <p:cNvPr id="45" name="Pfeil: nach rechts 44">
            <a:extLst>
              <a:ext uri="{FF2B5EF4-FFF2-40B4-BE49-F238E27FC236}">
                <a16:creationId xmlns:a16="http://schemas.microsoft.com/office/drawing/2014/main" id="{879847F3-EE9C-4469-9F0D-508892CDAF45}"/>
              </a:ext>
            </a:extLst>
          </p:cNvPr>
          <p:cNvSpPr/>
          <p:nvPr/>
        </p:nvSpPr>
        <p:spPr>
          <a:xfrm rot="1721472">
            <a:off x="11593317" y="3129041"/>
            <a:ext cx="366836" cy="148875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EDC2BCCA-D381-4695-BD8F-E2BF423B8DD4}"/>
              </a:ext>
            </a:extLst>
          </p:cNvPr>
          <p:cNvSpPr/>
          <p:nvPr/>
        </p:nvSpPr>
        <p:spPr>
          <a:xfrm>
            <a:off x="11138844" y="2828489"/>
            <a:ext cx="906914" cy="126991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B0DF89E4-4B9D-45A2-B709-884F1010F284}"/>
              </a:ext>
            </a:extLst>
          </p:cNvPr>
          <p:cNvGrpSpPr/>
          <p:nvPr/>
        </p:nvGrpSpPr>
        <p:grpSpPr>
          <a:xfrm>
            <a:off x="5404563" y="4542300"/>
            <a:ext cx="2377719" cy="1939685"/>
            <a:chOff x="3354721" y="4542615"/>
            <a:chExt cx="2377719" cy="1939685"/>
          </a:xfrm>
        </p:grpSpPr>
        <p:pic>
          <p:nvPicPr>
            <p:cNvPr id="14" name="Grafik 13">
              <a:extLst>
                <a:ext uri="{FF2B5EF4-FFF2-40B4-BE49-F238E27FC236}">
                  <a16:creationId xmlns:a16="http://schemas.microsoft.com/office/drawing/2014/main" id="{0763D338-04FC-47E3-AD97-0C87F400C80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l="3148" t="30805" r="2590" b="4395"/>
            <a:stretch/>
          </p:blipFill>
          <p:spPr>
            <a:xfrm>
              <a:off x="3478462" y="5424000"/>
              <a:ext cx="2081027" cy="983922"/>
            </a:xfrm>
            <a:prstGeom prst="rect">
              <a:avLst/>
            </a:prstGeom>
          </p:spPr>
        </p:pic>
        <p:sp>
          <p:nvSpPr>
            <p:cNvPr id="20" name="Pfeil: nach rechts 19">
              <a:extLst>
                <a:ext uri="{FF2B5EF4-FFF2-40B4-BE49-F238E27FC236}">
                  <a16:creationId xmlns:a16="http://schemas.microsoft.com/office/drawing/2014/main" id="{DC202A14-1EE4-4DD0-9D90-FACC13FF2EC7}"/>
                </a:ext>
              </a:extLst>
            </p:cNvPr>
            <p:cNvSpPr/>
            <p:nvPr/>
          </p:nvSpPr>
          <p:spPr>
            <a:xfrm rot="1721472">
              <a:off x="4930900" y="5657567"/>
              <a:ext cx="366836" cy="14887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feld 43">
              <a:extLst>
                <a:ext uri="{FF2B5EF4-FFF2-40B4-BE49-F238E27FC236}">
                  <a16:creationId xmlns:a16="http://schemas.microsoft.com/office/drawing/2014/main" id="{A75A14C5-78AC-47D3-A86C-0E85D209CDF3}"/>
                </a:ext>
              </a:extLst>
            </p:cNvPr>
            <p:cNvSpPr txBox="1"/>
            <p:nvPr/>
          </p:nvSpPr>
          <p:spPr>
            <a:xfrm>
              <a:off x="3354721" y="4542615"/>
              <a:ext cx="2377719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de-DE" sz="1400" b="1" dirty="0"/>
                <a:t>Hospitalisierte mit schweren Atemwegserkrankung und COVID-19 </a:t>
              </a:r>
              <a:r>
                <a:rPr lang="de-DE" sz="1400" dirty="0"/>
                <a:t>(</a:t>
              </a:r>
              <a:r>
                <a:rPr lang="de-DE" sz="1400" dirty="0">
                  <a:solidFill>
                    <a:srgbClr val="0070C0"/>
                  </a:solidFill>
                </a:rPr>
                <a:t>1,0/100.000</a:t>
              </a:r>
              <a:r>
                <a:rPr lang="de-DE" sz="1400" dirty="0"/>
                <a:t>)</a:t>
              </a:r>
              <a:endParaRPr lang="en-US" sz="1400" dirty="0"/>
            </a:p>
          </p:txBody>
        </p:sp>
        <p:sp>
          <p:nvSpPr>
            <p:cNvPr id="29" name="Rechteck 28">
              <a:extLst>
                <a:ext uri="{FF2B5EF4-FFF2-40B4-BE49-F238E27FC236}">
                  <a16:creationId xmlns:a16="http://schemas.microsoft.com/office/drawing/2014/main" id="{C68872F2-B96B-45FB-B2A3-3764CE1D7E7F}"/>
                </a:ext>
              </a:extLst>
            </p:cNvPr>
            <p:cNvSpPr/>
            <p:nvPr/>
          </p:nvSpPr>
          <p:spPr>
            <a:xfrm>
              <a:off x="4641967" y="5281279"/>
              <a:ext cx="944701" cy="1201021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0" name="Grafik 29">
            <a:extLst>
              <a:ext uri="{FF2B5EF4-FFF2-40B4-BE49-F238E27FC236}">
                <a16:creationId xmlns:a16="http://schemas.microsoft.com/office/drawing/2014/main" id="{DC3E65CF-17C7-451E-BD68-AF74A6289AD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714" y="97026"/>
            <a:ext cx="1882466" cy="590441"/>
          </a:xfrm>
          <a:prstGeom prst="rect">
            <a:avLst/>
          </a:prstGeom>
        </p:spPr>
      </p:pic>
      <p:sp>
        <p:nvSpPr>
          <p:cNvPr id="25" name="Rechteck 24">
            <a:extLst>
              <a:ext uri="{FF2B5EF4-FFF2-40B4-BE49-F238E27FC236}">
                <a16:creationId xmlns:a16="http://schemas.microsoft.com/office/drawing/2014/main" id="{A1B813AB-B62D-4B9C-A287-555F5FFCBD1F}"/>
              </a:ext>
            </a:extLst>
          </p:cNvPr>
          <p:cNvSpPr/>
          <p:nvPr/>
        </p:nvSpPr>
        <p:spPr>
          <a:xfrm>
            <a:off x="8625840" y="2897386"/>
            <a:ext cx="955258" cy="1201021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457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Application>Microsoft Office PowerPoint</Application>
  <PresentationFormat>Breitbild</PresentationFormat>
  <Paragraphs>27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Hendrik Wilking</dc:creator>
  <cp:lastModifiedBy>Rexroth, Ute</cp:lastModifiedBy>
  <cp:revision>16</cp:revision>
  <dcterms:created xsi:type="dcterms:W3CDTF">2023-05-04T07:17:10Z</dcterms:created>
  <dcterms:modified xsi:type="dcterms:W3CDTF">2023-05-11T10:31:21Z</dcterms:modified>
</cp:coreProperties>
</file>