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049D7-C077-4BD9-A3B0-D5764616A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8145EE-1E8C-4344-ACB3-6E0817691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0E051D-B08E-413E-8F70-0D9BA87F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1DF642-75A1-43E0-B2D3-29F8FADB3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BBC8BE-D049-49E8-B13D-85E2792A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9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AAD9C-6954-4702-AE90-6056974FF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6DCA75-9522-4199-AD25-A4112C88A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850DB6-B3E0-4F53-93B9-39183D7CF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E101A7-E2CD-43A8-82F2-A2FD897F1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875194-23AB-4028-8265-956371315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9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95AD675-8175-4117-8A5D-F7154CAB2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7288F5A-D716-4227-95BA-9AB9380E9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175F58-5AEE-43C1-933C-1B0CA89D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858FE3-6780-42AD-A679-5EFA4491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D71B64-DBB2-4634-B254-31D8E245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5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1165CB-A57C-4250-BFB0-677EA781A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9622E7-7BAB-4AEB-BF5B-DD84E3C43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69735F-190A-44BC-B90C-157485973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730628-C35F-47CC-9BFE-65101D65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A53C45-2C41-4E49-99C1-532D3F140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4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7E29B-B359-4280-8A9B-AF5EB30C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AA19EC-8204-42EB-A7D1-5F93CE092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5726C7-C630-47F7-AFAE-0F2F7623D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16DCC4-356B-40D6-B7C1-2BB8CE8A4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8AFE4B-BC86-4989-8CEB-F6E0A6081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9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E67B01-691C-4217-8828-547CDAF58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5A99CC-D644-4B03-AF48-BDCC22373B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745A26-065E-4715-A5C4-E26E65A02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5F8997-B774-45C9-A8A9-BE55E86AD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82E5BF-E0A2-476F-B64F-8CD63B77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6C7BC6-9A79-4FAE-B424-05CB0759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6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BA433-6DA2-4369-A083-6B097FBDF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043D86-590B-41F7-86A3-2D78F7FC5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96A4D48-032A-4807-ADC5-2FA0E785C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D71F88-12D7-42B5-9418-947C6C50B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324FD8-CBEA-4F37-B751-8883C969A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E49B78A-2C5C-4392-9D7C-1FF90D718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AD10B3-9587-4571-A0F1-7BBC2470C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8BAE362-EB81-4B79-BDC2-B535E215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6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947A6-5FF6-4586-A9CB-91961A46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380693-92D1-4C37-A6AD-22BE91F2B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C9ABBA-C1B9-42D2-BDE9-17FBF5A6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E3D934-6DD6-44DD-AEBF-C77E2FA45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2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D609760-36A6-4126-B95E-84D69BDFA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8110DCC-E256-4E35-89E3-032C4C56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B431F15-CDA2-4FB5-86D7-B7D54A45E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4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A51B53-E27D-4A8B-B502-817FA3ACC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68CAD0-3CDE-45BD-B50B-56AF4971B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DADBE6-4594-4C7B-80B3-404C6F249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B81946-B2A6-4046-841B-36401592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D68112-42C8-4B27-BCFB-EC7FBD9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44EE73-57C6-40A4-A9D8-863441C36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4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4FAE3-EF6F-4E23-BE46-AAFB8DF10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DCC84F1-3AFC-47D5-8064-CA780F78E6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2DC0C2-5C1B-4D98-86C1-FF4BA6FAE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C1D67C-30AC-430F-B52B-6B63BEC96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8A0ED4-5E0F-42B2-BFFB-2D1D04BF6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E880F1-D389-4C16-A88D-43F961DB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3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AFE3A66-C5CF-49D8-BE98-0A99BC51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F900404-5E56-4667-A59E-9018BB5BC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046754-CE1C-47BE-9083-36DD2BF5E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1D35-D969-4670-9EE4-C78DE5736EB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13FBD4-BA20-42A9-BED5-D3376195D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C74E1D-7A42-4542-9556-FD256862B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0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43E2AE1-3131-4D0B-BC1A-E847EDD90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175" y="2097523"/>
            <a:ext cx="2119313" cy="221932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661384E-86BF-4171-9BFF-A6BFACDEFF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28" y="2143243"/>
            <a:ext cx="2119313" cy="221932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AAA71E3-1279-447B-91BE-BA24EAEFFF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27" y="4575925"/>
            <a:ext cx="2119313" cy="221932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6428EBB-B2BB-43A2-B7F4-02F904AEE5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040" y="4606406"/>
            <a:ext cx="2119313" cy="221932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11A7C88A-8136-4554-AFA4-72990934AC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414" y="4565767"/>
            <a:ext cx="2119313" cy="2219325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4E8366AB-FFC6-487E-9E0F-0EC3B78FA6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0" y="2143244"/>
            <a:ext cx="2119313" cy="2219325"/>
          </a:xfrm>
          <a:prstGeom prst="rect">
            <a:avLst/>
          </a:prstGeom>
        </p:spPr>
      </p:pic>
      <p:sp>
        <p:nvSpPr>
          <p:cNvPr id="16" name="Pfeil: nach rechts 15">
            <a:extLst>
              <a:ext uri="{FF2B5EF4-FFF2-40B4-BE49-F238E27FC236}">
                <a16:creationId xmlns:a16="http://schemas.microsoft.com/office/drawing/2014/main" id="{FAB9CB08-EA93-49ED-85F9-13B65E8F9425}"/>
              </a:ext>
            </a:extLst>
          </p:cNvPr>
          <p:cNvSpPr/>
          <p:nvPr/>
        </p:nvSpPr>
        <p:spPr>
          <a:xfrm rot="191327">
            <a:off x="6948957" y="3559220"/>
            <a:ext cx="366836" cy="14887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feil: nach rechts 16">
            <a:extLst>
              <a:ext uri="{FF2B5EF4-FFF2-40B4-BE49-F238E27FC236}">
                <a16:creationId xmlns:a16="http://schemas.microsoft.com/office/drawing/2014/main" id="{3D88DD10-BA57-44CA-AFFF-CAA1464E07AB}"/>
              </a:ext>
            </a:extLst>
          </p:cNvPr>
          <p:cNvSpPr/>
          <p:nvPr/>
        </p:nvSpPr>
        <p:spPr>
          <a:xfrm rot="1721472">
            <a:off x="8791728" y="3331821"/>
            <a:ext cx="366836" cy="14887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feil: nach rechts 17">
            <a:extLst>
              <a:ext uri="{FF2B5EF4-FFF2-40B4-BE49-F238E27FC236}">
                <a16:creationId xmlns:a16="http://schemas.microsoft.com/office/drawing/2014/main" id="{F05FC274-502F-4F1E-8976-F9C8463B6BBE}"/>
              </a:ext>
            </a:extLst>
          </p:cNvPr>
          <p:cNvSpPr/>
          <p:nvPr/>
        </p:nvSpPr>
        <p:spPr>
          <a:xfrm rot="560627">
            <a:off x="6943162" y="5432283"/>
            <a:ext cx="366836" cy="14887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feil: nach rechts 18">
            <a:extLst>
              <a:ext uri="{FF2B5EF4-FFF2-40B4-BE49-F238E27FC236}">
                <a16:creationId xmlns:a16="http://schemas.microsoft.com/office/drawing/2014/main" id="{94F28C5C-9E6F-437A-8707-10099BAC34DA}"/>
              </a:ext>
            </a:extLst>
          </p:cNvPr>
          <p:cNvSpPr/>
          <p:nvPr/>
        </p:nvSpPr>
        <p:spPr>
          <a:xfrm rot="1721472">
            <a:off x="9090383" y="5570509"/>
            <a:ext cx="366836" cy="14887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feil: nach rechts 19">
            <a:extLst>
              <a:ext uri="{FF2B5EF4-FFF2-40B4-BE49-F238E27FC236}">
                <a16:creationId xmlns:a16="http://schemas.microsoft.com/office/drawing/2014/main" id="{DC202A14-1EE4-4DD0-9D90-FACC13FF2EC7}"/>
              </a:ext>
            </a:extLst>
          </p:cNvPr>
          <p:cNvSpPr/>
          <p:nvPr/>
        </p:nvSpPr>
        <p:spPr>
          <a:xfrm rot="1721472">
            <a:off x="10961308" y="5627348"/>
            <a:ext cx="366836" cy="14887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feil: nach rechts 20">
            <a:extLst>
              <a:ext uri="{FF2B5EF4-FFF2-40B4-BE49-F238E27FC236}">
                <a16:creationId xmlns:a16="http://schemas.microsoft.com/office/drawing/2014/main" id="{3A8FF435-923D-46AA-B5DC-9C885A27CCE2}"/>
              </a:ext>
            </a:extLst>
          </p:cNvPr>
          <p:cNvSpPr/>
          <p:nvPr/>
        </p:nvSpPr>
        <p:spPr>
          <a:xfrm rot="21032472">
            <a:off x="11351100" y="3381608"/>
            <a:ext cx="366836" cy="1488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A26BC49-21DB-4D19-B0C9-EB3D1AC79BE4}"/>
              </a:ext>
            </a:extLst>
          </p:cNvPr>
          <p:cNvSpPr txBox="1"/>
          <p:nvPr/>
        </p:nvSpPr>
        <p:spPr>
          <a:xfrm>
            <a:off x="407377" y="1300480"/>
            <a:ext cx="2009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Corona-Status quo 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4A1F0AF-41EA-4B72-93C4-D2424B3F72C7}"/>
              </a:ext>
            </a:extLst>
          </p:cNvPr>
          <p:cNvSpPr/>
          <p:nvPr/>
        </p:nvSpPr>
        <p:spPr>
          <a:xfrm>
            <a:off x="6791667" y="2897386"/>
            <a:ext cx="609600" cy="106322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A1B813AB-B62D-4B9C-A287-555F5FFCBD1F}"/>
              </a:ext>
            </a:extLst>
          </p:cNvPr>
          <p:cNvSpPr/>
          <p:nvPr/>
        </p:nvSpPr>
        <p:spPr>
          <a:xfrm>
            <a:off x="8625840" y="2897386"/>
            <a:ext cx="955258" cy="120102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DC2BCCA-D381-4695-BD8F-E2BF423B8DD4}"/>
              </a:ext>
            </a:extLst>
          </p:cNvPr>
          <p:cNvSpPr/>
          <p:nvPr/>
        </p:nvSpPr>
        <p:spPr>
          <a:xfrm>
            <a:off x="10861040" y="2828489"/>
            <a:ext cx="906914" cy="120102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D623A9D-5D46-441A-B7AA-D738029DA730}"/>
              </a:ext>
            </a:extLst>
          </p:cNvPr>
          <p:cNvSpPr/>
          <p:nvPr/>
        </p:nvSpPr>
        <p:spPr>
          <a:xfrm>
            <a:off x="6664960" y="5317805"/>
            <a:ext cx="773320" cy="120102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9FFE4F0-B204-4A34-BE29-2CF5503A250B}"/>
              </a:ext>
            </a:extLst>
          </p:cNvPr>
          <p:cNvSpPr/>
          <p:nvPr/>
        </p:nvSpPr>
        <p:spPr>
          <a:xfrm>
            <a:off x="8807778" y="5302025"/>
            <a:ext cx="773320" cy="120102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C68872F2-B96B-45FB-B2A3-3764CE1D7E7F}"/>
              </a:ext>
            </a:extLst>
          </p:cNvPr>
          <p:cNvSpPr/>
          <p:nvPr/>
        </p:nvSpPr>
        <p:spPr>
          <a:xfrm>
            <a:off x="10755149" y="5386152"/>
            <a:ext cx="944701" cy="120102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37714195-DD8C-403B-A128-3DF0803CADD4}"/>
              </a:ext>
            </a:extLst>
          </p:cNvPr>
          <p:cNvGrpSpPr/>
          <p:nvPr/>
        </p:nvGrpSpPr>
        <p:grpSpPr>
          <a:xfrm>
            <a:off x="5557520" y="1300480"/>
            <a:ext cx="4989039" cy="389169"/>
            <a:chOff x="5557520" y="1300480"/>
            <a:chExt cx="4989039" cy="389169"/>
          </a:xfrm>
        </p:grpSpPr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D0CF6C5E-28E7-4D63-A176-0BBDBA3D8D7F}"/>
                </a:ext>
              </a:extLst>
            </p:cNvPr>
            <p:cNvSpPr txBox="1"/>
            <p:nvPr/>
          </p:nvSpPr>
          <p:spPr>
            <a:xfrm>
              <a:off x="5557520" y="1300480"/>
              <a:ext cx="15748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Corona-Trends</a:t>
              </a:r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09FDC3F5-D73A-48E2-8A96-F1FEA27CFD02}"/>
                </a:ext>
              </a:extLst>
            </p:cNvPr>
            <p:cNvSpPr/>
            <p:nvPr/>
          </p:nvSpPr>
          <p:spPr>
            <a:xfrm>
              <a:off x="7133480" y="1377790"/>
              <a:ext cx="186170" cy="292022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8C80BD02-8E00-4D57-B6B9-01074A441C24}"/>
                </a:ext>
              </a:extLst>
            </p:cNvPr>
            <p:cNvSpPr txBox="1"/>
            <p:nvPr/>
          </p:nvSpPr>
          <p:spPr>
            <a:xfrm>
              <a:off x="7319650" y="1320317"/>
              <a:ext cx="32269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=Trends der </a:t>
              </a:r>
              <a:r>
                <a:rPr lang="en-US" dirty="0" err="1"/>
                <a:t>letzten</a:t>
              </a:r>
              <a:r>
                <a:rPr lang="en-US" dirty="0"/>
                <a:t> </a:t>
              </a:r>
              <a:r>
                <a:rPr lang="en-US" dirty="0" err="1"/>
                <a:t>vier</a:t>
              </a:r>
              <a:r>
                <a:rPr lang="en-US" dirty="0"/>
                <a:t> </a:t>
              </a:r>
              <a:r>
                <a:rPr lang="en-US" dirty="0" err="1"/>
                <a:t>Wochen</a:t>
              </a:r>
              <a:endParaRPr lang="en-US" dirty="0"/>
            </a:p>
          </p:txBody>
        </p:sp>
      </p:grpSp>
      <p:sp>
        <p:nvSpPr>
          <p:cNvPr id="34" name="Textfeld 33">
            <a:extLst>
              <a:ext uri="{FF2B5EF4-FFF2-40B4-BE49-F238E27FC236}">
                <a16:creationId xmlns:a16="http://schemas.microsoft.com/office/drawing/2014/main" id="{B9ED0746-B966-44C5-BE01-D1C62B0D3235}"/>
              </a:ext>
            </a:extLst>
          </p:cNvPr>
          <p:cNvSpPr txBox="1"/>
          <p:nvPr/>
        </p:nvSpPr>
        <p:spPr>
          <a:xfrm>
            <a:off x="3892749" y="196492"/>
            <a:ext cx="473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Covid-19-Kennzahlen-Kompakt (</a:t>
            </a:r>
            <a:r>
              <a:rPr lang="en-US" b="1" dirty="0" err="1"/>
              <a:t>Monatsbericht</a:t>
            </a:r>
            <a:r>
              <a:rPr lang="en-US" b="1" dirty="0"/>
              <a:t>)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D1418321-F10E-4D06-8D79-C0C2DDC989A3}"/>
              </a:ext>
            </a:extLst>
          </p:cNvPr>
          <p:cNvSpPr/>
          <p:nvPr/>
        </p:nvSpPr>
        <p:spPr>
          <a:xfrm>
            <a:off x="8817938" y="239146"/>
            <a:ext cx="3236754" cy="3892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Datenstand</a:t>
            </a:r>
            <a:r>
              <a:rPr lang="en-US"/>
              <a:t>: xx.xx.2023</a:t>
            </a:r>
            <a:endParaRPr lang="en-US" dirty="0"/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E5A8B033-4934-43FF-9516-8E2D80C5B6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7377" y="166385"/>
            <a:ext cx="1714500" cy="923925"/>
          </a:xfrm>
          <a:prstGeom prst="rect">
            <a:avLst/>
          </a:prstGeom>
        </p:spPr>
      </p:pic>
      <p:sp>
        <p:nvSpPr>
          <p:cNvPr id="38" name="Textfeld 37">
            <a:extLst>
              <a:ext uri="{FF2B5EF4-FFF2-40B4-BE49-F238E27FC236}">
                <a16:creationId xmlns:a16="http://schemas.microsoft.com/office/drawing/2014/main" id="{FB26A0F4-DE82-4079-841A-D87BB05E27D3}"/>
              </a:ext>
            </a:extLst>
          </p:cNvPr>
          <p:cNvSpPr txBox="1"/>
          <p:nvPr/>
        </p:nvSpPr>
        <p:spPr>
          <a:xfrm>
            <a:off x="5563414" y="1918058"/>
            <a:ext cx="199022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7-Tage-Meldeinzidenz</a:t>
            </a:r>
          </a:p>
          <a:p>
            <a:r>
              <a:rPr lang="en-US" dirty="0"/>
              <a:t>(</a:t>
            </a:r>
            <a:r>
              <a:rPr lang="en-US" dirty="0">
                <a:solidFill>
                  <a:srgbClr val="0070C0"/>
                </a:solidFill>
              </a:rPr>
              <a:t>7,5/100.000</a:t>
            </a:r>
            <a:r>
              <a:rPr lang="en-US" dirty="0"/>
              <a:t>)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0564A65-7C2C-430E-A3CE-19C2BE2A3B47}"/>
              </a:ext>
            </a:extLst>
          </p:cNvPr>
          <p:cNvSpPr txBox="1"/>
          <p:nvPr/>
        </p:nvSpPr>
        <p:spPr>
          <a:xfrm>
            <a:off x="7637621" y="1990778"/>
            <a:ext cx="2227739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dirty="0"/>
              <a:t>Arztbesuche mit Atemwegs-erkrankung und COVID-19</a:t>
            </a:r>
          </a:p>
          <a:p>
            <a:r>
              <a:rPr lang="de-DE" sz="1400" dirty="0"/>
              <a:t>(</a:t>
            </a:r>
            <a:r>
              <a:rPr lang="de-DE" sz="1400" dirty="0">
                <a:solidFill>
                  <a:srgbClr val="0070C0"/>
                </a:solidFill>
              </a:rPr>
              <a:t>40/100.000</a:t>
            </a:r>
            <a:r>
              <a:rPr lang="de-DE" sz="1400" dirty="0"/>
              <a:t>)</a:t>
            </a:r>
            <a:endParaRPr lang="en-US" sz="1400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9855488-A11E-49C8-959E-EEF38A14F3FD}"/>
              </a:ext>
            </a:extLst>
          </p:cNvPr>
          <p:cNvSpPr txBox="1"/>
          <p:nvPr/>
        </p:nvSpPr>
        <p:spPr>
          <a:xfrm>
            <a:off x="9814281" y="2191160"/>
            <a:ext cx="237771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dirty="0"/>
              <a:t>Viruslast im Abwasser</a:t>
            </a:r>
          </a:p>
          <a:p>
            <a:r>
              <a:rPr lang="de-DE" sz="1600" dirty="0"/>
              <a:t>(</a:t>
            </a:r>
            <a:r>
              <a:rPr lang="de-DE" sz="1600" dirty="0">
                <a:solidFill>
                  <a:srgbClr val="0070C0"/>
                </a:solidFill>
              </a:rPr>
              <a:t>Standorte steigend: 20% </a:t>
            </a:r>
            <a:r>
              <a:rPr lang="de-DE" sz="1600" dirty="0"/>
              <a:t>)</a:t>
            </a:r>
            <a:endParaRPr lang="en-US" sz="1600" dirty="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C7EF286-A082-4083-9430-0708F496DE4E}"/>
              </a:ext>
            </a:extLst>
          </p:cNvPr>
          <p:cNvSpPr txBox="1"/>
          <p:nvPr/>
        </p:nvSpPr>
        <p:spPr>
          <a:xfrm>
            <a:off x="5557520" y="4528694"/>
            <a:ext cx="222773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Todesfälle</a:t>
            </a:r>
            <a:r>
              <a:rPr lang="en-US" dirty="0"/>
              <a:t> pro </a:t>
            </a:r>
            <a:r>
              <a:rPr lang="en-US" dirty="0" err="1"/>
              <a:t>Woche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>
                <a:solidFill>
                  <a:srgbClr val="0070C0"/>
                </a:solidFill>
              </a:rPr>
              <a:t>Letzte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Woche</a:t>
            </a:r>
            <a:r>
              <a:rPr lang="en-US" dirty="0">
                <a:solidFill>
                  <a:srgbClr val="0070C0"/>
                </a:solidFill>
              </a:rPr>
              <a:t>: 519</a:t>
            </a:r>
            <a:r>
              <a:rPr lang="en-US" dirty="0"/>
              <a:t>)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5C7AE898-8226-4A42-9110-6BDF90885F23}"/>
              </a:ext>
            </a:extLst>
          </p:cNvPr>
          <p:cNvSpPr txBox="1"/>
          <p:nvPr/>
        </p:nvSpPr>
        <p:spPr>
          <a:xfrm>
            <a:off x="7633726" y="4263057"/>
            <a:ext cx="205807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COVID-19-ITS-Auslastung</a:t>
            </a:r>
          </a:p>
          <a:p>
            <a:r>
              <a:rPr lang="en-US" dirty="0"/>
              <a:t>(</a:t>
            </a:r>
            <a:r>
              <a:rPr lang="en-US" dirty="0">
                <a:solidFill>
                  <a:srgbClr val="0070C0"/>
                </a:solidFill>
              </a:rPr>
              <a:t>2,5%</a:t>
            </a:r>
            <a:r>
              <a:rPr lang="en-US" dirty="0"/>
              <a:t>)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A75A14C5-78AC-47D3-A86C-0E85D209CDF3}"/>
              </a:ext>
            </a:extLst>
          </p:cNvPr>
          <p:cNvSpPr txBox="1"/>
          <p:nvPr/>
        </p:nvSpPr>
        <p:spPr>
          <a:xfrm>
            <a:off x="9733541" y="4494747"/>
            <a:ext cx="2377719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dirty="0"/>
              <a:t>Hospitalisierte mit Atemwegs-erkrankung und COVID-19</a:t>
            </a:r>
          </a:p>
          <a:p>
            <a:r>
              <a:rPr lang="de-DE" sz="1400" dirty="0"/>
              <a:t>(</a:t>
            </a:r>
            <a:r>
              <a:rPr lang="de-DE" sz="1400" dirty="0">
                <a:solidFill>
                  <a:srgbClr val="0070C0"/>
                </a:solidFill>
              </a:rPr>
              <a:t>1,5/100.000</a:t>
            </a:r>
            <a:r>
              <a:rPr lang="de-DE" sz="1400" dirty="0"/>
              <a:t>)</a:t>
            </a:r>
            <a:endParaRPr lang="en-US" sz="1400" dirty="0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C34BDFAB-078A-4C0A-B180-46C2946E4785}"/>
              </a:ext>
            </a:extLst>
          </p:cNvPr>
          <p:cNvSpPr/>
          <p:nvPr/>
        </p:nvSpPr>
        <p:spPr>
          <a:xfrm>
            <a:off x="5212080" y="1090310"/>
            <a:ext cx="6899180" cy="56013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9F9428BB-13B1-469B-84F0-3ADD6400AE4F}"/>
              </a:ext>
            </a:extLst>
          </p:cNvPr>
          <p:cNvSpPr/>
          <p:nvPr/>
        </p:nvSpPr>
        <p:spPr>
          <a:xfrm>
            <a:off x="60420" y="1100843"/>
            <a:ext cx="5108554" cy="56013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" name="Tabelle 47">
            <a:extLst>
              <a:ext uri="{FF2B5EF4-FFF2-40B4-BE49-F238E27FC236}">
                <a16:creationId xmlns:a16="http://schemas.microsoft.com/office/drawing/2014/main" id="{1EB9E327-73D6-4EAB-888F-2D51B95BC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685765"/>
              </p:ext>
            </p:extLst>
          </p:nvPr>
        </p:nvGraphicFramePr>
        <p:xfrm>
          <a:off x="373483" y="2276761"/>
          <a:ext cx="4597011" cy="34088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2337">
                  <a:extLst>
                    <a:ext uri="{9D8B030D-6E8A-4147-A177-3AD203B41FA5}">
                      <a16:colId xmlns:a16="http://schemas.microsoft.com/office/drawing/2014/main" val="2658896648"/>
                    </a:ext>
                  </a:extLst>
                </a:gridCol>
                <a:gridCol w="1532337">
                  <a:extLst>
                    <a:ext uri="{9D8B030D-6E8A-4147-A177-3AD203B41FA5}">
                      <a16:colId xmlns:a16="http://schemas.microsoft.com/office/drawing/2014/main" val="1550737679"/>
                    </a:ext>
                  </a:extLst>
                </a:gridCol>
                <a:gridCol w="1532337">
                  <a:extLst>
                    <a:ext uri="{9D8B030D-6E8A-4147-A177-3AD203B41FA5}">
                      <a16:colId xmlns:a16="http://schemas.microsoft.com/office/drawing/2014/main" val="2826154840"/>
                    </a:ext>
                  </a:extLst>
                </a:gridCol>
              </a:tblGrid>
              <a:tr h="391306">
                <a:tc>
                  <a:txBody>
                    <a:bodyPr/>
                    <a:lstStyle/>
                    <a:p>
                      <a:r>
                        <a:rPr lang="en-US" dirty="0"/>
                        <a:t>COVID-19-Fälle </a:t>
                      </a:r>
                      <a:r>
                        <a:rPr lang="en-US" dirty="0" err="1"/>
                        <a:t>gesamt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Covid-19-Todesfälle </a:t>
                      </a:r>
                      <a:r>
                        <a:rPr lang="en-US" dirty="0" err="1"/>
                        <a:t>gesamt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Verabreichte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Impfdosen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602749"/>
                  </a:ext>
                </a:extLst>
              </a:tr>
              <a:tr h="391306">
                <a:tc>
                  <a:txBody>
                    <a:bodyPr/>
                    <a:lstStyle/>
                    <a:p>
                      <a:r>
                        <a:rPr lang="en-US" dirty="0"/>
                        <a:t>38.392.366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172.428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192,2 Mio.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44825"/>
                  </a:ext>
                </a:extLst>
              </a:tr>
              <a:tr h="391306">
                <a:tc>
                  <a:txBody>
                    <a:bodyPr/>
                    <a:lstStyle/>
                    <a:p>
                      <a:r>
                        <a:rPr lang="en-US" dirty="0" err="1"/>
                        <a:t>Grundimmuniserte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Personen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Geimpfte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einer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Auffrischimpfung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Geimpfte mit </a:t>
                      </a:r>
                      <a:r>
                        <a:rPr lang="de-DE" sz="1800" dirty="0" err="1"/>
                        <a:t>zweiAuffrischungsimpfungen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59955"/>
                  </a:ext>
                </a:extLst>
              </a:tr>
              <a:tr h="391306">
                <a:tc>
                  <a:txBody>
                    <a:bodyPr/>
                    <a:lstStyle/>
                    <a:p>
                      <a:r>
                        <a:rPr lang="de-DE" dirty="0"/>
                        <a:t>63,6 Mio. (</a:t>
                      </a:r>
                      <a:r>
                        <a:rPr lang="en-US" dirty="0"/>
                        <a:t>76,4%)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52,1 Mio. (</a:t>
                      </a:r>
                      <a:r>
                        <a:rPr lang="en-US" dirty="0"/>
                        <a:t>62,6%)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12,7 Mio.</a:t>
                      </a:r>
                      <a:r>
                        <a:rPr lang="en-US" dirty="0"/>
                        <a:t> (15,2%)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169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457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Breitbild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Hendrik Wilking</dc:creator>
  <cp:lastModifiedBy>Hendrik Wilking</cp:lastModifiedBy>
  <cp:revision>10</cp:revision>
  <dcterms:created xsi:type="dcterms:W3CDTF">2023-05-04T07:17:10Z</dcterms:created>
  <dcterms:modified xsi:type="dcterms:W3CDTF">2023-05-05T07:58:16Z</dcterms:modified>
</cp:coreProperties>
</file>