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134804450" r:id="rId3"/>
    <p:sldId id="2134804473" r:id="rId4"/>
    <p:sldId id="2134804472" r:id="rId5"/>
    <p:sldId id="2134804474" r:id="rId6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3C1E505-B290-4A74-8B9C-C8BB829CE2BD}">
          <p14:sldIdLst>
            <p14:sldId id="261"/>
            <p14:sldId id="2134804450"/>
            <p14:sldId id="2134804473"/>
            <p14:sldId id="2134804472"/>
            <p14:sldId id="21348044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127">
          <p15:clr>
            <a:srgbClr val="A4A3A4"/>
          </p15:clr>
        </p15:guide>
        <p15:guide id="4" pos="1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ännel, Andrea" initials="MA" lastIdx="3" clrIdx="0"/>
  <p:cmAuthor id="1" name="Degen, Marieke" initials="DM" lastIdx="13" clrIdx="1"/>
  <p:cmAuthor id="2" name="Michaela Diercke" initials="MD" lastIdx="2" clrIdx="2"/>
  <p:cmAuthor id="3" name="an der Heiden, Matthias" initials="adHM" lastIdx="4" clrIdx="3"/>
  <p:cmAuthor id="4" name="Herzog, Christian" initials="CH" lastIdx="6" clrIdx="4"/>
  <p:cmAuthor id="5" name="Mirjam Jenny" initials="MJ" lastIdx="9" clrIdx="5"/>
  <p:cmAuthor id="6" name="Mirjam Jenny" initials="MJ [2]" lastIdx="2" clrIdx="6"/>
  <p:cmAuthor id="7" name="Rexroth, Ute" initials="RU" lastIdx="71" clrIdx="7"/>
  <p:cmAuthor id="8" name="Alpers, Katharina" initials="AK" lastIdx="1" clrIdx="8"/>
  <p:cmAuthor id="9" name="Zimmermann, Ruth" initials="ZR" lastIdx="7" clrIdx="9"/>
  <p:cmAuthor id="10" name="Marieke Degen" initials="MD" lastIdx="1" clrIdx="10"/>
  <p:cmAuthor id="11" name="Degen, Marc -StVL BMG" initials="DM-B" lastIdx="7" clrIdx="11"/>
  <p:cmAuthor id="12" name="Kautz, Hanno -L7 BMG" initials="KH-B" lastIdx="1" clrIdx="12"/>
  <p:cmAuthor id="13" name="Wieler, Lothar" initials="LHW" lastIdx="5" clrIdx="13"/>
  <p:cmAuthor id="14" name="Wichmann, Ole" initials="WO" lastIdx="2" clrIdx="14"/>
  <p:cmAuthor id="15" name="Sievers, Claudia" initials="CSI" lastIdx="3" clrIdx="15"/>
  <p:cmAuthor id="16" name="lothar.wieler@t-online.de" initials="l" lastIdx="1" clrIdx="16"/>
  <p:cmAuthor id="17" name="Haas, Walter" initials="HW" lastIdx="1" clrIdx="17"/>
  <p:cmAuthor id="18" name="LS" initials="LS" lastIdx="1" clrIdx="18"/>
  <p:cmAuthor id="19" name="Fischer, Martina" initials="FM" lastIdx="8" clrIdx="19"/>
  <p:cmAuthor id="20" name="sieversc" initials="CSI" lastIdx="2" clrIdx="20">
    <p:extLst>
      <p:ext uri="{19B8F6BF-5375-455C-9EA6-DF929625EA0E}">
        <p15:presenceInfo xmlns:p15="http://schemas.microsoft.com/office/powerpoint/2012/main" userId="sieversc" providerId="None"/>
      </p:ext>
    </p:extLst>
  </p:cmAuthor>
  <p:cmAuthor id="21" name="Kröger, Stefan" initials="KS" lastIdx="11" clrIdx="21">
    <p:extLst>
      <p:ext uri="{19B8F6BF-5375-455C-9EA6-DF929625EA0E}">
        <p15:presenceInfo xmlns:p15="http://schemas.microsoft.com/office/powerpoint/2012/main" userId="Kröger, Stefan" providerId="None"/>
      </p:ext>
    </p:extLst>
  </p:cmAuthor>
  <p:cmAuthor id="22" name="Hamouda, Osamah" initials="OHa" lastIdx="4" clrIdx="22">
    <p:extLst>
      <p:ext uri="{19B8F6BF-5375-455C-9EA6-DF929625EA0E}">
        <p15:presenceInfo xmlns:p15="http://schemas.microsoft.com/office/powerpoint/2012/main" userId="Hamouda, Osamah" providerId="None"/>
      </p:ext>
    </p:extLst>
  </p:cmAuthor>
  <p:cmAuthor id="23" name="Bödeker, Birte" initials="BB" lastIdx="4" clrIdx="23">
    <p:extLst>
      <p:ext uri="{19B8F6BF-5375-455C-9EA6-DF929625EA0E}">
        <p15:presenceInfo xmlns:p15="http://schemas.microsoft.com/office/powerpoint/2012/main" userId="Bödeker, Birte" providerId="None"/>
      </p:ext>
    </p:extLst>
  </p:cmAuthor>
  <p:cmAuthor id="24" name="Glasmacher, Susanne" initials="SG" lastIdx="1" clrIdx="24">
    <p:extLst>
      <p:ext uri="{19B8F6BF-5375-455C-9EA6-DF929625EA0E}">
        <p15:presenceInfo xmlns:p15="http://schemas.microsoft.com/office/powerpoint/2012/main" userId="Glasmacher, Susanne" providerId="None"/>
      </p:ext>
    </p:extLst>
  </p:cmAuthor>
  <p:cmAuthor id="25" name="Bichel, Yvonne" initials="BY" lastIdx="1" clrIdx="25">
    <p:extLst>
      <p:ext uri="{19B8F6BF-5375-455C-9EA6-DF929625EA0E}">
        <p15:presenceInfo xmlns:p15="http://schemas.microsoft.com/office/powerpoint/2012/main" userId="Bichel, Yvonne" providerId="None"/>
      </p:ext>
    </p:extLst>
  </p:cmAuthor>
  <p:cmAuthor id="26" name="Budas" initials="B" lastIdx="3" clrIdx="26">
    <p:extLst>
      <p:ext uri="{19B8F6BF-5375-455C-9EA6-DF929625EA0E}">
        <p15:presenceInfo xmlns:p15="http://schemas.microsoft.com/office/powerpoint/2012/main" userId="Budas" providerId="None"/>
      </p:ext>
    </p:extLst>
  </p:cmAuthor>
  <p:cmAuthor id="27" name="Fischer-Fels, Jonathan" initials="FJ" lastIdx="9" clrIdx="27">
    <p:extLst>
      <p:ext uri="{19B8F6BF-5375-455C-9EA6-DF929625EA0E}">
        <p15:presenceInfo xmlns:p15="http://schemas.microsoft.com/office/powerpoint/2012/main" userId="Fischer-Fels, Jonat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  <a:srgbClr val="338BD2"/>
    <a:srgbClr val="006EC7"/>
    <a:srgbClr val="66A8DD"/>
    <a:srgbClr val="80A5DC"/>
    <a:srgbClr val="4F81BD"/>
    <a:srgbClr val="4D8AD2"/>
    <a:srgbClr val="689CCA"/>
    <a:srgbClr val="367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1" autoAdjust="0"/>
    <p:restoredTop sz="80984" autoAdjust="0"/>
  </p:normalViewPr>
  <p:slideViewPr>
    <p:cSldViewPr snapToGrid="0" snapToObjects="1">
      <p:cViewPr varScale="1">
        <p:scale>
          <a:sx n="93" d="100"/>
          <a:sy n="93" d="100"/>
        </p:scale>
        <p:origin x="2658" y="66"/>
      </p:cViewPr>
      <p:guideLst>
        <p:guide orient="horz" pos="2160"/>
        <p:guide pos="2880"/>
        <p:guide orient="horz" pos="4127"/>
        <p:guide pos="1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41" d="100"/>
          <a:sy n="41" d="100"/>
        </p:scale>
        <p:origin x="259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10.05.2023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81" rIns="91557" bIns="457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57" tIns="45781" rIns="91557" bIns="45781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042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PM zum Start des </a:t>
            </a:r>
            <a:r>
              <a:rPr lang="de-DE" b="0" dirty="0" err="1"/>
              <a:t>Stellungnahmeverfahrens</a:t>
            </a:r>
            <a:r>
              <a:rPr lang="de-DE" b="0" dirty="0"/>
              <a:t>: </a:t>
            </a:r>
          </a:p>
          <a:p>
            <a:r>
              <a:rPr lang="de-DE" b="0" dirty="0"/>
              <a:t>https://www.rki.de/DE/Content/Kommissionen/STIKO/Empfehlungen/PM_2023-04-25.html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2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ECDC Vaccine Scheduler:</a:t>
            </a:r>
          </a:p>
          <a:p>
            <a:r>
              <a:rPr lang="de-DE" dirty="0"/>
              <a:t>https://vaccine-schedule.ecdc.europa.eu/Scheduler/ByDisease?SelectedDiseaseId=52&amp;SelectedCountryIdByDisease=-1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461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Ankündigung des VRBPAC:</a:t>
            </a:r>
          </a:p>
          <a:p>
            <a:r>
              <a:rPr lang="de-DE" b="0" dirty="0"/>
              <a:t>https://www.fda.gov/advisory-committees/advisory-committee-calendar/vaccines-and-related-biological-products-advisory-committee-meeting-june-15-2023-announcement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51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RKI </a:t>
            </a:r>
            <a:r>
              <a:rPr lang="de-DE" b="0" dirty="0" err="1"/>
              <a:t>Montasberichte</a:t>
            </a:r>
            <a:r>
              <a:rPr lang="de-DE" b="0" dirty="0"/>
              <a:t> zum COVID Impfgeschehen:</a:t>
            </a:r>
          </a:p>
          <a:p>
            <a:r>
              <a:rPr lang="de-DE" b="0" dirty="0"/>
              <a:t>https://www.rki.de/DE/Content/Infekt/Impfen/ImpfungenAZ/COVID-19/Monatsbericht-Impfung.html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631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20" name="Bild 12" descr="RKI-Logo_RGB_P300C.tif">
            <a:extLst>
              <a:ext uri="{FF2B5EF4-FFF2-40B4-BE49-F238E27FC236}">
                <a16:creationId xmlns:a16="http://schemas.microsoft.com/office/drawing/2014/main" id="{F2C2DD98-CE1D-48B2-9766-6F4D21886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2" descr="RKI-Logo_RGB_P300C.tif">
            <a:extLst>
              <a:ext uri="{FF2B5EF4-FFF2-40B4-BE49-F238E27FC236}">
                <a16:creationId xmlns:a16="http://schemas.microsoft.com/office/drawing/2014/main" id="{B783DEE5-7274-489F-965B-E82F2984A5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30.9.2022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30.9.2022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2" descr="RKI-Logo_RGB_P300C.tif">
            <a:extLst>
              <a:ext uri="{FF2B5EF4-FFF2-40B4-BE49-F238E27FC236}">
                <a16:creationId xmlns:a16="http://schemas.microsoft.com/office/drawing/2014/main" id="{DBDA181B-D7F9-470D-A7A1-27AC8DCBEC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419" y="94918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/>
              <a:t>COVID-19 Impfungen</a:t>
            </a:r>
            <a:br>
              <a:rPr lang="de-DE" dirty="0"/>
            </a:br>
            <a:br>
              <a:rPr lang="de-DE" sz="1600" dirty="0"/>
            </a:br>
            <a:r>
              <a:rPr lang="de-DE" sz="1600" dirty="0"/>
              <a:t>- Neue STIKO Empfehlung</a:t>
            </a:r>
            <a:br>
              <a:rPr lang="de-DE" sz="1600" dirty="0"/>
            </a:br>
            <a:r>
              <a:rPr lang="de-DE" sz="1600" dirty="0"/>
              <a:t>- Vergleich Impf-Empfehlungen EU</a:t>
            </a:r>
            <a:br>
              <a:rPr lang="de-DE" sz="1600" dirty="0"/>
            </a:br>
            <a:r>
              <a:rPr lang="de-DE" sz="1600" dirty="0"/>
              <a:t>- Weitere Anpassungen der Impfstoffe</a:t>
            </a:r>
            <a:br>
              <a:rPr lang="de-DE" sz="1600" dirty="0"/>
            </a:br>
            <a:r>
              <a:rPr lang="de-DE" sz="1600" dirty="0"/>
              <a:t>- Letzter Monatsbericht Impfen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935997" y="4212404"/>
            <a:ext cx="4503737" cy="843980"/>
          </a:xfrm>
        </p:spPr>
        <p:txBody>
          <a:bodyPr/>
          <a:lstStyle/>
          <a:p>
            <a:r>
              <a:rPr lang="de-DE" dirty="0"/>
              <a:t>Lage AG – FG33</a:t>
            </a:r>
          </a:p>
          <a:p>
            <a:r>
              <a:rPr lang="de-DE" dirty="0"/>
              <a:t>10.05.2023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>
            <a:normAutofit fontScale="92500" lnSpcReduction="20000"/>
          </a:bodyPr>
          <a:lstStyle/>
          <a:p>
            <a:r>
              <a:rPr lang="de-DE" b="1" dirty="0"/>
              <a:t>Aufnahme der COVID-19-Impfung in die allg. Impfempfehlungen: Geplante Veröffentlichung im </a:t>
            </a:r>
            <a:r>
              <a:rPr lang="de-DE" b="1" dirty="0" err="1"/>
              <a:t>Epid</a:t>
            </a:r>
            <a:r>
              <a:rPr lang="de-DE" b="1"/>
              <a:t> Bull </a:t>
            </a:r>
            <a:r>
              <a:rPr lang="de-DE" b="1" dirty="0"/>
              <a:t>25.5.</a:t>
            </a:r>
          </a:p>
          <a:p>
            <a:endParaRPr lang="de-DE" dirty="0"/>
          </a:p>
          <a:p>
            <a:r>
              <a:rPr lang="de-DE" dirty="0"/>
              <a:t>jährliche Auffrischimpfung für Risikogruppen </a:t>
            </a:r>
          </a:p>
          <a:p>
            <a:pPr lvl="1"/>
            <a:r>
              <a:rPr lang="de-DE" dirty="0"/>
              <a:t>mit einem erhöhten Risiko für einen schweren Krankheitsverlauf:</a:t>
            </a:r>
          </a:p>
          <a:p>
            <a:pPr lvl="2"/>
            <a:r>
              <a:rPr lang="de-DE" dirty="0"/>
              <a:t>Personen ab 60 Jahren</a:t>
            </a:r>
          </a:p>
          <a:p>
            <a:pPr lvl="2"/>
            <a:r>
              <a:rPr lang="de-DE" dirty="0"/>
              <a:t>Personen ab 6 Monaten mit relevanten Grunderkrankungen</a:t>
            </a:r>
          </a:p>
          <a:p>
            <a:pPr lvl="2"/>
            <a:r>
              <a:rPr lang="de-DE" dirty="0"/>
              <a:t>Bewohnerinnen und Bewohner von Pflegeeinrichtungen </a:t>
            </a:r>
          </a:p>
          <a:p>
            <a:pPr lvl="1"/>
            <a:r>
              <a:rPr lang="de-DE" dirty="0"/>
              <a:t>mit einem erhöhten beruflichen Infektionsrisiko</a:t>
            </a:r>
          </a:p>
          <a:p>
            <a:pPr lvl="2"/>
            <a:r>
              <a:rPr lang="de-DE" dirty="0"/>
              <a:t>Medizinisches und pflegerisches Personal</a:t>
            </a:r>
          </a:p>
          <a:p>
            <a:pPr lvl="2"/>
            <a:r>
              <a:rPr lang="de-DE" dirty="0"/>
              <a:t>Ggf. weitere Gruppen oder „nur mit Patientenkontakt“ (Rückmeldung aus SNV) </a:t>
            </a:r>
          </a:p>
          <a:p>
            <a:pPr lvl="2"/>
            <a:endParaRPr lang="de-DE" dirty="0"/>
          </a:p>
          <a:p>
            <a:r>
              <a:rPr lang="de-DE" dirty="0"/>
              <a:t>Gesunde Personen im Alter 18-59 Jahren</a:t>
            </a:r>
          </a:p>
          <a:p>
            <a:pPr lvl="1"/>
            <a:r>
              <a:rPr lang="de-DE" dirty="0"/>
              <a:t>2x Grundimmunisierung</a:t>
            </a:r>
          </a:p>
          <a:p>
            <a:pPr lvl="1"/>
            <a:r>
              <a:rPr lang="de-DE" dirty="0"/>
              <a:t>+1 Auffrischimpfung oder Infektion</a:t>
            </a:r>
          </a:p>
          <a:p>
            <a:pPr lvl="1"/>
            <a:endParaRPr lang="de-DE" dirty="0"/>
          </a:p>
          <a:p>
            <a:r>
              <a:rPr lang="de-DE" dirty="0"/>
              <a:t>Kinder und Jugendliche unter 18 Jahren</a:t>
            </a:r>
          </a:p>
          <a:p>
            <a:pPr lvl="1"/>
            <a:r>
              <a:rPr lang="de-DE" dirty="0"/>
              <a:t>Keine Impfempfehlung mehr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Heute STIKO Beratung zur COVID-19 Empfehlung</a:t>
            </a:r>
          </a:p>
        </p:txBody>
      </p:sp>
    </p:spTree>
    <p:extLst>
      <p:ext uri="{BB962C8B-B14F-4D97-AF65-F5344CB8AC3E}">
        <p14:creationId xmlns:p14="http://schemas.microsoft.com/office/powerpoint/2010/main" val="251728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730A8DE-5787-49DE-9B41-CD0718CBE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69D73629-68DF-4FEA-918E-5D34B9BAA6B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448486" y="2383604"/>
            <a:ext cx="4553204" cy="3809768"/>
          </a:xfrm>
        </p:spPr>
      </p:pic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BB5968E6-A6C7-47F7-A446-5A2754AAE856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142310" y="1356189"/>
            <a:ext cx="4361186" cy="4837183"/>
          </a:xfr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489D83CE-1991-42F2-B7C9-D596F4F0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4767"/>
            <a:ext cx="8092592" cy="677108"/>
          </a:xfrm>
        </p:spPr>
        <p:txBody>
          <a:bodyPr/>
          <a:lstStyle/>
          <a:p>
            <a:r>
              <a:rPr lang="de-DE" dirty="0"/>
              <a:t>Vergleich der COVID-19-Impfempfehlungen in EU Ländern</a:t>
            </a:r>
            <a:br>
              <a:rPr lang="de-DE" dirty="0"/>
            </a:br>
            <a:r>
              <a:rPr lang="de-DE" dirty="0"/>
              <a:t>inkl. neuer </a:t>
            </a:r>
            <a:r>
              <a:rPr lang="de-DE" dirty="0">
                <a:solidFill>
                  <a:srgbClr val="FF0000"/>
                </a:solidFill>
              </a:rPr>
              <a:t>STIKO Empfehlung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67B6EA33-E935-45CC-9529-D06FFEB2D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8486" y="1247028"/>
            <a:ext cx="2726289" cy="1136576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E314C020-5FCF-4B07-82BC-D0B7E9A7AC6B}"/>
              </a:ext>
            </a:extLst>
          </p:cNvPr>
          <p:cNvSpPr/>
          <p:nvPr/>
        </p:nvSpPr>
        <p:spPr>
          <a:xfrm>
            <a:off x="1325366" y="4572000"/>
            <a:ext cx="1397286" cy="19520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C926103-4593-4FB3-A351-E189E7A45673}"/>
              </a:ext>
            </a:extLst>
          </p:cNvPr>
          <p:cNvSpPr/>
          <p:nvPr/>
        </p:nvSpPr>
        <p:spPr>
          <a:xfrm>
            <a:off x="2722652" y="4572000"/>
            <a:ext cx="1725834" cy="195209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48C206D-A1CA-4F52-8F73-93B3ADDB6B25}"/>
              </a:ext>
            </a:extLst>
          </p:cNvPr>
          <p:cNvSpPr/>
          <p:nvPr/>
        </p:nvSpPr>
        <p:spPr>
          <a:xfrm>
            <a:off x="132036" y="4530905"/>
            <a:ext cx="4361186" cy="2876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100759D-0D14-45ED-9EC2-11137CF2624F}"/>
              </a:ext>
            </a:extLst>
          </p:cNvPr>
          <p:cNvSpPr txBox="1"/>
          <p:nvPr/>
        </p:nvSpPr>
        <p:spPr>
          <a:xfrm>
            <a:off x="7402549" y="1404574"/>
            <a:ext cx="1300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Stand: 28.4.</a:t>
            </a:r>
          </a:p>
          <a:p>
            <a:r>
              <a:rPr lang="de-DE" dirty="0"/>
              <a:t>ECDC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1AB78C87-1272-4E5C-A422-62158C53F599}"/>
              </a:ext>
            </a:extLst>
          </p:cNvPr>
          <p:cNvCxnSpPr/>
          <p:nvPr/>
        </p:nvCxnSpPr>
        <p:spPr>
          <a:xfrm>
            <a:off x="2722652" y="1828800"/>
            <a:ext cx="0" cy="427404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E0049D5-E112-435C-9FDA-B1FA7FBC554D}"/>
              </a:ext>
            </a:extLst>
          </p:cNvPr>
          <p:cNvCxnSpPr>
            <a:cxnSpLocks/>
          </p:cNvCxnSpPr>
          <p:nvPr/>
        </p:nvCxnSpPr>
        <p:spPr>
          <a:xfrm>
            <a:off x="7174775" y="2383604"/>
            <a:ext cx="0" cy="375435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47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383E8FB-53AE-416D-8A69-1A295E02B48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7200" y="2597965"/>
            <a:ext cx="8086461" cy="3320269"/>
          </a:xfrm>
          <a:ln>
            <a:solidFill>
              <a:schemeClr val="tx1"/>
            </a:solidFill>
          </a:ln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Weitere Anpassung der COVID-Impfstoffe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9C66EEE-E182-4E98-B67F-EE18888414C0}"/>
              </a:ext>
            </a:extLst>
          </p:cNvPr>
          <p:cNvSpPr txBox="1"/>
          <p:nvPr/>
        </p:nvSpPr>
        <p:spPr>
          <a:xfrm>
            <a:off x="457200" y="1068120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Zukünftige Varianten-angepasste COVID-Impfstoffe voraussichtlich </a:t>
            </a:r>
            <a:r>
              <a:rPr lang="de-DE" b="1" dirty="0"/>
              <a:t>ohne Wildtyp!</a:t>
            </a:r>
          </a:p>
          <a:p>
            <a:endParaRPr lang="de-DE" dirty="0"/>
          </a:p>
          <a:p>
            <a:r>
              <a:rPr lang="de-DE" dirty="0"/>
              <a:t>Nächste VRBPAC Sitzung am 15.5. (FDA)</a:t>
            </a:r>
          </a:p>
          <a:p>
            <a:r>
              <a:rPr lang="de-DE" dirty="0"/>
              <a:t>(</a:t>
            </a:r>
            <a:r>
              <a:rPr lang="en-US" dirty="0"/>
              <a:t>Vaccines and Related Biological Products Advisory Committee)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116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1FACD7-8F51-4E8C-8EA6-094F6DB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9FB5A5-3D3E-4F46-AE4C-1283885847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Formulierungen zum Ende der Monatsberichte:</a:t>
            </a:r>
          </a:p>
          <a:p>
            <a:endParaRPr lang="de-DE" dirty="0"/>
          </a:p>
          <a:p>
            <a:pPr lvl="1"/>
            <a:r>
              <a:rPr lang="de-DE" dirty="0"/>
              <a:t>„Die Schätzungen zur </a:t>
            </a:r>
            <a:r>
              <a:rPr lang="de-DE" b="1" dirty="0"/>
              <a:t>Impfwirksamkeit</a:t>
            </a:r>
            <a:r>
              <a:rPr lang="de-DE" dirty="0"/>
              <a:t> blieben in den vergangenen Monaten </a:t>
            </a:r>
            <a:r>
              <a:rPr lang="de-DE" u="sng" dirty="0"/>
              <a:t>nahezu unverändert</a:t>
            </a:r>
            <a:r>
              <a:rPr lang="de-DE" dirty="0"/>
              <a:t>, relevante Veränderungen bei den </a:t>
            </a:r>
            <a:r>
              <a:rPr lang="de-DE" b="1" dirty="0"/>
              <a:t>Impfquoten</a:t>
            </a:r>
            <a:r>
              <a:rPr lang="de-DE" dirty="0"/>
              <a:t> konnten ebenfalls nicht mehr beobachtet werden.“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„Mit dem Übergang in das Regelsystem wird nun auch die regelmäßige Berichterstattung in Form des hier vorliegenden Monatsberichts nicht mehr weitergeführt. Die Überwachung der Impfwirksamkeit und das Monitoring der COVID-19 Impfquoten finden weiterhin statt, bei gegebenem Anlass werden die entsprechenden Daten ausgewertet und wieder berichtet.“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0E9059-EA29-4AA1-BC3F-0876061A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0050"/>
            <a:ext cx="8092592" cy="338554"/>
          </a:xfrm>
        </p:spPr>
        <p:txBody>
          <a:bodyPr/>
          <a:lstStyle/>
          <a:p>
            <a:r>
              <a:rPr lang="de-DE" dirty="0"/>
              <a:t>Letzter Monatsbericht Impfen vom 4.5.</a:t>
            </a:r>
          </a:p>
        </p:txBody>
      </p:sp>
    </p:spTree>
    <p:extLst>
      <p:ext uri="{BB962C8B-B14F-4D97-AF65-F5344CB8AC3E}">
        <p14:creationId xmlns:p14="http://schemas.microsoft.com/office/powerpoint/2010/main" val="160852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367</Words>
  <Application>Microsoft Office PowerPoint</Application>
  <PresentationFormat>Bildschirmpräsentation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COVID-19 Impfungen  - Neue STIKO Empfehlung - Vergleich Impf-Empfehlungen EU - Weitere Anpassungen der Impfstoffe - Letzter Monatsbericht Impfen</vt:lpstr>
      <vt:lpstr>Heute STIKO Beratung zur COVID-19 Empfehlung</vt:lpstr>
      <vt:lpstr>Vergleich der COVID-19-Impfempfehlungen in EU Ländern inkl. neuer STIKO Empfehlung</vt:lpstr>
      <vt:lpstr>Weitere Anpassung der COVID-Impfstoffe</vt:lpstr>
      <vt:lpstr>Letzter Monatsbericht Impfen vom 4.5.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Fischer-Fels, Jonathan</cp:lastModifiedBy>
  <cp:revision>5219</cp:revision>
  <cp:lastPrinted>2022-06-16T09:06:07Z</cp:lastPrinted>
  <dcterms:created xsi:type="dcterms:W3CDTF">2015-11-02T12:29:13Z</dcterms:created>
  <dcterms:modified xsi:type="dcterms:W3CDTF">2023-05-10T10:05:15Z</dcterms:modified>
</cp:coreProperties>
</file>