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261" r:id="rId2"/>
    <p:sldId id="788" r:id="rId3"/>
    <p:sldId id="756" r:id="rId4"/>
    <p:sldId id="790" r:id="rId5"/>
    <p:sldId id="757" r:id="rId6"/>
    <p:sldId id="777" r:id="rId7"/>
    <p:sldId id="783" r:id="rId8"/>
    <p:sldId id="784" r:id="rId9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5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59" autoAdjust="0"/>
    <p:restoredTop sz="87034" autoAdjust="0"/>
  </p:normalViewPr>
  <p:slideViewPr>
    <p:cSldViewPr snapToGrid="0" snapToObjects="1">
      <p:cViewPr varScale="1">
        <p:scale>
          <a:sx n="97" d="100"/>
          <a:sy n="97" d="100"/>
        </p:scale>
        <p:origin x="504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10.05.2023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10.05.2023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43827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Automatisierung), Tabelle erste Seite (Datum Impfen vom aktuellen Tag!)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662963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Datei im Automatisierungsordner 7TageInz_BL_Meldedatum_LB.png oder Lagebericht (aktuelle Automatisierung) , egal ob mit oder ohne DIM(Impfen)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0141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Quelle: Lagebericht (aktuelle Automatisierung) oder Karten: A-Inzidenz 7 Tage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5335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Ordner </a:t>
            </a:r>
            <a:r>
              <a:rPr lang="de-DE" dirty="0" err="1"/>
              <a:t>heatmaps</a:t>
            </a:r>
            <a:r>
              <a:rPr lang="de-DE" dirty="0"/>
              <a:t>, g, Deutschland_inzidenz_heatmap.tiff (oder </a:t>
            </a:r>
            <a:r>
              <a:rPr lang="de-DE" dirty="0" err="1"/>
              <a:t>pdf</a:t>
            </a:r>
            <a:r>
              <a:rPr lang="de-DE" dirty="0"/>
              <a:t>, ist egal)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5177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Wochenbericht_auto</a:t>
            </a:r>
            <a:r>
              <a:rPr lang="en-GB" dirty="0"/>
              <a:t> </a:t>
            </a:r>
            <a:r>
              <a:rPr lang="en-GB" dirty="0" err="1"/>
              <a:t>Datei</a:t>
            </a:r>
            <a:r>
              <a:rPr lang="en-GB" dirty="0"/>
              <a:t> </a:t>
            </a:r>
            <a:r>
              <a:rPr lang="en-GB" dirty="0" err="1"/>
              <a:t>unter</a:t>
            </a:r>
            <a:r>
              <a:rPr lang="en-GB" dirty="0"/>
              <a:t> </a:t>
            </a:r>
            <a:r>
              <a:rPr lang="en-GB" dirty="0" err="1"/>
              <a:t>Todesfälle</a:t>
            </a:r>
            <a:r>
              <a:rPr lang="en-GB" dirty="0"/>
              <a:t>, </a:t>
            </a:r>
            <a:r>
              <a:rPr lang="en-GB" dirty="0" err="1"/>
              <a:t>Graphik</a:t>
            </a:r>
            <a:r>
              <a:rPr lang="en-GB" dirty="0"/>
              <a:t> (</a:t>
            </a:r>
            <a:r>
              <a:rPr lang="en-GB" dirty="0" err="1"/>
              <a:t>wie</a:t>
            </a:r>
            <a:r>
              <a:rPr lang="en-GB" dirty="0"/>
              <a:t> </a:t>
            </a:r>
            <a:r>
              <a:rPr lang="en-GB" dirty="0" err="1"/>
              <a:t>im</a:t>
            </a:r>
            <a:r>
              <a:rPr lang="en-GB" dirty="0"/>
              <a:t> </a:t>
            </a:r>
            <a:r>
              <a:rPr lang="en-GB" dirty="0" err="1"/>
              <a:t>Bericht</a:t>
            </a:r>
            <a:r>
              <a:rPr lang="en-GB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76832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https://www.destatis.de/DE/Themen/Querschnitt/Corona/Gesellschaft/bevoelkerung-sterbefaelle.html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108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45AA6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d 11" descr="PPT_Background_16zu9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6631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367BB8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hteck 24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689CCA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sz="quarter" idx="13"/>
          </p:nvPr>
        </p:nvSpPr>
        <p:spPr>
          <a:xfrm>
            <a:off x="457200" y="1426319"/>
            <a:ext cx="7983646" cy="324463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426882"/>
            <a:ext cx="3882920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426882"/>
            <a:ext cx="3860721" cy="323697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568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29226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12.04.2023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469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ti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38404"/>
            <a:ext cx="7983646" cy="714291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426882"/>
            <a:ext cx="7983646" cy="32369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767263"/>
            <a:ext cx="1860421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r>
              <a:rPr lang="de-DE"/>
              <a:t>12.04.2023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767263"/>
            <a:ext cx="2895600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l">
              <a:defRPr sz="1200">
                <a:solidFill>
                  <a:srgbClr val="045AA6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767263"/>
            <a:ext cx="496872" cy="27384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ctr">
              <a:defRPr sz="1200">
                <a:solidFill>
                  <a:srgbClr val="045AA6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/>
          <p:cNvPicPr/>
          <p:nvPr userDrawn="1"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288" y="244999"/>
            <a:ext cx="1530911" cy="446764"/>
          </a:xfrm>
          <a:prstGeom prst="rect">
            <a:avLst/>
          </a:prstGeom>
          <a:extLst>
            <a:ext uri="{FAA26D3D-D897-4be2-8F04-BA451C77F1D7}">
              <ma14:placeholderFlag xmlns:ma14="http://schemas.microsoft.com/office/mac/drawingml/2011/main" xmlns=""/>
            </a:ext>
          </a:extLst>
        </p:spPr>
      </p:pic>
      <p:grpSp>
        <p:nvGrpSpPr>
          <p:cNvPr id="19" name="Gruppierung 18"/>
          <p:cNvGrpSpPr/>
          <p:nvPr userDrawn="1"/>
        </p:nvGrpSpPr>
        <p:grpSpPr>
          <a:xfrm>
            <a:off x="457201" y="4843688"/>
            <a:ext cx="7996881" cy="318545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/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57" r:id="rId7"/>
    <p:sldLayoutId id="2147483658" r:id="rId8"/>
    <p:sldLayoutId id="2147483659" r:id="rId9"/>
  </p:sldLayoutIdLst>
  <p:hf sldNum="0" hdr="0" ftr="0"/>
  <p:txStyles>
    <p:titleStyle>
      <a:lvl1pPr algn="l" defTabSz="457200" rtl="0" eaLnBrk="1" latinLnBrk="0" hangingPunct="1">
        <a:lnSpc>
          <a:spcPct val="100000"/>
        </a:lnSpc>
        <a:spcBef>
          <a:spcPct val="0"/>
        </a:spcBef>
        <a:buNone/>
        <a:defRPr sz="2200" b="1" kern="1200">
          <a:solidFill>
            <a:srgbClr val="045AA6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45AA6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Lage national</a:t>
            </a:r>
            <a:br>
              <a:rPr lang="de-DE" dirty="0"/>
            </a:br>
            <a:endParaRPr lang="de-DE" dirty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4A21E47D-844B-4BFD-B6A4-759E6CC5A89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dirty="0"/>
              <a:t>10.Mai 2023</a:t>
            </a:r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3B6EEB84-BCA4-4FF2-8B53-5AC8260B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9349" y="231409"/>
            <a:ext cx="7983646" cy="714291"/>
          </a:xfrm>
        </p:spPr>
        <p:txBody>
          <a:bodyPr/>
          <a:lstStyle/>
          <a:p>
            <a:r>
              <a:rPr lang="de-DE" dirty="0"/>
              <a:t>Überblick Kennzahlen</a:t>
            </a:r>
            <a:br>
              <a:rPr lang="de-DE" dirty="0"/>
            </a:br>
            <a:endParaRPr lang="de-DE" dirty="0"/>
          </a:p>
        </p:txBody>
      </p:sp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641D1A1-5F96-4E6B-8F21-489FADAA2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10.05.2023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557DA0CB-D98E-4C99-9623-6CF0CE343E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599997"/>
              </p:ext>
            </p:extLst>
          </p:nvPr>
        </p:nvGraphicFramePr>
        <p:xfrm>
          <a:off x="643771" y="928865"/>
          <a:ext cx="5551714" cy="2077905"/>
        </p:xfrm>
        <a:graphic>
          <a:graphicData uri="http://schemas.openxmlformats.org/drawingml/2006/table">
            <a:tbl>
              <a:tblPr/>
              <a:tblGrid>
                <a:gridCol w="672141">
                  <a:extLst>
                    <a:ext uri="{9D8B030D-6E8A-4147-A177-3AD203B41FA5}">
                      <a16:colId xmlns:a16="http://schemas.microsoft.com/office/drawing/2014/main" val="2940484990"/>
                    </a:ext>
                  </a:extLst>
                </a:gridCol>
                <a:gridCol w="698329">
                  <a:extLst>
                    <a:ext uri="{9D8B030D-6E8A-4147-A177-3AD203B41FA5}">
                      <a16:colId xmlns:a16="http://schemas.microsoft.com/office/drawing/2014/main" val="720681326"/>
                    </a:ext>
                  </a:extLst>
                </a:gridCol>
                <a:gridCol w="549934">
                  <a:extLst>
                    <a:ext uri="{9D8B030D-6E8A-4147-A177-3AD203B41FA5}">
                      <a16:colId xmlns:a16="http://schemas.microsoft.com/office/drawing/2014/main" val="3093320673"/>
                    </a:ext>
                  </a:extLst>
                </a:gridCol>
                <a:gridCol w="1126055">
                  <a:extLst>
                    <a:ext uri="{9D8B030D-6E8A-4147-A177-3AD203B41FA5}">
                      <a16:colId xmlns:a16="http://schemas.microsoft.com/office/drawing/2014/main" val="2585155347"/>
                    </a:ext>
                  </a:extLst>
                </a:gridCol>
                <a:gridCol w="846724">
                  <a:extLst>
                    <a:ext uri="{9D8B030D-6E8A-4147-A177-3AD203B41FA5}">
                      <a16:colId xmlns:a16="http://schemas.microsoft.com/office/drawing/2014/main" val="234354406"/>
                    </a:ext>
                  </a:extLst>
                </a:gridCol>
                <a:gridCol w="1658531">
                  <a:extLst>
                    <a:ext uri="{9D8B030D-6E8A-4147-A177-3AD203B41FA5}">
                      <a16:colId xmlns:a16="http://schemas.microsoft.com/office/drawing/2014/main" val="4293003349"/>
                    </a:ext>
                  </a:extLst>
                </a:gridCol>
              </a:tblGrid>
              <a:tr h="24356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effectLst/>
                          <a:latin typeface="Calibri" panose="020F0502020204030204" pitchFamily="34" charset="0"/>
                        </a:rPr>
                        <a:t>Bestätigte Fälle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effectLst/>
                          <a:latin typeface="Calibri" panose="020F0502020204030204" pitchFamily="34" charset="0"/>
                        </a:rPr>
                        <a:t>7-Tage Inzidenz 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9829616"/>
                  </a:ext>
                </a:extLst>
              </a:tr>
              <a:tr h="3732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effectLst/>
                          <a:latin typeface="Calibri" panose="020F0502020204030204" pitchFamily="34" charset="0"/>
                        </a:rPr>
                        <a:t>Gesamt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effectLst/>
                          <a:latin typeface="Calibri" panose="020F0502020204030204" pitchFamily="34" charset="0"/>
                        </a:rPr>
                        <a:t>Aktive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effectLst/>
                          <a:latin typeface="Calibri" panose="020F0502020204030204" pitchFamily="34" charset="0"/>
                        </a:rPr>
                        <a:t>Gesamt-Bevölkerung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 dirty="0">
                          <a:effectLst/>
                          <a:latin typeface="Calibri" panose="020F0502020204030204" pitchFamily="34" charset="0"/>
                        </a:rPr>
                        <a:t>Anzahl Kreis mit 7-Tage-Inzidenz &gt; 50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5179151"/>
                  </a:ext>
                </a:extLst>
              </a:tr>
              <a:tr h="21837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+1.310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-1.000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9 Fälle/100.000 EW</a:t>
                      </a: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-1</a:t>
                      </a: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7376731"/>
                  </a:ext>
                </a:extLst>
              </a:tr>
              <a:tr h="21837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Calibri" panose="020F0502020204030204" pitchFamily="34" charset="0"/>
                        </a:rPr>
                        <a:t>(38.414.388)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Calibri" panose="020F0502020204030204" pitchFamily="34" charset="0"/>
                        </a:rPr>
                        <a:t>[27.600]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>
                          <a:effectLst/>
                          <a:latin typeface="Calibri" panose="020F0502020204030204" pitchFamily="34" charset="0"/>
                        </a:rPr>
                        <a:t>[0/411]</a:t>
                      </a: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692292"/>
                  </a:ext>
                </a:extLst>
              </a:tr>
              <a:tr h="373278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effectLst/>
                          <a:latin typeface="Calibri" panose="020F0502020204030204" pitchFamily="34" charset="0"/>
                        </a:rPr>
                        <a:t>Genesene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effectLst/>
                          <a:latin typeface="Calibri" panose="020F0502020204030204" pitchFamily="34" charset="0"/>
                        </a:rPr>
                        <a:t>Verstorbene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effectLst/>
                          <a:latin typeface="Calibri" panose="020F0502020204030204" pitchFamily="34" charset="0"/>
                        </a:rPr>
                        <a:t>60 - 79 Jahre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effectLst/>
                          <a:latin typeface="Calibri" panose="020F0502020204030204" pitchFamily="34" charset="0"/>
                        </a:rPr>
                        <a:t>80+ Jahre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100" b="1" i="0" u="none" strike="noStrike">
                          <a:effectLst/>
                          <a:latin typeface="Calibri" panose="020F0502020204030204" pitchFamily="34" charset="0"/>
                        </a:rPr>
                        <a:t>Anzahl Kreis mit 7-Tage-Inzidenz &gt;100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6D9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1475992"/>
                  </a:ext>
                </a:extLst>
              </a:tr>
              <a:tr h="218370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+2.300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+71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+0</a:t>
                      </a: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6028718"/>
                  </a:ext>
                </a:extLst>
              </a:tr>
              <a:tr h="339967"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Calibri" panose="020F0502020204030204" pitchFamily="34" charset="0"/>
                        </a:rPr>
                        <a:t>(ca.38.213.200)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de-DE" sz="1000" b="0" i="0" u="none" strike="noStrike">
                          <a:effectLst/>
                          <a:latin typeface="Calibri" panose="020F0502020204030204" pitchFamily="34" charset="0"/>
                        </a:rPr>
                        <a:t>(173.544)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de-DE" sz="1000" b="0" i="0" u="none" strike="noStrike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de-DE" sz="1000" b="1" i="0" u="none" strike="noStrike">
                          <a:effectLst/>
                          <a:latin typeface="Calibri" panose="020F0502020204030204" pitchFamily="34" charset="0"/>
                        </a:rPr>
                        <a:t>Fälle/100.000 EW</a:t>
                      </a:r>
                    </a:p>
                  </a:txBody>
                  <a:tcPr marL="6276" marR="6276" marT="6276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de-D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000" b="0" i="0" u="none" strike="noStrike" dirty="0">
                          <a:effectLst/>
                          <a:latin typeface="Calibri" panose="020F0502020204030204" pitchFamily="34" charset="0"/>
                        </a:rPr>
                        <a:t>[0/411]</a:t>
                      </a:r>
                    </a:p>
                  </a:txBody>
                  <a:tcPr marL="6276" marR="6276" marT="627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9485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97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22E6696-FFDB-4132-8E52-907CD08E19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26.04.2023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9B4DA779-C75B-4429-85E7-1CE3F4CBC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826" y="103901"/>
            <a:ext cx="7983646" cy="714291"/>
          </a:xfrm>
        </p:spPr>
        <p:txBody>
          <a:bodyPr/>
          <a:lstStyle/>
          <a:p>
            <a:r>
              <a:rPr lang="de-DE" dirty="0"/>
              <a:t>Verlauf der 7-Tage-Inzidenz der Bundesländer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432D214C-3A4C-4FDF-ABA1-7AA0EA085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720" y="953121"/>
            <a:ext cx="6848560" cy="37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61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6EF656F-A5DC-42A3-8DC5-8185682F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26.04.2023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A393DBB-E47E-4437-A0B2-571AB273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Verlauf der Hospitalisierungs-Inzidenz der Bundesländer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403EEAD-A1EB-4FCA-8693-278399ED82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410" y="1440344"/>
            <a:ext cx="5925324" cy="3239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3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1EC45C0-45E5-4B85-B6C4-21F320650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10.05.2023</a:t>
            </a:r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0202A3DF-E554-4177-9019-EE887FCD9C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37410"/>
            <a:ext cx="7983646" cy="714291"/>
          </a:xfrm>
        </p:spPr>
        <p:txBody>
          <a:bodyPr/>
          <a:lstStyle/>
          <a:p>
            <a:r>
              <a:rPr lang="de-DE" dirty="0"/>
              <a:t>Geografische Verteilung 7-Tage-Inzidenz nach Landkreis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1510B03A-18A9-4208-AE6F-46843357EC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2733" y="759277"/>
            <a:ext cx="5530162" cy="3910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0807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50F7E0A3-DF28-49C8-BBA1-40795962F4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10.05.2023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D6EB05F-381A-4AC9-9A2F-B6CE14C07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97407"/>
            <a:ext cx="7897370" cy="39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8364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B75A4F9-C065-469F-B032-9E5879AC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10.05.2023</a:t>
            </a:r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370804A0-4DFD-4711-A832-ED3DB7A7D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97532"/>
            <a:ext cx="7983646" cy="714291"/>
          </a:xfrm>
        </p:spPr>
        <p:txBody>
          <a:bodyPr/>
          <a:lstStyle/>
          <a:p>
            <a:r>
              <a:rPr lang="de-DE" dirty="0"/>
              <a:t>COVID-19-Fälle nach Altersgruppe und Sterbedatum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A0741C7-C11E-422B-A692-D3FABC425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221" y="907397"/>
            <a:ext cx="7096822" cy="3525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7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2">
            <a:extLst>
              <a:ext uri="{FF2B5EF4-FFF2-40B4-BE49-F238E27FC236}">
                <a16:creationId xmlns:a16="http://schemas.microsoft.com/office/drawing/2014/main" id="{DF19E802-A822-4816-AA25-08E2A492E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4826" y="4767263"/>
            <a:ext cx="1860421" cy="273844"/>
          </a:xfrm>
        </p:spPr>
        <p:txBody>
          <a:bodyPr/>
          <a:lstStyle/>
          <a:p>
            <a:r>
              <a:rPr lang="de-DE" dirty="0"/>
              <a:t>10.05.2023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0E4B438-D378-4D66-A1F5-E4FC3B3420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9998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</Words>
  <Application>Microsoft Office PowerPoint</Application>
  <PresentationFormat>Bildschirmpräsentation (16:9)</PresentationFormat>
  <Paragraphs>54</Paragraphs>
  <Slides>8</Slides>
  <Notes>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3" baseType="lpstr">
      <vt:lpstr>Arial</vt:lpstr>
      <vt:lpstr>Calibri</vt:lpstr>
      <vt:lpstr>ＭＳ 明朝</vt:lpstr>
      <vt:lpstr>Wingdings</vt:lpstr>
      <vt:lpstr>Office-Design</vt:lpstr>
      <vt:lpstr>Lage national </vt:lpstr>
      <vt:lpstr>Überblick Kennzahlen </vt:lpstr>
      <vt:lpstr>Verlauf der 7-Tage-Inzidenz der Bundesländer</vt:lpstr>
      <vt:lpstr>Verlauf der Hospitalisierungs-Inzidenz der Bundesländer</vt:lpstr>
      <vt:lpstr>Geografische Verteilung 7-Tage-Inzidenz nach Landkreis</vt:lpstr>
      <vt:lpstr>PowerPoint-Präsentation</vt:lpstr>
      <vt:lpstr>COVID-19-Fälle nach Altersgruppe und Sterbedatum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Rexroth, Ute</cp:lastModifiedBy>
  <cp:revision>827</cp:revision>
  <dcterms:created xsi:type="dcterms:W3CDTF">2015-11-02T12:29:13Z</dcterms:created>
  <dcterms:modified xsi:type="dcterms:W3CDTF">2023-05-10T09:26:41Z</dcterms:modified>
</cp:coreProperties>
</file>