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96" r:id="rId3"/>
    <p:sldId id="298" r:id="rId4"/>
    <p:sldId id="311" r:id="rId5"/>
    <p:sldId id="31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ins, Janina" initials="EJ" lastIdx="1" clrIdx="0">
    <p:extLst>
      <p:ext uri="{19B8F6BF-5375-455C-9EA6-DF929625EA0E}">
        <p15:presenceInfo xmlns:p15="http://schemas.microsoft.com/office/powerpoint/2012/main" userId="Esins, Jan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9" autoAdjust="0"/>
    <p:restoredTop sz="78331" autoAdjust="0"/>
  </p:normalViewPr>
  <p:slideViewPr>
    <p:cSldViewPr snapToGrid="0">
      <p:cViewPr varScale="1">
        <p:scale>
          <a:sx n="99" d="100"/>
          <a:sy n="99" d="100"/>
        </p:scale>
        <p:origin x="1284" y="72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8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56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4092DE0-AB8F-43C6-88EA-4CDB206A5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19" y="4150127"/>
            <a:ext cx="4595912" cy="25409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4A95AF4-FBF3-4179-9831-A2516FE49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68" y="390814"/>
            <a:ext cx="4528554" cy="331818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F5E06FA-5611-4A1F-B729-BEEF62929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" y="2391508"/>
            <a:ext cx="6696490" cy="3874537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5319" y="729489"/>
            <a:ext cx="6396631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23.05.2023 werden </a:t>
            </a:r>
            <a:r>
              <a:rPr lang="de-DE" sz="1600" b="1" dirty="0"/>
              <a:t>265 </a:t>
            </a:r>
            <a:r>
              <a:rPr lang="de-DE" sz="1600" dirty="0"/>
              <a:t>COVID-19-Patient*innen auf Intensivstationen gemeldet.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Stete Reduktion in der COVID-ITS-Belegung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ITS-COVID-Neuaufnahmen mit </a:t>
            </a:r>
            <a:r>
              <a:rPr lang="de-DE" sz="1600" b="1" dirty="0"/>
              <a:t>+160 </a:t>
            </a:r>
            <a:r>
              <a:rPr lang="de-DE" sz="1600" dirty="0"/>
              <a:t>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1857688" y="2612936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1613552" y="2901073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2258589" y="2551537"/>
            <a:ext cx="647826" cy="45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6807570" y="107779"/>
            <a:ext cx="4321605" cy="32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Neuaufnahmen auf die ITS  </a:t>
            </a:r>
            <a:r>
              <a:rPr lang="de-DE" sz="1400" i="1" dirty="0"/>
              <a:t>(pro Tag)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A6C48BA-DBCA-4E42-9409-27AE09EA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865" y="136525"/>
            <a:ext cx="2198781" cy="47359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AAA6FB0-3973-446F-85CA-9B0A7ED38003}"/>
              </a:ext>
            </a:extLst>
          </p:cNvPr>
          <p:cNvSpPr/>
          <p:nvPr/>
        </p:nvSpPr>
        <p:spPr>
          <a:xfrm>
            <a:off x="12016324" y="247403"/>
            <a:ext cx="111781" cy="19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B1E8BF5-CE63-4CB6-9D2D-170CC3E7159F}"/>
              </a:ext>
            </a:extLst>
          </p:cNvPr>
          <p:cNvSpPr txBox="1"/>
          <p:nvPr/>
        </p:nvSpPr>
        <p:spPr>
          <a:xfrm>
            <a:off x="7051881" y="3714927"/>
            <a:ext cx="484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Anzahl verstorbener positiver SARS-CoV-2-Patient*innen auf ITS </a:t>
            </a:r>
            <a:r>
              <a:rPr lang="de-DE" sz="1200" i="1" dirty="0"/>
              <a:t>(pro Tag</a:t>
            </a:r>
            <a:r>
              <a:rPr lang="de-DE" sz="1400" i="1" dirty="0"/>
              <a:t>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829A81E-BBBF-4BC9-98E3-4D7B6283A90D}"/>
              </a:ext>
            </a:extLst>
          </p:cNvPr>
          <p:cNvSpPr txBox="1"/>
          <p:nvPr/>
        </p:nvSpPr>
        <p:spPr>
          <a:xfrm>
            <a:off x="3923468" y="3048420"/>
            <a:ext cx="647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4.918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4961E8E-D7E0-474C-B369-40ECF183ECF9}"/>
              </a:ext>
            </a:extLst>
          </p:cNvPr>
          <p:cNvSpPr txBox="1"/>
          <p:nvPr/>
        </p:nvSpPr>
        <p:spPr>
          <a:xfrm>
            <a:off x="6297309" y="5466335"/>
            <a:ext cx="611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265</a:t>
            </a:r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14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der Intensivbetten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73A37E-7273-4EA7-917B-EB2CEDC4B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07" y="1460938"/>
            <a:ext cx="6613708" cy="44984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6370CD-11A3-4E21-A167-D210AD505A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1124"/>
          <a:stretch/>
        </p:blipFill>
        <p:spPr>
          <a:xfrm>
            <a:off x="343589" y="548155"/>
            <a:ext cx="4228412" cy="598980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9E273CB-D367-4752-9E0C-02EDA8531BCA}"/>
              </a:ext>
            </a:extLst>
          </p:cNvPr>
          <p:cNvSpPr/>
          <p:nvPr/>
        </p:nvSpPr>
        <p:spPr>
          <a:xfrm>
            <a:off x="4200526" y="650842"/>
            <a:ext cx="371475" cy="594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CBCB26-1E24-4C02-A9AB-D7E9EB46C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2090" y="548155"/>
            <a:ext cx="6762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FA96DA6-80EF-4330-B82D-20A26A04FA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1" b="7486"/>
          <a:stretch/>
        </p:blipFill>
        <p:spPr>
          <a:xfrm>
            <a:off x="17659" y="3352800"/>
            <a:ext cx="5844662" cy="3514393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581891" y="81655"/>
            <a:ext cx="229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COVID-19-Altersgruppen Entwicklung  </a:t>
            </a:r>
            <a:r>
              <a:rPr lang="de-DE" sz="1600" dirty="0"/>
              <a:t>(prozentual)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F77279-6DA4-4A7D-BF3D-F1A4E92B7F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9" r="13936" b="10009"/>
          <a:stretch/>
        </p:blipFill>
        <p:spPr>
          <a:xfrm>
            <a:off x="3661378" y="167380"/>
            <a:ext cx="7758692" cy="326162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936" y="167380"/>
            <a:ext cx="1181381" cy="196603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ED3E7C9-43F1-47C0-9924-BD606C53A554}"/>
              </a:ext>
            </a:extLst>
          </p:cNvPr>
          <p:cNvSpPr/>
          <p:nvPr/>
        </p:nvSpPr>
        <p:spPr>
          <a:xfrm>
            <a:off x="5676583" y="3429001"/>
            <a:ext cx="371475" cy="23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48BA2E8-4459-4499-BF62-7CC5AF15D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" y="972746"/>
            <a:ext cx="5038993" cy="408345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896CFB9-C05F-47D7-92A3-5D37596F58D5}"/>
              </a:ext>
            </a:extLst>
          </p:cNvPr>
          <p:cNvSpPr txBox="1"/>
          <p:nvPr/>
        </p:nvSpPr>
        <p:spPr>
          <a:xfrm>
            <a:off x="77301" y="231264"/>
            <a:ext cx="403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Behandlungsbelegung COVID-19 nach Schweregrad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62A36E-A095-4708-BD1B-3E7695F36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45" y="5164195"/>
            <a:ext cx="2043495" cy="156909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555F3CC-3C3C-40E6-B0D2-A4A686944C2C}"/>
              </a:ext>
            </a:extLst>
          </p:cNvPr>
          <p:cNvSpPr txBox="1"/>
          <p:nvPr/>
        </p:nvSpPr>
        <p:spPr>
          <a:xfrm>
            <a:off x="5411630" y="231264"/>
            <a:ext cx="5192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Anteil intensivmedizinisch relevante COVID-19 Manifestation (nach Behandlungsform)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9177A41-DFAA-4FC2-AAB7-2D90DFD1BFF0}"/>
              </a:ext>
            </a:extLst>
          </p:cNvPr>
          <p:cNvSpPr txBox="1"/>
          <p:nvPr/>
        </p:nvSpPr>
        <p:spPr>
          <a:xfrm>
            <a:off x="5411630" y="5640684"/>
            <a:ext cx="67473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i="1" dirty="0"/>
              <a:t>Zuordnung obliegt der medizinischen Einschätzung der Behandler</a:t>
            </a:r>
            <a:br>
              <a:rPr lang="de-DE" sz="1300" i="1" u="sng" dirty="0"/>
            </a:br>
            <a:r>
              <a:rPr lang="de-DE" sz="1300" i="1" u="sng" dirty="0"/>
              <a:t>&gt; mit Manifestation</a:t>
            </a:r>
            <a:r>
              <a:rPr lang="de-DE" sz="1300" i="1" dirty="0"/>
              <a:t>: Fälle mit einer primäre Lungen- und/oder Systembeteiligung einer COVID-19-Erkrankung, oder klinische Zustand Verschlechterung aufgrund COVID-19</a:t>
            </a:r>
            <a:br>
              <a:rPr lang="de-DE" sz="1300" i="1" dirty="0"/>
            </a:br>
            <a:r>
              <a:rPr lang="de-DE" sz="1300" i="1" dirty="0"/>
              <a:t>&gt; </a:t>
            </a:r>
            <a:r>
              <a:rPr lang="de-DE" sz="1300" i="1" u="sng" dirty="0"/>
              <a:t>ohne Manifestation</a:t>
            </a:r>
            <a:r>
              <a:rPr lang="de-DE" sz="1300" i="1" dirty="0"/>
              <a:t>: alle intensivmedizinisch behandelten Patient*innen ohne Hinweis auf eine intensivmedizinisch relevante Manifestation der Infektion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FEEE28-2B18-46E7-AAE5-0DDE504CD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92" y="1525029"/>
            <a:ext cx="5186765" cy="35604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C39CC02-8FC3-44A9-868B-F3EDA30C3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3189" y="617605"/>
            <a:ext cx="2101510" cy="63298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A0F7778-0118-4558-8F65-A7503EA95FA6}"/>
              </a:ext>
            </a:extLst>
          </p:cNvPr>
          <p:cNvSpPr/>
          <p:nvPr/>
        </p:nvSpPr>
        <p:spPr>
          <a:xfrm>
            <a:off x="7545117" y="1330590"/>
            <a:ext cx="3874723" cy="23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30E0A7C-6E51-4150-B2AF-902D9DA31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95" y="201166"/>
            <a:ext cx="4881320" cy="339543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38293D3-A43C-4BE2-80CE-E6704B7094C6}"/>
              </a:ext>
            </a:extLst>
          </p:cNvPr>
          <p:cNvSpPr txBox="1"/>
          <p:nvPr/>
        </p:nvSpPr>
        <p:spPr>
          <a:xfrm>
            <a:off x="106918" y="592003"/>
            <a:ext cx="429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7030A0"/>
                </a:solidFill>
              </a:rPr>
              <a:t>Invasive Beatmung</a:t>
            </a:r>
            <a:r>
              <a:rPr lang="de-DE" sz="1400" b="1" dirty="0"/>
              <a:t>: Belegung und freie Kapazität</a:t>
            </a:r>
            <a:endParaRPr lang="de-DE" sz="1400" b="1" dirty="0">
              <a:solidFill>
                <a:srgbClr val="7030A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CB395F2-EA83-4D2A-BFC9-9E4159CD9C1C}"/>
              </a:ext>
            </a:extLst>
          </p:cNvPr>
          <p:cNvSpPr txBox="1"/>
          <p:nvPr/>
        </p:nvSpPr>
        <p:spPr>
          <a:xfrm>
            <a:off x="5335750" y="74860"/>
            <a:ext cx="169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Einschätzung Betriebssituation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445500A-76B8-4BA0-A3E9-8BD944AFB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246" y="213179"/>
            <a:ext cx="2340369" cy="66192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47ADDE-C207-4B95-98D0-D161BF5FA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" y="1062208"/>
            <a:ext cx="4487951" cy="40087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B7586AC-19CA-4AC8-AE57-B5B5EF4AC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48" y="5448357"/>
            <a:ext cx="3438525" cy="5048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281B6A-8002-4A11-BB80-6F798C5BD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148" y="5996387"/>
            <a:ext cx="3638550" cy="4953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BEAFF7CB-3D8D-4530-9CF0-8664875BA4B2}"/>
              </a:ext>
            </a:extLst>
          </p:cNvPr>
          <p:cNvSpPr txBox="1"/>
          <p:nvPr/>
        </p:nvSpPr>
        <p:spPr>
          <a:xfrm>
            <a:off x="62573" y="201166"/>
            <a:ext cx="467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Kapazitätsbelegung </a:t>
            </a:r>
            <a:r>
              <a:rPr lang="de-DE" sz="1600" b="1" dirty="0">
                <a:solidFill>
                  <a:srgbClr val="7030A0"/>
                </a:solidFill>
              </a:rPr>
              <a:t>der </a:t>
            </a:r>
            <a:r>
              <a:rPr lang="de-DE" sz="1600" b="1" i="1" dirty="0">
                <a:solidFill>
                  <a:srgbClr val="7030A0"/>
                </a:solidFill>
              </a:rPr>
              <a:t>Non</a:t>
            </a:r>
            <a:r>
              <a:rPr lang="de-DE" sz="1600" b="1" dirty="0">
                <a:solidFill>
                  <a:srgbClr val="7030A0"/>
                </a:solidFill>
              </a:rPr>
              <a:t>-COVID-Erwachsenen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4885B8-5679-4072-8F35-6FE6629404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42" y="3849526"/>
            <a:ext cx="4271100" cy="28577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CE82BE3-2567-4943-9E16-1388C009613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494"/>
          <a:stretch/>
        </p:blipFill>
        <p:spPr>
          <a:xfrm>
            <a:off x="10677525" y="3764890"/>
            <a:ext cx="1514475" cy="75404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A1D68FB-70FB-414B-BF69-87A6FEA87A25}"/>
              </a:ext>
            </a:extLst>
          </p:cNvPr>
          <p:cNvSpPr txBox="1"/>
          <p:nvPr/>
        </p:nvSpPr>
        <p:spPr>
          <a:xfrm>
            <a:off x="5379509" y="3304213"/>
            <a:ext cx="169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Gründe </a:t>
            </a:r>
            <a:br>
              <a:rPr lang="de-DE" sz="1600" b="1" dirty="0"/>
            </a:br>
            <a:r>
              <a:rPr lang="de-DE" sz="1600" b="1" dirty="0"/>
              <a:t>Betriebs-einschränkung</a:t>
            </a:r>
          </a:p>
        </p:txBody>
      </p:sp>
    </p:spTree>
    <p:extLst>
      <p:ext uri="{BB962C8B-B14F-4D97-AF65-F5344CB8AC3E}">
        <p14:creationId xmlns:p14="http://schemas.microsoft.com/office/powerpoint/2010/main" val="392189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Breitbild</PresentationFormat>
  <Paragraphs>26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Esins, Janina</cp:lastModifiedBy>
  <cp:revision>910</cp:revision>
  <dcterms:created xsi:type="dcterms:W3CDTF">2021-01-13T08:46:29Z</dcterms:created>
  <dcterms:modified xsi:type="dcterms:W3CDTF">2023-05-24T08:36:43Z</dcterms:modified>
</cp:coreProperties>
</file>