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3" r:id="rId2"/>
    <p:sldId id="1042" r:id="rId3"/>
    <p:sldId id="1038" r:id="rId4"/>
    <p:sldId id="1043" r:id="rId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032"/>
    <a:srgbClr val="1DD1F5"/>
    <a:srgbClr val="15FF95"/>
    <a:srgbClr val="4D8AD2"/>
    <a:srgbClr val="80A5DC"/>
    <a:srgbClr val="006EC7"/>
    <a:srgbClr val="338BD2"/>
    <a:srgbClr val="66A8DD"/>
    <a:srgbClr val="367BB8"/>
    <a:srgbClr val="689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69361" autoAdjust="0"/>
  </p:normalViewPr>
  <p:slideViewPr>
    <p:cSldViewPr snapToGrid="0" snapToObjects="1">
      <p:cViewPr varScale="1">
        <p:scale>
          <a:sx n="101" d="100"/>
          <a:sy n="101" d="100"/>
        </p:scale>
        <p:origin x="207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IMSSC2 Labornetzwerk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Tabelle1!$C$1</c:f>
              <c:strCache>
                <c:ptCount val="1"/>
                <c:pt idx="0">
                  <c:v>number of genomes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Tabelle1!$B$2:$B$20</c:f>
              <c:strCache>
                <c:ptCount val="19"/>
                <c:pt idx="0">
                  <c:v>BQ.1.1.20</c:v>
                </c:pt>
                <c:pt idx="1">
                  <c:v>BQ.1.1.45</c:v>
                </c:pt>
                <c:pt idx="2">
                  <c:v>BN.1.3</c:v>
                </c:pt>
                <c:pt idx="3">
                  <c:v>CH.1.1.11</c:v>
                </c:pt>
                <c:pt idx="4">
                  <c:v>DV.1.1</c:v>
                </c:pt>
                <c:pt idx="5">
                  <c:v>EG.1</c:v>
                </c:pt>
                <c:pt idx="6">
                  <c:v>EN.1</c:v>
                </c:pt>
                <c:pt idx="7">
                  <c:v>EU.1.1</c:v>
                </c:pt>
                <c:pt idx="8">
                  <c:v>XBB.1.16</c:v>
                </c:pt>
                <c:pt idx="9">
                  <c:v>XBB.1.5</c:v>
                </c:pt>
                <c:pt idx="10">
                  <c:v>XBB.1.5.12</c:v>
                </c:pt>
                <c:pt idx="11">
                  <c:v>XBB.1.5.23</c:v>
                </c:pt>
                <c:pt idx="12">
                  <c:v>XBB.1.5.38</c:v>
                </c:pt>
                <c:pt idx="13">
                  <c:v>XBB.1.5.7</c:v>
                </c:pt>
                <c:pt idx="14">
                  <c:v>XBB.1.9.1</c:v>
                </c:pt>
                <c:pt idx="15">
                  <c:v>XBB.1.9.2</c:v>
                </c:pt>
                <c:pt idx="16">
                  <c:v>XBB.2.3</c:v>
                </c:pt>
                <c:pt idx="17">
                  <c:v>XBB.2.4</c:v>
                </c:pt>
                <c:pt idx="18">
                  <c:v>XBK</c:v>
                </c:pt>
              </c:strCache>
            </c:strRef>
          </c:cat>
          <c:val>
            <c:numRef>
              <c:f>Tabelle1!$C$2:$C$20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11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F-4E1C-BE0D-8B5BDEE77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312064"/>
        <c:axId val="294308456"/>
      </c:barChart>
      <c:catAx>
        <c:axId val="29431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4308456"/>
        <c:crosses val="autoZero"/>
        <c:auto val="1"/>
        <c:lblAlgn val="ctr"/>
        <c:lblOffset val="100"/>
        <c:noMultiLvlLbl val="0"/>
      </c:catAx>
      <c:valAx>
        <c:axId val="29430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431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27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65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745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XBB.2.3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Sublinie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XBB, leitet sich neben XBB.1* auch die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Sublinie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XBB.2*  ab. Unter diesen wird die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Sublinie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XBB.2.3, gekennzeichnet durch drei zusätzliche Aminosäureaustausche (D253G , P521S and S486P) im S-Protein, weltweit zunehmend nachgewiesen. Auch in Deutschland wird XBB.2.3 unter den XBB.2 Sublinien mit einem Anteil von 2% (n=67, KW 4-17/2023) in KW 17/2023 am häufigsten nachgewiesen.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Sollten wir dann in Tabelle aufnehmen!?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85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392E-15BD-476C-ACED-1033E5FA34DF}" type="datetime1">
              <a:rPr lang="de-DE" smtClean="0"/>
              <a:t>24.05.2023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105C-16EF-429D-816E-A0F578C67964}" type="datetime1">
              <a:rPr lang="de-DE" smtClean="0"/>
              <a:t>24.05.2023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7D1F-851D-4580-8F33-05FF708549F3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2FC4-3707-4011-B7D2-F85DBD1C5F35}" type="datetime1">
              <a:rPr lang="de-DE" smtClean="0"/>
              <a:t>24.05.2023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E216-D5E3-46CD-A727-174DDCBD5D32}" type="datetime1">
              <a:rPr lang="de-DE" smtClean="0"/>
              <a:t>24.05.2023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8FAB-3BE4-4AE5-B558-939240C20736}" type="datetime1">
              <a:rPr lang="de-DE" smtClean="0"/>
              <a:t>24.05.2023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2924-6053-4FA8-867B-906442331C27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C15828E7-53F0-4068-A4A2-1111B314CF13}" type="datetime1">
              <a:rPr lang="de-DE" smtClean="0"/>
              <a:t>24.05.2023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VOC/VOI/SARS-CoV-2 Varianten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FG17, AG Evo</a:t>
            </a:r>
            <a:br>
              <a:rPr lang="de-DE" dirty="0"/>
            </a:br>
            <a:r>
              <a:rPr lang="de-DE" dirty="0"/>
              <a:t>Berlin, 24.05.2023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36D2-4A14-4B6E-BD70-79C94423390B}" type="datetime1">
              <a:rPr lang="de-DE" smtClean="0"/>
              <a:t>24.05.2023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3221CC4-C71A-4B78-AB87-C02BC8A7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EE95A71-D2D8-4EAF-BDF7-D230BFE07E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69419" y="1142424"/>
            <a:ext cx="7387117" cy="3766417"/>
          </a:xfrm>
        </p:spPr>
        <p:txBody>
          <a:bodyPr>
            <a:normAutofit/>
          </a:bodyPr>
          <a:lstStyle/>
          <a:p>
            <a:r>
              <a:rPr lang="en-US" dirty="0"/>
              <a:t>WHO SARS-CoV-2 Variants</a:t>
            </a:r>
          </a:p>
          <a:p>
            <a:pPr lvl="1"/>
            <a:r>
              <a:rPr lang="en-US" dirty="0"/>
              <a:t>Currently circulating VOC: </a:t>
            </a:r>
            <a:r>
              <a:rPr lang="en-US" i="1" dirty="0"/>
              <a:t>none</a:t>
            </a:r>
          </a:p>
          <a:p>
            <a:pPr lvl="1"/>
            <a:r>
              <a:rPr lang="en-US" dirty="0"/>
              <a:t>Currently circulating VOI: </a:t>
            </a:r>
            <a:r>
              <a:rPr lang="en-US" b="1" dirty="0"/>
              <a:t>XBB.1.5 , XBB.1.16</a:t>
            </a:r>
          </a:p>
          <a:p>
            <a:pPr lvl="1"/>
            <a:r>
              <a:rPr lang="en-US" dirty="0"/>
              <a:t>Currently circulating VUM: </a:t>
            </a:r>
            <a:r>
              <a:rPr lang="en-US" b="1" dirty="0"/>
              <a:t>BQ.1, BA.2.75, CH.1.1, XBB, XBF, XBB.1.9.1, </a:t>
            </a:r>
            <a:r>
              <a:rPr lang="en-US" b="1" dirty="0">
                <a:solidFill>
                  <a:srgbClr val="FF0000"/>
                </a:solidFill>
              </a:rPr>
              <a:t>XBB.2.3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A98365B-57F9-431A-8E27-4CF07E95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 VOC/VOI/VUM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4E95B3D-88AB-4C93-AE99-A302A1D3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46" y="1229132"/>
            <a:ext cx="1114425" cy="1143000"/>
          </a:xfrm>
          <a:prstGeom prst="rect">
            <a:avLst/>
          </a:prstGeom>
        </p:spPr>
      </p:pic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D80F66F5-A4A6-4D47-96CB-A06176FE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917533"/>
            <a:ext cx="1860421" cy="194697"/>
          </a:xfrm>
        </p:spPr>
        <p:txBody>
          <a:bodyPr/>
          <a:lstStyle/>
          <a:p>
            <a:fld id="{CAE87735-D220-4ED7-8E2B-DDD48764D4C3}" type="datetime1">
              <a:rPr lang="de-DE" smtClean="0"/>
              <a:t>24.05.2023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710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70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Anteile: </a:t>
            </a:r>
            <a:r>
              <a:rPr lang="de-DE" sz="2000" b="1" dirty="0" err="1">
                <a:solidFill>
                  <a:srgbClr val="006EC7"/>
                </a:solidFill>
                <a:latin typeface="+mj-lt"/>
                <a:ea typeface="+mj-ea"/>
                <a:cs typeface="+mj-cs"/>
              </a:rPr>
              <a:t>deskalierte</a:t>
            </a:r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 VOC, Rekombinanten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210626F-7151-4272-B34C-4FBACDC3A8B4}"/>
              </a:ext>
            </a:extLst>
          </p:cNvPr>
          <p:cNvSpPr/>
          <p:nvPr/>
        </p:nvSpPr>
        <p:spPr>
          <a:xfrm>
            <a:off x="5088700" y="3510712"/>
            <a:ext cx="1446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Updated, incl. XBB.1</a:t>
            </a:r>
            <a:endParaRPr lang="de-DE" sz="1200" i="1" dirty="0">
              <a:solidFill>
                <a:schemeClr val="bg1"/>
              </a:solidFill>
            </a:endParaRPr>
          </a:p>
        </p:txBody>
      </p:sp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CB991A0F-3A28-49EE-ABFE-BCC96712B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917533"/>
            <a:ext cx="1860421" cy="194697"/>
          </a:xfrm>
        </p:spPr>
        <p:txBody>
          <a:bodyPr/>
          <a:lstStyle/>
          <a:p>
            <a:fld id="{8084137C-421A-49F2-88E6-BC593A4F8165}" type="datetime1">
              <a:rPr lang="de-DE" smtClean="0"/>
              <a:t>24.05.2023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BFBB4F-9E83-493B-9204-B35104CD1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564" y="1170688"/>
            <a:ext cx="6207025" cy="36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4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381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SARS-CoV-2 Varianten in KW 18/2023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sp>
        <p:nvSpPr>
          <p:cNvPr id="17" name="Textfeld 1">
            <a:extLst>
              <a:ext uri="{FF2B5EF4-FFF2-40B4-BE49-F238E27FC236}">
                <a16:creationId xmlns:a16="http://schemas.microsoft.com/office/drawing/2014/main" id="{DA0E171E-6159-4C83-B608-E3C2B89D7565}"/>
              </a:ext>
            </a:extLst>
          </p:cNvPr>
          <p:cNvSpPr txBox="1"/>
          <p:nvPr/>
        </p:nvSpPr>
        <p:spPr>
          <a:xfrm>
            <a:off x="6010275" y="929948"/>
            <a:ext cx="296227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i="1" dirty="0"/>
              <a:t>XBB.2.3 (VUM)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80 Nachweise bis einschl. KW18/2023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1x in KW 18/2023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Erstmalig in D in KW 04/2023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ECC8C02F-EB17-45B2-BFAC-2C244C291E32}"/>
              </a:ext>
            </a:extLst>
          </p:cNvPr>
          <p:cNvCxnSpPr>
            <a:cxnSpLocks/>
          </p:cNvCxnSpPr>
          <p:nvPr/>
        </p:nvCxnSpPr>
        <p:spPr>
          <a:xfrm>
            <a:off x="9920702" y="3502095"/>
            <a:ext cx="150945" cy="544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Datumsplatzhalter 1">
            <a:extLst>
              <a:ext uri="{FF2B5EF4-FFF2-40B4-BE49-F238E27FC236}">
                <a16:creationId xmlns:a16="http://schemas.microsoft.com/office/drawing/2014/main" id="{EDFFB4E2-B6C6-41B8-A67A-03E59F18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917533"/>
            <a:ext cx="1860421" cy="194697"/>
          </a:xfrm>
        </p:spPr>
        <p:txBody>
          <a:bodyPr/>
          <a:lstStyle/>
          <a:p>
            <a:fld id="{CB97312E-E814-4B4F-A96B-5B58A5D2EF4D}" type="datetime1">
              <a:rPr lang="de-DE" smtClean="0"/>
              <a:t>24.05.2023</a:t>
            </a:fld>
            <a:endParaRPr lang="de-DE" dirty="0"/>
          </a:p>
        </p:txBody>
      </p:sp>
      <p:graphicFrame>
        <p:nvGraphicFramePr>
          <p:cNvPr id="26" name="Diagramm 25">
            <a:extLst>
              <a:ext uri="{FF2B5EF4-FFF2-40B4-BE49-F238E27FC236}">
                <a16:creationId xmlns:a16="http://schemas.microsoft.com/office/drawing/2014/main" id="{CFEE523E-EE67-4154-8795-1A4016C3C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447441"/>
              </p:ext>
            </p:extLst>
          </p:nvPr>
        </p:nvGraphicFramePr>
        <p:xfrm>
          <a:off x="401399" y="929948"/>
          <a:ext cx="5464654" cy="327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679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Bildschirmpräsentation (16:9)</PresentationFormat>
  <Paragraphs>35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VOC/VOI/SARS-CoV-2 Varianten in Deutschland  aktuelle Situation  </vt:lpstr>
      <vt:lpstr>Übersicht VOC/VOI/VUM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Stefan Kröger</cp:lastModifiedBy>
  <cp:revision>383</cp:revision>
  <dcterms:created xsi:type="dcterms:W3CDTF">2015-11-02T12:29:13Z</dcterms:created>
  <dcterms:modified xsi:type="dcterms:W3CDTF">2023-05-24T09:01:20Z</dcterms:modified>
</cp:coreProperties>
</file>