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</p:sldMasterIdLst>
  <p:notesMasterIdLst>
    <p:notesMasterId r:id="rId3"/>
  </p:notesMasterIdLst>
  <p:handoutMasterIdLst>
    <p:handoutMasterId r:id="rId4"/>
  </p:handoutMasterIdLst>
  <p:sldIdLst>
    <p:sldId id="872" r:id="rId2"/>
  </p:sldIdLst>
  <p:sldSz cx="12192000" cy="6858000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 userDrawn="1">
          <p15:clr>
            <a:srgbClr val="A4A3A4"/>
          </p15:clr>
        </p15:guide>
        <p15:guide id="2" pos="14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hde, Anna" initials="AMR" lastIdx="5" clrIdx="0">
    <p:extLst>
      <p:ext uri="{19B8F6BF-5375-455C-9EA6-DF929625EA0E}">
        <p15:presenceInfo xmlns:p15="http://schemas.microsoft.com/office/powerpoint/2012/main" userId="Rohde, Anna" providerId="None"/>
      </p:ext>
    </p:extLst>
  </p:cmAuthor>
  <p:cmAuthor id="2" name="Raiser, Sofie Gillesberg" initials="SGR" lastIdx="1" clrIdx="1">
    <p:extLst>
      <p:ext uri="{19B8F6BF-5375-455C-9EA6-DF929625EA0E}">
        <p15:presenceInfo xmlns:p15="http://schemas.microsoft.com/office/powerpoint/2012/main" userId="Raiser, Sofie Gillesberg" providerId="None"/>
      </p:ext>
    </p:extLst>
  </p:cmAuthor>
  <p:cmAuthor id="3" name="Esquevin, Sarah" initials="SE" lastIdx="7" clrIdx="2">
    <p:extLst>
      <p:ext uri="{19B8F6BF-5375-455C-9EA6-DF929625EA0E}">
        <p15:presenceInfo xmlns:p15="http://schemas.microsoft.com/office/powerpoint/2012/main" userId="Esquevin, Sara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  <a:srgbClr val="367BB8"/>
    <a:srgbClr val="4D8AD2"/>
    <a:srgbClr val="80A5DC"/>
    <a:srgbClr val="006EC7"/>
    <a:srgbClr val="66A8DD"/>
    <a:srgbClr val="689CCA"/>
    <a:srgbClr val="338B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6" autoAdjust="0"/>
    <p:restoredTop sz="75522" autoAdjust="0"/>
  </p:normalViewPr>
  <p:slideViewPr>
    <p:cSldViewPr snapToGrid="0" snapToObjects="1">
      <p:cViewPr varScale="1">
        <p:scale>
          <a:sx n="83" d="100"/>
          <a:sy n="83" d="100"/>
        </p:scale>
        <p:origin x="1770" y="72"/>
      </p:cViewPr>
      <p:guideLst>
        <p:guide orient="horz" pos="4224"/>
        <p:guide pos="143"/>
      </p:guideLst>
    </p:cSldViewPr>
  </p:slideViewPr>
  <p:notesTextViewPr>
    <p:cViewPr>
      <p:scale>
        <a:sx n="3" d="2"/>
        <a:sy n="3" d="2"/>
      </p:scale>
      <p:origin x="0" y="-5707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24.05.2023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24.05.2023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dc.europa.eu/en/covid-19/country-overviews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den letzten 14 Tagen: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Südostasien: 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Signifikante Anstiege der neu gemeldeten Fälle in Bangladesch, Myanmar, Philippinen, Sri Lanka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Americas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Anstieg der Todesfälle in USA (+37%, n=3.089); Brasilien (n=622); Peru (n=394)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Mögliche Nachmeldungen, da Inzidenz = oder abnehmend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 globale </a:t>
            </a:r>
            <a:r>
              <a:rPr lang="de-DE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Infektionsgeschehen nimmt weiterhin ab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de-DE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de-DE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Afrika: 	sinkende Fall- und Todeszahlen. 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Keine relevanten Anstiege in einzelnen Ländern.</a:t>
            </a:r>
          </a:p>
          <a:p>
            <a:r>
              <a:rPr lang="de-DE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Amerika: 	sinkende Fall- und Todeszahlen. Prozentualer Anstieg der Todeszahlen bei niedrigen absoluten Zahlen 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(+24% innerhalb von 14 Tagen).</a:t>
            </a:r>
            <a:r>
              <a:rPr lang="de-DE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Keine relevanten Anstiege in einzelnen Ländern.</a:t>
            </a:r>
            <a:r>
              <a:rPr lang="de-DE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de-DE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Asien: 	sinkende Fall- und Todeszahlen. 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Fallzahlanstiege in Bangladesch (+102%), Sri Lanka (+106%), Myanmar (+113%) und Philippinen (+123%) ohne signifikante Anstiege der Todeszahlen. Fallzahlen weiterhin rückläufig in Indien (-76%). </a:t>
            </a:r>
          </a:p>
          <a:p>
            <a:r>
              <a:rPr lang="de-DE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Europa: 	sinkende Fall- und Todeszahlen. 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Keine relevanten Anstiege in einzelnen Ländern.</a:t>
            </a:r>
            <a:r>
              <a:rPr lang="de-DE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Mit Stand 14.05.2023 zeigte sich ein Rückgang der Fallzahlen, Hospitalisierungen, Intensivbelegung und Todeszahlen.</a:t>
            </a:r>
          </a:p>
          <a:p>
            <a:r>
              <a:rPr lang="de-DE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Ozeanien: 	sinkende Fall- und Todeszahlen. 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Keine relevanten Anstiege in einzelnen Ländern.</a:t>
            </a:r>
          </a:p>
          <a:p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https://www.ecdc.europa.eu/en/covid-19/country-overviews</a:t>
            </a: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Acrux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err="1"/>
              <a:t>Zuerst</a:t>
            </a:r>
            <a:r>
              <a:rPr lang="en-US" dirty="0"/>
              <a:t> in </a:t>
            </a:r>
            <a:r>
              <a:rPr lang="en-US" dirty="0" err="1"/>
              <a:t>Indien</a:t>
            </a:r>
            <a:r>
              <a:rPr lang="en-US" dirty="0"/>
              <a:t> und </a:t>
            </a:r>
            <a:r>
              <a:rPr lang="en-US" dirty="0" err="1"/>
              <a:t>dann</a:t>
            </a:r>
            <a:r>
              <a:rPr lang="en-US" dirty="0"/>
              <a:t> in USA </a:t>
            </a:r>
            <a:r>
              <a:rPr lang="en-US" dirty="0" err="1"/>
              <a:t>nachgewiesen</a:t>
            </a:r>
            <a:r>
              <a:rPr lang="en-US" dirty="0"/>
              <a:t>; </a:t>
            </a:r>
            <a:r>
              <a:rPr lang="en-US" dirty="0" err="1"/>
              <a:t>inzwischen</a:t>
            </a:r>
            <a:r>
              <a:rPr lang="en-US" dirty="0"/>
              <a:t> </a:t>
            </a:r>
            <a:r>
              <a:rPr lang="en-US" dirty="0" err="1"/>
              <a:t>weit</a:t>
            </a:r>
            <a:r>
              <a:rPr lang="en-US" dirty="0"/>
              <a:t> </a:t>
            </a:r>
            <a:r>
              <a:rPr lang="en-US" dirty="0" err="1"/>
              <a:t>verbreitet</a:t>
            </a:r>
            <a:endParaRPr lang="en-US" dirty="0"/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Recombinant of BA.2.10.1 and BA.2.75 </a:t>
            </a:r>
            <a:r>
              <a:rPr lang="en-US" dirty="0" err="1"/>
              <a:t>sublineages</a:t>
            </a:r>
            <a:r>
              <a:rPr lang="en-US" dirty="0"/>
              <a:t> (</a:t>
            </a:r>
            <a:r>
              <a:rPr lang="en-US" dirty="0" err="1"/>
              <a:t>wie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XBBs)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XBB + S:D253G, S:F486P, S:P521S</a:t>
            </a:r>
            <a:endParaRPr lang="en-US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https://www.who.int/activities/tracking-SARS-CoV-2-variants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7600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384875"/>
            <a:ext cx="11669813" cy="4355539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2400"/>
          </a:p>
        </p:txBody>
      </p:sp>
      <p:sp>
        <p:nvSpPr>
          <p:cNvPr id="9" name="Textfeld 8"/>
          <p:cNvSpPr txBox="1"/>
          <p:nvPr userDrawn="1"/>
        </p:nvSpPr>
        <p:spPr>
          <a:xfrm>
            <a:off x="4832470" y="2264791"/>
            <a:ext cx="6832149" cy="2678579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864000" tIns="312000" rIns="912000" bIns="60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600"/>
              </a:lnSpc>
              <a:spcAft>
                <a:spcPts val="800"/>
              </a:spcAft>
            </a:pPr>
            <a:endParaRPr lang="de-DE" sz="3733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246520" y="2267306"/>
            <a:ext cx="6006459" cy="1687127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933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5380-D2E5-4D7E-8AF5-49FDFD86C2D4}" type="datetime1">
              <a:rPr lang="de-BE" smtClean="0"/>
              <a:t>05/24/2023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5246520" y="2015660"/>
            <a:ext cx="0" cy="316041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11252979" y="2009670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11664621" y="2267304"/>
            <a:ext cx="527383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2400"/>
          </a:p>
        </p:txBody>
      </p:sp>
      <p:sp>
        <p:nvSpPr>
          <p:cNvPr id="13" name="Rechteck 12"/>
          <p:cNvSpPr/>
          <p:nvPr userDrawn="1"/>
        </p:nvSpPr>
        <p:spPr>
          <a:xfrm>
            <a:off x="3294135" y="6176545"/>
            <a:ext cx="1677635" cy="6814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1" y="1384301"/>
            <a:ext cx="4425951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20" name="Rechteck 19"/>
          <p:cNvSpPr/>
          <p:nvPr userDrawn="1"/>
        </p:nvSpPr>
        <p:spPr>
          <a:xfrm>
            <a:off x="119530" y="6290235"/>
            <a:ext cx="11545089" cy="5677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5247218" y="3954433"/>
            <a:ext cx="6004983" cy="988936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933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609585" indent="0">
              <a:buNone/>
              <a:defRPr>
                <a:solidFill>
                  <a:srgbClr val="FFFFFF"/>
                </a:solidFill>
              </a:defRPr>
            </a:lvl2pPr>
            <a:lvl3pPr marL="1219170" indent="0">
              <a:buNone/>
              <a:defRPr>
                <a:solidFill>
                  <a:srgbClr val="FFFFFF"/>
                </a:solidFill>
              </a:defRPr>
            </a:lvl3pPr>
            <a:lvl4pPr marL="1828754" indent="0">
              <a:buNone/>
              <a:defRPr>
                <a:solidFill>
                  <a:srgbClr val="FFFFFF"/>
                </a:solidFill>
              </a:defRPr>
            </a:lvl4pPr>
            <a:lvl5pPr marL="2438339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67440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 descr="PPT_Background_16zu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2175"/>
            <a:ext cx="11663680" cy="4356608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4832470" y="2264791"/>
            <a:ext cx="6832149" cy="2678579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36000" tIns="312000" rIns="336000" bIns="60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600"/>
              </a:lnSpc>
              <a:spcAft>
                <a:spcPts val="800"/>
              </a:spcAft>
            </a:pPr>
            <a:endParaRPr lang="de-DE" sz="3733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5246520" y="2015660"/>
            <a:ext cx="0" cy="316041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11252979" y="2009670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11664621" y="2267304"/>
            <a:ext cx="527383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sz="240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28FF3-C575-43F5-83A0-D72C9C7D9975}" type="datetime1">
              <a:rPr lang="de-BE" smtClean="0"/>
              <a:t>05/24/2023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3294135" y="6176545"/>
            <a:ext cx="1677635" cy="6814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11" name="Rechteck 10"/>
          <p:cNvSpPr/>
          <p:nvPr userDrawn="1"/>
        </p:nvSpPr>
        <p:spPr>
          <a:xfrm>
            <a:off x="119530" y="6290235"/>
            <a:ext cx="11545089" cy="5677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5246520" y="2267306"/>
            <a:ext cx="6006459" cy="1687127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933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5247218" y="3954433"/>
            <a:ext cx="6004983" cy="988936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933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609585" indent="0">
              <a:buNone/>
              <a:defRPr>
                <a:solidFill>
                  <a:srgbClr val="FFFFFF"/>
                </a:solidFill>
              </a:defRPr>
            </a:lvl2pPr>
            <a:lvl3pPr marL="1219170" indent="0">
              <a:buNone/>
              <a:defRPr>
                <a:solidFill>
                  <a:srgbClr val="FFFFFF"/>
                </a:solidFill>
              </a:defRPr>
            </a:lvl3pPr>
            <a:lvl4pPr marL="1828754" indent="0">
              <a:buNone/>
              <a:defRPr>
                <a:solidFill>
                  <a:srgbClr val="FFFFFF"/>
                </a:solidFill>
              </a:defRPr>
            </a:lvl4pPr>
            <a:lvl5pPr marL="2438339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9474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609600" y="1901759"/>
            <a:ext cx="10644861" cy="432618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5E0F7-4362-4531-9452-9CCBDA3E8E86}" type="datetime1">
              <a:rPr lang="de-BE" smtClean="0"/>
              <a:t>05/24/2023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609600" y="851206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653824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3E683-FBD8-4C41-A9F2-1650D06B57E7}" type="datetime1">
              <a:rPr lang="de-BE" smtClean="0"/>
              <a:t>05/24/2023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609600" y="1902509"/>
            <a:ext cx="5177227" cy="431597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6106834" y="1902509"/>
            <a:ext cx="5147628" cy="431597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609600" y="851206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42457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9AFA-9F57-4565-BD33-61CBFB2986E3}" type="datetime1">
              <a:rPr lang="de-BE" smtClean="0"/>
              <a:t>05/24/2023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851206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82561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E20AB-E9F1-48C9-8320-B5ADCD7C0058}" type="datetime1">
              <a:rPr lang="de-BE" smtClean="0"/>
              <a:t>05/24/2023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7235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B9A26-8B9F-4FF7-8E55-3B8C18B1109C}" type="datetime1">
              <a:rPr lang="de-BE" smtClean="0"/>
              <a:t>05/24/2023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9552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5B1E-E4CE-45BD-8171-F7AE2BADA9CD}" type="datetime1">
              <a:rPr lang="de-BE" smtClean="0"/>
              <a:t>05/24/2023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4730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C1A73-2049-422F-800D-2B838B815AD9}" type="datetime1">
              <a:rPr lang="de-BE" smtClean="0"/>
              <a:t>05/24/2023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3374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t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851206"/>
            <a:ext cx="10644861" cy="95238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902509"/>
            <a:ext cx="10644861" cy="431597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53102" y="6356351"/>
            <a:ext cx="248056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600">
                <a:solidFill>
                  <a:srgbClr val="045AA6"/>
                </a:solidFill>
              </a:defRPr>
            </a:lvl1pPr>
          </a:lstStyle>
          <a:p>
            <a:fld id="{E34949FC-7B04-428C-A27E-7C7F441574F1}" type="datetime1">
              <a:rPr lang="de-BE" smtClean="0"/>
              <a:t>05/24/2023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599723" y="6356351"/>
            <a:ext cx="3860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600">
                <a:solidFill>
                  <a:srgbClr val="045AA6"/>
                </a:solidFill>
              </a:defRPr>
            </a:lvl1pPr>
          </a:lstStyle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590483" y="6356351"/>
            <a:ext cx="662496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6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9051" y="326666"/>
            <a:ext cx="2041215" cy="595685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609602" y="6458251"/>
            <a:ext cx="10662508" cy="424727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10371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</p:sldLayoutIdLst>
  <p:hf sldNum="0" hdr="0" ftr="0" dt="0"/>
  <p:txStyles>
    <p:titleStyle>
      <a:lvl1pPr algn="l" defTabSz="609585" rtl="0" eaLnBrk="1" latinLnBrk="0" hangingPunct="1">
        <a:lnSpc>
          <a:spcPct val="100000"/>
        </a:lnSpc>
        <a:spcBef>
          <a:spcPct val="0"/>
        </a:spcBef>
        <a:buNone/>
        <a:defRPr sz="2933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26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ts val="576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772D4317-F252-46A8-BD34-904E442B5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260" y="50395"/>
            <a:ext cx="10422416" cy="639520"/>
          </a:xfrm>
        </p:spPr>
        <p:txBody>
          <a:bodyPr/>
          <a:lstStyle/>
          <a:p>
            <a:r>
              <a:rPr lang="de-DE" sz="2400" dirty="0">
                <a:latin typeface="Scala Sans OT" panose="020B0504030101020104" pitchFamily="34" charset="0"/>
              </a:rPr>
              <a:t>COVID-19 – Internationale Lage</a:t>
            </a:r>
            <a:endParaRPr lang="de-BE" sz="3733" dirty="0">
              <a:latin typeface="Scala Sans OT" panose="020B0504030101020104" pitchFamily="34" charset="0"/>
            </a:endParaRPr>
          </a:p>
        </p:txBody>
      </p:sp>
      <p:cxnSp>
        <p:nvCxnSpPr>
          <p:cNvPr id="9" name="Gerade Verbindung 7">
            <a:extLst>
              <a:ext uri="{FF2B5EF4-FFF2-40B4-BE49-F238E27FC236}">
                <a16:creationId xmlns:a16="http://schemas.microsoft.com/office/drawing/2014/main" id="{B81F8626-5D0C-499B-908A-839FED0BFE1A}"/>
              </a:ext>
            </a:extLst>
          </p:cNvPr>
          <p:cNvCxnSpPr>
            <a:cxnSpLocks/>
          </p:cNvCxnSpPr>
          <p:nvPr/>
        </p:nvCxnSpPr>
        <p:spPr>
          <a:xfrm>
            <a:off x="1" y="676927"/>
            <a:ext cx="8164945" cy="0"/>
          </a:xfrm>
          <a:prstGeom prst="line">
            <a:avLst/>
          </a:prstGeom>
          <a:ln w="19050">
            <a:solidFill>
              <a:srgbClr val="045A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elle 12">
            <a:extLst>
              <a:ext uri="{FF2B5EF4-FFF2-40B4-BE49-F238E27FC236}">
                <a16:creationId xmlns:a16="http://schemas.microsoft.com/office/drawing/2014/main" id="{EB918FC5-6C8A-42FF-B86F-E13FBBFEAD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145797"/>
              </p:ext>
            </p:extLst>
          </p:nvPr>
        </p:nvGraphicFramePr>
        <p:xfrm>
          <a:off x="6096000" y="1303460"/>
          <a:ext cx="5614942" cy="2677894"/>
        </p:xfrm>
        <a:graphic>
          <a:graphicData uri="http://schemas.openxmlformats.org/drawingml/2006/table">
            <a:tbl>
              <a:tblPr/>
              <a:tblGrid>
                <a:gridCol w="965771">
                  <a:extLst>
                    <a:ext uri="{9D8B030D-6E8A-4147-A177-3AD203B41FA5}">
                      <a16:colId xmlns:a16="http://schemas.microsoft.com/office/drawing/2014/main" val="2038645333"/>
                    </a:ext>
                  </a:extLst>
                </a:gridCol>
                <a:gridCol w="1063326">
                  <a:extLst>
                    <a:ext uri="{9D8B030D-6E8A-4147-A177-3AD203B41FA5}">
                      <a16:colId xmlns:a16="http://schemas.microsoft.com/office/drawing/2014/main" val="2292220271"/>
                    </a:ext>
                  </a:extLst>
                </a:gridCol>
                <a:gridCol w="825026">
                  <a:extLst>
                    <a:ext uri="{9D8B030D-6E8A-4147-A177-3AD203B41FA5}">
                      <a16:colId xmlns:a16="http://schemas.microsoft.com/office/drawing/2014/main" val="3649310408"/>
                    </a:ext>
                  </a:extLst>
                </a:gridCol>
                <a:gridCol w="1159305">
                  <a:extLst>
                    <a:ext uri="{9D8B030D-6E8A-4147-A177-3AD203B41FA5}">
                      <a16:colId xmlns:a16="http://schemas.microsoft.com/office/drawing/2014/main" val="3686004728"/>
                    </a:ext>
                  </a:extLst>
                </a:gridCol>
                <a:gridCol w="681241">
                  <a:extLst>
                    <a:ext uri="{9D8B030D-6E8A-4147-A177-3AD203B41FA5}">
                      <a16:colId xmlns:a16="http://schemas.microsoft.com/office/drawing/2014/main" val="1942457067"/>
                    </a:ext>
                  </a:extLst>
                </a:gridCol>
                <a:gridCol w="920273">
                  <a:extLst>
                    <a:ext uri="{9D8B030D-6E8A-4147-A177-3AD203B41FA5}">
                      <a16:colId xmlns:a16="http://schemas.microsoft.com/office/drawing/2014/main" val="25580784"/>
                    </a:ext>
                  </a:extLst>
                </a:gridCol>
              </a:tblGrid>
              <a:tr h="862706"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Kontinent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Cases</a:t>
                      </a:r>
                    </a:p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14d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Cases</a:t>
                      </a:r>
                    </a:p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14d %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</a:t>
                      </a:r>
                    </a:p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Cases</a:t>
                      </a:r>
                    </a:p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14d %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Deaths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14d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</a:p>
                    <a:p>
                      <a:pPr algn="ctr" fontAlgn="t"/>
                      <a:r>
                        <a:rPr lang="de-DE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Deaths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14d %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172457"/>
                  </a:ext>
                </a:extLst>
              </a:tr>
              <a:tr h="319588"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Afrika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3.471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-36,9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-50,0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7508171"/>
                  </a:ext>
                </a:extLst>
              </a:tr>
              <a:tr h="294003"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Amerika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274.097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-17,5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28,4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4.506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23,8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8359192"/>
                  </a:ext>
                </a:extLst>
              </a:tr>
              <a:tr h="294003"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Asien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09585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421.025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-30,4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43,6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1.053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-28,5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9167780"/>
                  </a:ext>
                </a:extLst>
              </a:tr>
              <a:tr h="294003"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Europa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09585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215.300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-41,8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22,3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1.699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-47,2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7673423"/>
                  </a:ext>
                </a:extLst>
              </a:tr>
              <a:tr h="294003"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Ozeanien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51.480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-34,6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5,3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-61,7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7252868"/>
                  </a:ext>
                </a:extLst>
              </a:tr>
              <a:tr h="319588">
                <a:tc>
                  <a:txBody>
                    <a:bodyPr/>
                    <a:lstStyle/>
                    <a:p>
                      <a:pPr algn="ctr" fontAlgn="t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Global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965.373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-30,6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6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7.368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-14,4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6894220"/>
                  </a:ext>
                </a:extLst>
              </a:tr>
            </a:tbl>
          </a:graphicData>
        </a:graphic>
      </p:graphicFrame>
      <p:sp>
        <p:nvSpPr>
          <p:cNvPr id="15" name="Textfeld 14">
            <a:extLst>
              <a:ext uri="{FF2B5EF4-FFF2-40B4-BE49-F238E27FC236}">
                <a16:creationId xmlns:a16="http://schemas.microsoft.com/office/drawing/2014/main" id="{B5057C4F-E430-44AC-8A24-4A9375215CA0}"/>
              </a:ext>
            </a:extLst>
          </p:cNvPr>
          <p:cNvSpPr txBox="1"/>
          <p:nvPr/>
        </p:nvSpPr>
        <p:spPr>
          <a:xfrm>
            <a:off x="138264" y="6508076"/>
            <a:ext cx="632968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200" i="1" dirty="0">
                <a:solidFill>
                  <a:prstClr val="black"/>
                </a:solidFill>
              </a:rPr>
              <a:t>Quellen: WHO 17.05.2023; PHI-Auswertungen von </a:t>
            </a:r>
            <a:r>
              <a:rPr lang="de-DE" sz="1200" i="1" dirty="0"/>
              <a:t>WHO-Daten mit Datenstand 17.05.2023.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A746478C-E33F-4D40-88CB-BAAD064E6E05}"/>
              </a:ext>
            </a:extLst>
          </p:cNvPr>
          <p:cNvSpPr txBox="1"/>
          <p:nvPr/>
        </p:nvSpPr>
        <p:spPr>
          <a:xfrm>
            <a:off x="526441" y="5578317"/>
            <a:ext cx="53290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rgbClr val="045AA6"/>
                </a:solidFill>
              </a:rPr>
              <a:t>Anzahl Fälle pro KW und Kontinent, 01.11.2021 – 17.05.2023 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752164A-04CF-4619-B484-C6CFEAC95DFA}"/>
              </a:ext>
            </a:extLst>
          </p:cNvPr>
          <p:cNvSpPr txBox="1"/>
          <p:nvPr/>
        </p:nvSpPr>
        <p:spPr>
          <a:xfrm>
            <a:off x="6070257" y="4162545"/>
            <a:ext cx="58418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Südostasien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Anstieg der neu gemeldeten Fälle und Todesfälle in einzelne Länder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r>
              <a:rPr lang="de-DE" b="1" dirty="0"/>
              <a:t>Varianten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XBB.2.3 (</a:t>
            </a:r>
            <a:r>
              <a:rPr lang="de-DE" dirty="0" err="1"/>
              <a:t>Acrux</a:t>
            </a:r>
            <a:r>
              <a:rPr lang="de-DE" dirty="0"/>
              <a:t>) seit 17.05.2023 als VUM geführt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EF9455B3-A0EF-4B68-9852-076E864AD03A}"/>
              </a:ext>
            </a:extLst>
          </p:cNvPr>
          <p:cNvPicPr/>
          <p:nvPr/>
        </p:nvPicPr>
        <p:blipFill rotWithShape="1">
          <a:blip r:embed="rId3"/>
          <a:srcRect l="10583" t="9447"/>
          <a:stretch/>
        </p:blipFill>
        <p:spPr bwMode="auto">
          <a:xfrm>
            <a:off x="383493" y="1951631"/>
            <a:ext cx="5614942" cy="368824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3911629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383</Words>
  <Application>Microsoft Office PowerPoint</Application>
  <PresentationFormat>Breitbild</PresentationFormat>
  <Paragraphs>79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ＭＳ 明朝</vt:lpstr>
      <vt:lpstr>Scala Sans OT</vt:lpstr>
      <vt:lpstr>Wingdings</vt:lpstr>
      <vt:lpstr>1_Office-Design</vt:lpstr>
      <vt:lpstr>COVID-19 – Internationale Lage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Esquevin, Sarah</cp:lastModifiedBy>
  <cp:revision>1470</cp:revision>
  <dcterms:created xsi:type="dcterms:W3CDTF">2015-11-02T12:29:13Z</dcterms:created>
  <dcterms:modified xsi:type="dcterms:W3CDTF">2023-05-24T09:03:43Z</dcterms:modified>
</cp:coreProperties>
</file>