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52" r:id="rId3"/>
    <p:sldId id="1053" r:id="rId4"/>
    <p:sldId id="1017" r:id="rId5"/>
    <p:sldId id="1018" r:id="rId6"/>
    <p:sldId id="1044" r:id="rId7"/>
    <p:sldId id="1045" r:id="rId8"/>
    <p:sldId id="1046" r:id="rId9"/>
    <p:sldId id="1047" r:id="rId10"/>
    <p:sldId id="1048" r:id="rId11"/>
    <p:sldId id="1049" r:id="rId12"/>
    <p:sldId id="1050" r:id="rId13"/>
    <p:sldId id="1051" r:id="rId14"/>
    <p:sldId id="1054" r:id="rId15"/>
    <p:sldId id="105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52"/>
            <p14:sldId id="1053"/>
            <p14:sldId id="1017"/>
            <p14:sldId id="1018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4"/>
            <p14:sldId id="10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4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1DA"/>
    <a:srgbClr val="E6E6E6"/>
    <a:srgbClr val="006EC7"/>
    <a:srgbClr val="045AA6"/>
    <a:srgbClr val="058C94"/>
    <a:srgbClr val="E22B00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 autoAdjust="0"/>
    <p:restoredTop sz="78733" autoAdjust="0"/>
  </p:normalViewPr>
  <p:slideViewPr>
    <p:cSldViewPr snapToGrid="0" snapToObjects="1">
      <p:cViewPr varScale="1">
        <p:scale>
          <a:sx n="90" d="100"/>
          <a:sy n="90" d="100"/>
        </p:scale>
        <p:origin x="2106" y="8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Fallzahlen in allen Altersgruppen auf niedrigem Niveau, zumeist bereits auf Sommerniveau (außer 5-14-Jährige und ab 80-Jährige)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de-DE" dirty="0"/>
              <a:t>-COVID-19 in den älteren Altersgruppen weiterhin diagnostiziert, vorwiegend bei ab 60 Jährigen, hier noch relevante Fallzahlen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-Influenza noch vereinzelt bei den unter 15 –Jährigen; RSV Diagnosen vereinzelt bei Kleinkindern und ab 60-Jährigen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indent="0">
              <a:buFontTx/>
              <a:buNone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COVID-19/Influenza/RSV je AG: </a:t>
            </a:r>
            <a:r>
              <a:rPr lang="de-DE" b="0" i="1" u="sng" dirty="0"/>
              <a:t>S:\Projekte\FG36_INV_ICOSARI\Arbeitsordner\Wochenbericht\Krisenstab-AG_separat_alleVWD\Diagnosen_Anteil\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„S5_Vorsaisons_AGI…“)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Rückgang seit KW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11/2023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:</a:t>
            </a:r>
            <a:r>
              <a:rPr lang="de-DE" sz="1200" b="0" dirty="0">
                <a:sym typeface="Wingdings" panose="05000000000000000000" pitchFamily="2" charset="2"/>
              </a:rPr>
              <a:t> 1,0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in KW 20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20/2023: 7 je 100T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Combine_short_60plus.png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liegen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sz="1200" b="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Kvielleicht_Tod_COVID_inkl_letzte_FB_VGL2022.png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zwischen 17. KW und 19. KW relativ stabil, in KW 20 leichter Anstieg der ARE-Rate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20: 6,1 % (Vorwoche: 5,7 %)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i="0" dirty="0"/>
              <a:t>Höhepunkt 50. KW 2022 mit 11,1 %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ARE-gesamt in KW 20 über dem Wertebereich der vorpandemischen Jahre (2012-2019), 5AG: 0-4J. Im Wertebereich, alle anderen AGs darüber (insbesondere 5-14J./15-34J.)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1,0 % (Vorwoche: 1,2 % )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 20/2023 im Vergleich zur Vorwoche weiter gesunken (650; Vorwoche:1.075);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seit vielen Wochen im mittleren Wertebereich der Vorjahre vor Pandemie zur 20. KW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Vorwoche: Rückgang in allen AGs (-24% - -46 %)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\\rki.local\daten\Projekte\FG36_AGI\Wochenberichte\Berichterstellung\Saison_2022_23\Woche_20_2023\KI_2015_2023-05-23.xlsx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10/2023 wird Rückgang der Werte beobachtet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10/2023 wird Rückgang der Werte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sinkende Trend der letzten Wochen wird in allen Altersgruppen verzeichnet, in den AG unter 15 Jahre jedoch bereits auf sehr niedrigem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sowie SARI mit Intensivbehandlung und verstorbene SARI lagen in den letzten Wochen auf Niveau der vorpandemischen Jahre, weiterhin leicht rückläufig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sowie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Krisenstab_SARI_Tod_Inz_S5.png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 zu den Inzidenzen liegen hier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einer Excel File  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_Daten_Inzidenz.xls</a:t>
            </a:r>
            <a:endParaRPr lang="de-DE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14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Anteile COVID </a:t>
            </a:r>
            <a:r>
              <a:rPr lang="de-DE" b="0" dirty="0"/>
              <a:t>Diagnosen an SARI  sinkt kaum noch, scheint sich bei etwa 10 % einzupegeln. </a:t>
            </a:r>
          </a:p>
          <a:p>
            <a:pPr marL="0" indent="0">
              <a:buFontTx/>
              <a:buNone/>
            </a:pPr>
            <a:r>
              <a:rPr lang="de-DE" b="0" dirty="0"/>
              <a:t>Anteil von COVID an SARI mit Intensivbehandlung schwankend bei ca. 15-20% </a:t>
            </a:r>
          </a:p>
          <a:p>
            <a:pPr marL="0" indent="0">
              <a:buFontTx/>
              <a:buNone/>
            </a:pPr>
            <a:r>
              <a:rPr lang="de-DE" b="0" dirty="0"/>
              <a:t>Influenza und RSV nur noch vereinzelt.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Anteil_Diagnose_Verlauf_gesamt_ab_40KW2022.png und Anteil_Diagnose_Verlauf_gesamt_INTENSIV_ab_40KW2022.png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Anteile COVID </a:t>
            </a:r>
            <a:r>
              <a:rPr lang="de-DE" b="0" dirty="0"/>
              <a:t>Diagnosen an SARI  sinkt kaum noch, scheint sich bei etwa 10 % einzupegeln. </a:t>
            </a:r>
          </a:p>
          <a:p>
            <a:pPr marL="0" indent="0">
              <a:buFontTx/>
              <a:buNone/>
            </a:pPr>
            <a:r>
              <a:rPr lang="de-DE" b="0" dirty="0"/>
              <a:t>Anteil von COVID an SARI mit Intensivbehandlung schwankend bei ca. 15-20% </a:t>
            </a:r>
          </a:p>
          <a:p>
            <a:pPr marL="0" indent="0">
              <a:buFontTx/>
              <a:buNone/>
            </a:pPr>
            <a:r>
              <a:rPr lang="de-DE" b="0" dirty="0"/>
              <a:t>Influenza und RSV nur noch vereinzelt.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b="0" dirty="0"/>
              <a:t>Die Grafiken liegen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b="0" i="1" u="none" dirty="0"/>
              <a:t>Anteil_Diagnose_Verlauf_gesamt.png und Anteil_Diagnose_Verlauf_gesamt_INTENSIV.png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Influenza noch vereinzelt bei den unter 15 –Jährigen</a:t>
            </a:r>
          </a:p>
          <a:p>
            <a:r>
              <a:rPr lang="de-DE" dirty="0"/>
              <a:t>COVID vorwiegend bei ab 60 Jährigen, hier noch relevante Fallzahlen</a:t>
            </a:r>
          </a:p>
          <a:p>
            <a:r>
              <a:rPr lang="de-DE" dirty="0"/>
              <a:t>RSV Diagnosen vereinzelt bei Kleinkindern und ab 60-Jährigen</a:t>
            </a:r>
          </a:p>
          <a:p>
            <a:endParaRPr lang="de-DE" dirty="0"/>
          </a:p>
          <a:p>
            <a:r>
              <a:rPr lang="de-DE" b="0" dirty="0"/>
              <a:t>Die Grafik liegt hier: </a:t>
            </a:r>
            <a:r>
              <a:rPr lang="de-DE" b="0" i="1" u="sng" dirty="0"/>
              <a:t>S:\Projekte\FG36_INV_ICOSARI\Arbeitsordner\Wochenbericht\Krisenstab-AG_separat_alleVWD\Diagnosen_Anteil</a:t>
            </a:r>
            <a:r>
              <a:rPr lang="de-DE" b="0" i="0" u="none" dirty="0"/>
              <a:t> als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Anteil_Diagnose_AG_NRZ80.png</a:t>
            </a:r>
            <a:endParaRPr lang="de-DE" b="0" i="1" u="none" dirty="0"/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finden sich im selben Ordner in der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Anteile_AG.xls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23.5.2023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5588081-E649-41FF-BAFD-65A7781B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57" y="771480"/>
            <a:ext cx="3619500" cy="21717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20.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80539" y="6650329"/>
            <a:ext cx="1860421" cy="195750"/>
          </a:xfrm>
        </p:spPr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1980322" y="3131156"/>
            <a:ext cx="512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5- bis 34-Jährigen!!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3478FD7-27EB-463B-9B61-E68F50CEF362}"/>
              </a:ext>
            </a:extLst>
          </p:cNvPr>
          <p:cNvGrpSpPr/>
          <p:nvPr/>
        </p:nvGrpSpPr>
        <p:grpSpPr>
          <a:xfrm>
            <a:off x="2813181" y="1241844"/>
            <a:ext cx="2402229" cy="831800"/>
            <a:chOff x="2705743" y="1233898"/>
            <a:chExt cx="2402229" cy="831800"/>
          </a:xfrm>
        </p:grpSpPr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CD015BB-F2BF-4840-B992-1F84DA4B2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0164" y="1572690"/>
              <a:ext cx="423734" cy="493008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451105E-4F19-48CF-A6CD-9F03C1FCC781}"/>
                </a:ext>
              </a:extLst>
            </p:cNvPr>
            <p:cNvSpPr txBox="1"/>
            <p:nvPr/>
          </p:nvSpPr>
          <p:spPr>
            <a:xfrm>
              <a:off x="2705743" y="1233898"/>
              <a:ext cx="2402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2 % Influenza, 2 % RSV</a:t>
              </a:r>
            </a:p>
            <a:p>
              <a:r>
                <a:rPr lang="de-DE" sz="1400" dirty="0">
                  <a:solidFill>
                    <a:srgbClr val="E22B00"/>
                  </a:solidFill>
                </a:rPr>
                <a:t>	       	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86E162E-AED2-4026-9BAA-099224760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710271"/>
            <a:ext cx="3619500" cy="21717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9B97F84-6546-497B-ACBD-0FA4494B7F2D}"/>
              </a:ext>
            </a:extLst>
          </p:cNvPr>
          <p:cNvGrpSpPr/>
          <p:nvPr/>
        </p:nvGrpSpPr>
        <p:grpSpPr>
          <a:xfrm>
            <a:off x="3028136" y="3028800"/>
            <a:ext cx="2360564" cy="832757"/>
            <a:chOff x="2551945" y="2925886"/>
            <a:chExt cx="2472771" cy="981209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305FE3D-EBE3-4AA8-83F5-D306E155C7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9430" y="3193328"/>
              <a:ext cx="209747" cy="713767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5E19EA1-A77C-4F09-AAFB-87273313F7E4}"/>
                </a:ext>
              </a:extLst>
            </p:cNvPr>
            <p:cNvSpPr txBox="1"/>
            <p:nvPr/>
          </p:nvSpPr>
          <p:spPr>
            <a:xfrm>
              <a:off x="2551945" y="2925886"/>
              <a:ext cx="2472771" cy="36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10 % Influenza</a:t>
              </a: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D76DDEB7-1584-4EB3-AEB6-3D688F270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48" y="4632172"/>
            <a:ext cx="3619500" cy="21717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28DDC8A-013A-48CE-8F45-47EC66FBC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118" y="706044"/>
            <a:ext cx="3619500" cy="21717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40F6802-BF0C-4315-93DF-AC6D35E3D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007" y="2637046"/>
            <a:ext cx="3619500" cy="21717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218E7E3-8D16-4AD3-AC59-2F75D6D1C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1159" y="4600313"/>
            <a:ext cx="3619500" cy="21717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A78A301-EA87-49F2-B70A-4D83A698C2CF}"/>
              </a:ext>
            </a:extLst>
          </p:cNvPr>
          <p:cNvGrpSpPr/>
          <p:nvPr/>
        </p:nvGrpSpPr>
        <p:grpSpPr>
          <a:xfrm>
            <a:off x="3263297" y="4961676"/>
            <a:ext cx="2125617" cy="824986"/>
            <a:chOff x="2975496" y="4822205"/>
            <a:chExt cx="2125617" cy="824986"/>
          </a:xfrm>
        </p:grpSpPr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B4FA79E7-1964-4336-B5D2-3E966168A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9801" y="5111631"/>
              <a:ext cx="249458" cy="535560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97AD142-6658-4782-B806-88E8356DE031}"/>
                </a:ext>
              </a:extLst>
            </p:cNvPr>
            <p:cNvSpPr txBox="1"/>
            <p:nvPr/>
          </p:nvSpPr>
          <p:spPr>
            <a:xfrm>
              <a:off x="2975496" y="4822205"/>
              <a:ext cx="2125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>
                  <a:solidFill>
                    <a:srgbClr val="E22B00"/>
                  </a:solidFill>
                </a:rPr>
                <a:t>7 % COVID-19	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DD7337-102D-4CD1-8955-23D8BA4ECBF1}"/>
              </a:ext>
            </a:extLst>
          </p:cNvPr>
          <p:cNvGrpSpPr/>
          <p:nvPr/>
        </p:nvGrpSpPr>
        <p:grpSpPr>
          <a:xfrm>
            <a:off x="7360920" y="1020321"/>
            <a:ext cx="1727756" cy="892396"/>
            <a:chOff x="6749345" y="4499187"/>
            <a:chExt cx="3474143" cy="892396"/>
          </a:xfrm>
        </p:grpSpPr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677006FC-079F-4AC1-AB3F-9DA0AB90E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1408" y="4837052"/>
              <a:ext cx="346655" cy="554531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F7635EF-5D40-43C2-B708-66AF5C24D8AA}"/>
                </a:ext>
              </a:extLst>
            </p:cNvPr>
            <p:cNvSpPr txBox="1"/>
            <p:nvPr/>
          </p:nvSpPr>
          <p:spPr>
            <a:xfrm>
              <a:off x="6749345" y="4499187"/>
              <a:ext cx="3474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9 % COVID-19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58B7281-403E-4C4B-9F17-862559D5BD6E}"/>
              </a:ext>
            </a:extLst>
          </p:cNvPr>
          <p:cNvGrpSpPr/>
          <p:nvPr/>
        </p:nvGrpSpPr>
        <p:grpSpPr>
          <a:xfrm>
            <a:off x="6813785" y="2859120"/>
            <a:ext cx="2155881" cy="936095"/>
            <a:chOff x="7282130" y="2883284"/>
            <a:chExt cx="2700037" cy="936095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1D7FBB8-08F9-457F-9F55-9AB784863649}"/>
                </a:ext>
              </a:extLst>
            </p:cNvPr>
            <p:cNvSpPr txBox="1"/>
            <p:nvPr/>
          </p:nvSpPr>
          <p:spPr>
            <a:xfrm>
              <a:off x="7282130" y="2883284"/>
              <a:ext cx="2700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13 % COVID-19, 1 % RSV</a:t>
              </a:r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1F06B6D1-416F-40FE-9C1B-F81B5F674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4642" y="3201439"/>
              <a:ext cx="139606" cy="617940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7F7CE6E-D916-4CA2-BD36-46A145171067}"/>
              </a:ext>
            </a:extLst>
          </p:cNvPr>
          <p:cNvGrpSpPr/>
          <p:nvPr/>
        </p:nvGrpSpPr>
        <p:grpSpPr>
          <a:xfrm>
            <a:off x="7092489" y="4826975"/>
            <a:ext cx="2914606" cy="957704"/>
            <a:chOff x="6359392" y="1076754"/>
            <a:chExt cx="2914606" cy="957704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ACED08D-7A14-49AB-AA95-E619D6D2DC51}"/>
                </a:ext>
              </a:extLst>
            </p:cNvPr>
            <p:cNvSpPr txBox="1"/>
            <p:nvPr/>
          </p:nvSpPr>
          <p:spPr>
            <a:xfrm>
              <a:off x="6359392" y="1076754"/>
              <a:ext cx="2914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E22B00"/>
                  </a:solidFill>
                </a:rPr>
                <a:t>17 % COVID-19, 1 % RSV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D82D4917-DB03-45F2-A858-0A81007DA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7019" y="1398254"/>
              <a:ext cx="352804" cy="636204"/>
            </a:xfrm>
            <a:prstGeom prst="straightConnector1">
              <a:avLst/>
            </a:prstGeom>
            <a:ln>
              <a:solidFill>
                <a:srgbClr val="E22B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06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20.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9.5.2023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91E1FA-02F9-427A-94B9-8E855D11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1" y="822996"/>
            <a:ext cx="3619500" cy="2171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CB2DE0A-AF39-4C48-AE16-EBF0B8C9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79" y="2764256"/>
            <a:ext cx="3619500" cy="21717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1B9D886-F6ED-49C5-B705-199D11AD5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79" y="4686132"/>
            <a:ext cx="3619500" cy="21717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115EB8C-0122-43E6-BB95-AF364B766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459" y="798933"/>
            <a:ext cx="3619500" cy="21717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0206DD6-63D8-490F-BEF5-DA475B98B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421" y="2740193"/>
            <a:ext cx="3619500" cy="21717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4E82ECA-ED99-4D95-8C5E-C227C496E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083" y="4681453"/>
            <a:ext cx="3619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>
                <a:highlight>
                  <a:srgbClr val="FFFFFF"/>
                </a:highlight>
              </a:rPr>
              <a:t>1,0</a:t>
            </a:r>
            <a:r>
              <a:rPr lang="de-DE" b="1" dirty="0"/>
              <a:t> COVID-SARI pro 100.000</a:t>
            </a:r>
          </a:p>
          <a:p>
            <a:endParaRPr lang="de-DE" dirty="0"/>
          </a:p>
          <a:p>
            <a:r>
              <a:rPr lang="de-DE" dirty="0"/>
              <a:t>Entspricht ca</a:t>
            </a:r>
            <a:r>
              <a:rPr lang="de-DE" dirty="0">
                <a:highlight>
                  <a:srgbClr val="FFFFFF"/>
                </a:highlight>
              </a:rPr>
              <a:t>. 900 </a:t>
            </a:r>
            <a:r>
              <a:rPr lang="de-DE" dirty="0"/>
              <a:t>neuen Krankenhausaufnahmen wegen COVID-SARI in D.</a:t>
            </a:r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25DFFE-A236-4888-8F53-FF77BDB2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501"/>
            <a:ext cx="5905500" cy="26574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A87D44-B794-485E-BA17-D311A12B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98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10. KW 2023 bis 20.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531249" y="296503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AC7AAB-541C-44ED-870B-EF82E64C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749" y="529150"/>
            <a:ext cx="4381500" cy="2190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4EB50A-7213-483D-ADF6-040FEA87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749" y="2393405"/>
            <a:ext cx="4381500" cy="21907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20124E-6DC2-4006-9CD6-8967E7BD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0" y="4226128"/>
            <a:ext cx="4381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24.05.2023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F4710E-896C-44EC-BD02-14A78B0DF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7" y="1205063"/>
            <a:ext cx="9144000" cy="22898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FDA1B3B-B18B-4A23-AA84-EEF5975AD486}"/>
              </a:ext>
            </a:extLst>
          </p:cNvPr>
          <p:cNvSpPr txBox="1"/>
          <p:nvPr/>
        </p:nvSpPr>
        <p:spPr>
          <a:xfrm>
            <a:off x="755149" y="270316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9E25D5F-B168-4F91-B516-FBB1DF7E0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591" y="2422724"/>
            <a:ext cx="457240" cy="28044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70C6D262-D26C-4768-9477-03B8085C34F9}"/>
              </a:ext>
            </a:extLst>
          </p:cNvPr>
          <p:cNvSpPr txBox="1"/>
          <p:nvPr/>
        </p:nvSpPr>
        <p:spPr>
          <a:xfrm>
            <a:off x="5257163" y="2562944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7F8E2AA-ED95-4E4C-A927-46A5115A1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070" y="2703164"/>
            <a:ext cx="445047" cy="28653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0FCABA5D-D18C-4611-8AC8-318E8272B167}"/>
              </a:ext>
            </a:extLst>
          </p:cNvPr>
          <p:cNvSpPr txBox="1"/>
          <p:nvPr/>
        </p:nvSpPr>
        <p:spPr>
          <a:xfrm>
            <a:off x="8321616" y="2686054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88BDA3-12CB-4225-B1AC-A268AF696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47561"/>
            <a:ext cx="9144000" cy="22898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A5CFD443-3FE2-43DD-9D56-746FD29A2334}"/>
              </a:ext>
            </a:extLst>
          </p:cNvPr>
          <p:cNvSpPr txBox="1"/>
          <p:nvPr/>
        </p:nvSpPr>
        <p:spPr>
          <a:xfrm>
            <a:off x="842644" y="4754130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41A9C31-BD21-453E-89C0-D757E008FA7B}"/>
              </a:ext>
            </a:extLst>
          </p:cNvPr>
          <p:cNvSpPr txBox="1"/>
          <p:nvPr/>
        </p:nvSpPr>
        <p:spPr>
          <a:xfrm>
            <a:off x="7631187" y="4407630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A5381CA-39E5-48CA-995B-6F6EFADBD79F}"/>
              </a:ext>
            </a:extLst>
          </p:cNvPr>
          <p:cNvSpPr txBox="1"/>
          <p:nvPr/>
        </p:nvSpPr>
        <p:spPr>
          <a:xfrm>
            <a:off x="8351627" y="4754130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</p:spTree>
    <p:extLst>
      <p:ext uri="{BB962C8B-B14F-4D97-AF65-F5344CB8AC3E}">
        <p14:creationId xmlns:p14="http://schemas.microsoft.com/office/powerpoint/2010/main" val="252555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24.05.2023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EA0D22-9CBA-488B-A55A-57BA21E0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194"/>
            <a:ext cx="9144000" cy="229361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9E2C130-C00A-4355-BED3-5C490E59FDA5}"/>
              </a:ext>
            </a:extLst>
          </p:cNvPr>
          <p:cNvSpPr txBox="1"/>
          <p:nvPr/>
        </p:nvSpPr>
        <p:spPr>
          <a:xfrm>
            <a:off x="7622677" y="3545887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9B8A6AA-7729-4B19-99CC-D3BF226274AF}"/>
              </a:ext>
            </a:extLst>
          </p:cNvPr>
          <p:cNvSpPr txBox="1"/>
          <p:nvPr/>
        </p:nvSpPr>
        <p:spPr>
          <a:xfrm>
            <a:off x="8292340" y="365728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498EC3-A578-464F-9212-B6AB2BFB5D14}"/>
              </a:ext>
            </a:extLst>
          </p:cNvPr>
          <p:cNvSpPr txBox="1"/>
          <p:nvPr/>
        </p:nvSpPr>
        <p:spPr>
          <a:xfrm>
            <a:off x="8686401" y="3657288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PIV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0796A18-CB35-4E0C-AB24-C5152875C89F}"/>
              </a:ext>
            </a:extLst>
          </p:cNvPr>
          <p:cNvSpPr txBox="1"/>
          <p:nvPr/>
        </p:nvSpPr>
        <p:spPr>
          <a:xfrm>
            <a:off x="8737250" y="353413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</p:spTree>
    <p:extLst>
      <p:ext uri="{BB962C8B-B14F-4D97-AF65-F5344CB8AC3E}">
        <p14:creationId xmlns:p14="http://schemas.microsoft.com/office/powerpoint/2010/main" val="72197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20.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19136"/>
            <a:ext cx="1860421" cy="195750"/>
          </a:xfrm>
        </p:spPr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978435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20 </a:t>
            </a:r>
            <a:r>
              <a:rPr lang="de-DE" dirty="0"/>
              <a:t>bei </a:t>
            </a:r>
            <a:r>
              <a:rPr lang="de-DE" b="1" dirty="0"/>
              <a:t>6.100</a:t>
            </a:r>
            <a:r>
              <a:rPr lang="de-DE" dirty="0"/>
              <a:t> ARE (in der 19. KW: 5.700)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5,1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9" y="3939098"/>
            <a:ext cx="3489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Rückgang bei Kindern bis 14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Anstieg bei den Erwachsenen ab 15 Jahre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4769986-0A53-4EF4-992F-14369329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" y="858964"/>
            <a:ext cx="5400000" cy="27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3E68C5E-7300-4E28-8D53-392C171C2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2" y="3508794"/>
            <a:ext cx="5472684" cy="27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20.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97675"/>
            <a:ext cx="3085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9. KW sinkender Trend</a:t>
            </a:r>
          </a:p>
          <a:p>
            <a:endParaRPr lang="de-DE" sz="600" dirty="0"/>
          </a:p>
          <a:p>
            <a:r>
              <a:rPr lang="de-DE" dirty="0"/>
              <a:t>20. KW: ca. 700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ca. </a:t>
            </a:r>
            <a:r>
              <a:rPr lang="de-DE" b="1"/>
              <a:t>580.000 </a:t>
            </a:r>
            <a:r>
              <a:rPr lang="de-DE" b="1" dirty="0"/>
              <a:t>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5866749" y="6259256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1AAC0C-C516-4C92-BEA4-601FDC6F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" y="1257247"/>
            <a:ext cx="5265914" cy="26329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01D844-5820-4889-B7A8-A8F77091A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91" y="3843012"/>
            <a:ext cx="5254044" cy="26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20. KW 2023</a:t>
            </a:r>
          </a:p>
          <a:p>
            <a:r>
              <a:rPr lang="de-DE" dirty="0"/>
              <a:t>Rund 16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13.000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4" y="2074540"/>
            <a:ext cx="7891180" cy="31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50" y="1036359"/>
            <a:ext cx="4247990" cy="212399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20.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63" y="1038595"/>
            <a:ext cx="4247988" cy="21239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5" y="2888816"/>
            <a:ext cx="4247988" cy="21239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5" y="4705759"/>
            <a:ext cx="4247988" cy="21239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3" y="2888816"/>
            <a:ext cx="4247988" cy="21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1D53CA2-751D-4AD3-8E13-03B458F9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107"/>
            <a:ext cx="5524500" cy="22098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14.2.2023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6002080" y="1720122"/>
            <a:ext cx="3141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5870826" y="3386684"/>
            <a:ext cx="327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Intensiv</a:t>
            </a:r>
          </a:p>
          <a:p>
            <a:pPr algn="ctr"/>
            <a:r>
              <a:rPr lang="de-DE" sz="1600" b="1" dirty="0"/>
              <a:t>(KW der Hospitalisierung)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A98CCB-2408-474D-BE85-CB6CD7F891B5}"/>
              </a:ext>
            </a:extLst>
          </p:cNvPr>
          <p:cNvSpPr txBox="1"/>
          <p:nvPr/>
        </p:nvSpPr>
        <p:spPr>
          <a:xfrm>
            <a:off x="5787852" y="5503334"/>
            <a:ext cx="335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– Verstorben</a:t>
            </a:r>
          </a:p>
          <a:p>
            <a:pPr algn="ctr"/>
            <a:r>
              <a:rPr lang="de-DE" sz="1600" b="1" dirty="0"/>
              <a:t>(Sterbe-KW)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20. KW 2023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9470FA-E5E1-43BC-A805-221CCA72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" y="2736194"/>
            <a:ext cx="5524500" cy="2209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0AC1555-02A2-405E-93AA-C0733B2AA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8200"/>
            <a:ext cx="5524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75028E8-92B4-4A75-8AD2-128EECE7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20" y="3576669"/>
            <a:ext cx="6429375" cy="3000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C1665C-315F-422B-9357-0F1C5FA0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22" y="427525"/>
            <a:ext cx="6429375" cy="30003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20. KW 2023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261884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20.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23.5.2023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DC3185A-FD46-47C0-A233-852CEC24C203}"/>
              </a:ext>
            </a:extLst>
          </p:cNvPr>
          <p:cNvGrpSpPr/>
          <p:nvPr/>
        </p:nvGrpSpPr>
        <p:grpSpPr>
          <a:xfrm>
            <a:off x="6777356" y="1574105"/>
            <a:ext cx="2392196" cy="969407"/>
            <a:chOff x="6727806" y="1551357"/>
            <a:chExt cx="2392196" cy="969407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D307726B-4B46-4EB9-8550-2E99B6F8EBC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727806" y="1736023"/>
              <a:ext cx="791738" cy="34856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885F32F-8D30-4BC3-A351-21069E6B33DA}"/>
                </a:ext>
              </a:extLst>
            </p:cNvPr>
            <p:cNvSpPr txBox="1"/>
            <p:nvPr/>
          </p:nvSpPr>
          <p:spPr>
            <a:xfrm>
              <a:off x="7522463" y="1851967"/>
              <a:ext cx="1470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C00000"/>
                  </a:solidFill>
                </a:rPr>
                <a:t>1 % Influenza</a:t>
              </a: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93E163E0-DAED-4D30-B7E7-EF02A00B9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7563" y="2015862"/>
              <a:ext cx="764494" cy="28954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3B0BDBB-F3AF-43AE-9C87-5998F5A6D9B2}"/>
                </a:ext>
              </a:extLst>
            </p:cNvPr>
            <p:cNvSpPr txBox="1"/>
            <p:nvPr/>
          </p:nvSpPr>
          <p:spPr>
            <a:xfrm>
              <a:off x="7550566" y="2151432"/>
              <a:ext cx="1295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A1DA"/>
                  </a:solidFill>
                </a:rPr>
                <a:t>1 % RSV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3FFDBB0F-43A0-4667-AF51-418AB9E84FED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7050199" y="2336098"/>
              <a:ext cx="500367" cy="46698"/>
            </a:xfrm>
            <a:prstGeom prst="straightConnector1">
              <a:avLst/>
            </a:prstGeom>
            <a:ln w="28575">
              <a:solidFill>
                <a:srgbClr val="00A1DA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2C524D2-1793-437E-846A-1257980F2395}"/>
                </a:ext>
              </a:extLst>
            </p:cNvPr>
            <p:cNvSpPr txBox="1"/>
            <p:nvPr/>
          </p:nvSpPr>
          <p:spPr>
            <a:xfrm>
              <a:off x="7519544" y="1551357"/>
              <a:ext cx="1600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11 % COVID-19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79E6335-DEF7-48F2-97CC-683738E916EB}"/>
              </a:ext>
            </a:extLst>
          </p:cNvPr>
          <p:cNvGrpSpPr/>
          <p:nvPr/>
        </p:nvGrpSpPr>
        <p:grpSpPr>
          <a:xfrm>
            <a:off x="2021158" y="819065"/>
            <a:ext cx="4825753" cy="1356777"/>
            <a:chOff x="1128533" y="1100259"/>
            <a:chExt cx="5945435" cy="1026821"/>
          </a:xfrm>
        </p:grpSpPr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2E85EF09-BFC5-419B-AEFB-FC6A3D6BC36F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5D367E2D-A2E3-4656-9104-CD31C1ED33E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E3F6DCC7-0BB7-4593-86DB-E5B2B9A0AAD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991360" y="3970782"/>
            <a:ext cx="4825753" cy="1356777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47409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13D9AC8-A524-4D16-8412-B3955BAC56C5}"/>
              </a:ext>
            </a:extLst>
          </p:cNvPr>
          <p:cNvGrpSpPr/>
          <p:nvPr/>
        </p:nvGrpSpPr>
        <p:grpSpPr>
          <a:xfrm>
            <a:off x="6846911" y="4634859"/>
            <a:ext cx="2270082" cy="369332"/>
            <a:chOff x="6822498" y="4812231"/>
            <a:chExt cx="2270082" cy="369332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56284D4-8572-40E2-A408-F8B059FDF4C3}"/>
                </a:ext>
              </a:extLst>
            </p:cNvPr>
            <p:cNvSpPr txBox="1"/>
            <p:nvPr/>
          </p:nvSpPr>
          <p:spPr>
            <a:xfrm>
              <a:off x="7357973" y="4812231"/>
              <a:ext cx="173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</a:rPr>
                <a:t>19 % COVID-19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9174787E-CA83-4E52-98EF-785D7438C9CF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>
              <a:off x="6822498" y="4996897"/>
              <a:ext cx="535475" cy="18466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471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92E08BC-CFB4-4F9A-99C3-AD13C4DE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8" y="3779988"/>
            <a:ext cx="8286750" cy="30384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7946C2-986B-4CBA-991A-1CC629053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08" y="455382"/>
            <a:ext cx="8286750" cy="30384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20.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23.5.2023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20. KW 2023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83360" y="752285"/>
            <a:ext cx="6270494" cy="1434536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63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351280" y="4120419"/>
            <a:ext cx="6373608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61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						2023</a:t>
            </a:r>
          </a:p>
        </p:txBody>
      </p:sp>
    </p:spTree>
    <p:extLst>
      <p:ext uri="{BB962C8B-B14F-4D97-AF65-F5344CB8AC3E}">
        <p14:creationId xmlns:p14="http://schemas.microsoft.com/office/powerpoint/2010/main" val="82806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23.5.2023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20. KW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8B9608-DA2E-45AD-95FA-64B806E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Microsoft Office PowerPoint</Application>
  <PresentationFormat>Bildschirmpräsentation (4:3)</PresentationFormat>
  <Paragraphs>176</Paragraphs>
  <Slides>15</Slides>
  <Notes>14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23.5.2023</vt:lpstr>
      <vt:lpstr>GrippeWeb bis zur 20. KW 2023</vt:lpstr>
      <vt:lpstr>Arbeitsgemeinschaft Influenza ARE-Konsultationen / 100.000 Einwohner bis zur 20. KW 2023</vt:lpstr>
      <vt:lpstr>Arbeitsgemeinschaft Influenza - SEEDARE ARE-Konsultationen mit COVID-Diagnose / 100.000 Einwohner </vt:lpstr>
      <vt:lpstr>SEEDARE – ARE mit COVID-19 Konsultationen in Altersgruppen bis zur 20.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4252</cp:revision>
  <cp:lastPrinted>2020-05-13T06:04:10Z</cp:lastPrinted>
  <dcterms:created xsi:type="dcterms:W3CDTF">2015-11-02T12:29:13Z</dcterms:created>
  <dcterms:modified xsi:type="dcterms:W3CDTF">2023-05-24T08:57:09Z</dcterms:modified>
</cp:coreProperties>
</file>