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3" r:id="rId3"/>
    <p:sldId id="345" r:id="rId4"/>
    <p:sldId id="286" r:id="rId5"/>
    <p:sldId id="346" r:id="rId6"/>
    <p:sldId id="34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'bakt. Errger'!$F$118</c:f>
              <c:strCache>
                <c:ptCount val="1"/>
                <c:pt idx="0">
                  <c:v>S. pyogenes, invasiv (n= 1.933)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Errger'!$F$419:$F$453</c:f>
              <c:numCache>
                <c:formatCode>General</c:formatCode>
                <c:ptCount val="35"/>
                <c:pt idx="0">
                  <c:v>26</c:v>
                </c:pt>
                <c:pt idx="1">
                  <c:v>31</c:v>
                </c:pt>
                <c:pt idx="2">
                  <c:v>33</c:v>
                </c:pt>
                <c:pt idx="3">
                  <c:v>18</c:v>
                </c:pt>
                <c:pt idx="4">
                  <c:v>29</c:v>
                </c:pt>
                <c:pt idx="5" formatCode="#,##0;\-#,##0">
                  <c:v>22</c:v>
                </c:pt>
                <c:pt idx="6" formatCode="#,##0;\-#,##0">
                  <c:v>37</c:v>
                </c:pt>
                <c:pt idx="7" formatCode="#,##0;\-#,##0">
                  <c:v>40</c:v>
                </c:pt>
                <c:pt idx="8" formatCode="#,##0;\-#,##0">
                  <c:v>38</c:v>
                </c:pt>
                <c:pt idx="9" formatCode="#,##0;\-#,##0">
                  <c:v>44</c:v>
                </c:pt>
                <c:pt idx="10" formatCode="#,##0;\-#,##0">
                  <c:v>48</c:v>
                </c:pt>
                <c:pt idx="11" formatCode="#,##0;\-#,##0">
                  <c:v>58</c:v>
                </c:pt>
                <c:pt idx="12" formatCode="#,##0;\-#,##0">
                  <c:v>69</c:v>
                </c:pt>
                <c:pt idx="13" formatCode="#,##0;\-#,##0">
                  <c:v>66</c:v>
                </c:pt>
                <c:pt idx="14" formatCode="#,##0;\-#,##0">
                  <c:v>57</c:v>
                </c:pt>
                <c:pt idx="15" formatCode="#,##0;\-#,##0">
                  <c:v>37</c:v>
                </c:pt>
                <c:pt idx="16" formatCode="#,##0;\-#,##0">
                  <c:v>56</c:v>
                </c:pt>
                <c:pt idx="17" formatCode="#,##0;\-#,##0">
                  <c:v>72</c:v>
                </c:pt>
                <c:pt idx="18" formatCode="#,##0;\-#,##0">
                  <c:v>57</c:v>
                </c:pt>
                <c:pt idx="19" formatCode="#,##0;\-#,##0">
                  <c:v>66</c:v>
                </c:pt>
                <c:pt idx="20" formatCode="#,##0;\-#,##0">
                  <c:v>72</c:v>
                </c:pt>
                <c:pt idx="21" formatCode="#,##0;\-#,##0">
                  <c:v>60</c:v>
                </c:pt>
                <c:pt idx="22" formatCode="#,##0;\-#,##0">
                  <c:v>79</c:v>
                </c:pt>
                <c:pt idx="23" formatCode="#,##0;\-#,##0">
                  <c:v>76</c:v>
                </c:pt>
                <c:pt idx="24" formatCode="#,##0;\-#,##0">
                  <c:v>92</c:v>
                </c:pt>
                <c:pt idx="25" formatCode="#,##0;\-#,##0">
                  <c:v>72</c:v>
                </c:pt>
                <c:pt idx="26" formatCode="#,##0;\-#,##0">
                  <c:v>71</c:v>
                </c:pt>
                <c:pt idx="27" formatCode="#,##0;\-#,##0">
                  <c:v>81</c:v>
                </c:pt>
                <c:pt idx="28" formatCode="#,##0;\-#,##0">
                  <c:v>83</c:v>
                </c:pt>
                <c:pt idx="29" formatCode="#,##0;\-#,##0">
                  <c:v>85</c:v>
                </c:pt>
                <c:pt idx="30" formatCode="#,##0;\-#,##0">
                  <c:v>74</c:v>
                </c:pt>
                <c:pt idx="31" formatCode="#,##0;\-#,##0">
                  <c:v>51</c:v>
                </c:pt>
                <c:pt idx="32" formatCode="#,##0;\-#,##0">
                  <c:v>60</c:v>
                </c:pt>
                <c:pt idx="33" formatCode="#,##0;\-#,##0">
                  <c:v>42</c:v>
                </c:pt>
                <c:pt idx="34" formatCode="#,##0;\-#,##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1-441F-A45A-08224B00CA56}"/>
            </c:ext>
          </c:extLst>
        </c:ser>
        <c:ser>
          <c:idx val="2"/>
          <c:order val="2"/>
          <c:tx>
            <c:strRef>
              <c:f>'bakt. Errger'!$I$118</c:f>
              <c:strCache>
                <c:ptCount val="1"/>
                <c:pt idx="0">
                  <c:v>H. influenzae, invasiv (n= 487)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Errger'!$I$419:$I$453</c:f>
              <c:numCache>
                <c:formatCode>#,##0;\-#,##0</c:formatCode>
                <c:ptCount val="35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3</c:v>
                </c:pt>
                <c:pt idx="6">
                  <c:v>16</c:v>
                </c:pt>
                <c:pt idx="7">
                  <c:v>17</c:v>
                </c:pt>
                <c:pt idx="8">
                  <c:v>19</c:v>
                </c:pt>
                <c:pt idx="9">
                  <c:v>17</c:v>
                </c:pt>
                <c:pt idx="10">
                  <c:v>10</c:v>
                </c:pt>
                <c:pt idx="11">
                  <c:v>15</c:v>
                </c:pt>
                <c:pt idx="12">
                  <c:v>30</c:v>
                </c:pt>
                <c:pt idx="13">
                  <c:v>37</c:v>
                </c:pt>
                <c:pt idx="14">
                  <c:v>16</c:v>
                </c:pt>
                <c:pt idx="15">
                  <c:v>11</c:v>
                </c:pt>
                <c:pt idx="16">
                  <c:v>17</c:v>
                </c:pt>
                <c:pt idx="17">
                  <c:v>10</c:v>
                </c:pt>
                <c:pt idx="18">
                  <c:v>15</c:v>
                </c:pt>
                <c:pt idx="19">
                  <c:v>13</c:v>
                </c:pt>
                <c:pt idx="20">
                  <c:v>24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23</c:v>
                </c:pt>
                <c:pt idx="25">
                  <c:v>16</c:v>
                </c:pt>
                <c:pt idx="26">
                  <c:v>14</c:v>
                </c:pt>
                <c:pt idx="27">
                  <c:v>17</c:v>
                </c:pt>
                <c:pt idx="28">
                  <c:v>15</c:v>
                </c:pt>
                <c:pt idx="29">
                  <c:v>11</c:v>
                </c:pt>
                <c:pt idx="30">
                  <c:v>4</c:v>
                </c:pt>
                <c:pt idx="31">
                  <c:v>7</c:v>
                </c:pt>
                <c:pt idx="32">
                  <c:v>12</c:v>
                </c:pt>
                <c:pt idx="33">
                  <c:v>9</c:v>
                </c:pt>
                <c:pt idx="34">
                  <c:v>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0B51-441F-A45A-08224B00CA56}"/>
            </c:ext>
          </c:extLst>
        </c:ser>
        <c:ser>
          <c:idx val="4"/>
          <c:order val="4"/>
          <c:tx>
            <c:strRef>
              <c:f>'bakt. Errger'!$M$118</c:f>
              <c:strCache>
                <c:ptCount val="1"/>
                <c:pt idx="0">
                  <c:v>S. pneumoniae, invasiv (n= 2.192)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Errger'!$M$419:$M$453</c:f>
              <c:numCache>
                <c:formatCode>#,##0;\-#,##0</c:formatCode>
                <c:ptCount val="35"/>
                <c:pt idx="0">
                  <c:v>48</c:v>
                </c:pt>
                <c:pt idx="1">
                  <c:v>47</c:v>
                </c:pt>
                <c:pt idx="2">
                  <c:v>40</c:v>
                </c:pt>
                <c:pt idx="3">
                  <c:v>31</c:v>
                </c:pt>
                <c:pt idx="4">
                  <c:v>46</c:v>
                </c:pt>
                <c:pt idx="5">
                  <c:v>39</c:v>
                </c:pt>
                <c:pt idx="6">
                  <c:v>24</c:v>
                </c:pt>
                <c:pt idx="7">
                  <c:v>62</c:v>
                </c:pt>
                <c:pt idx="8">
                  <c:v>80</c:v>
                </c:pt>
                <c:pt idx="9">
                  <c:v>75</c:v>
                </c:pt>
                <c:pt idx="10">
                  <c:v>107</c:v>
                </c:pt>
                <c:pt idx="11">
                  <c:v>117</c:v>
                </c:pt>
                <c:pt idx="12">
                  <c:v>162</c:v>
                </c:pt>
                <c:pt idx="13">
                  <c:v>123</c:v>
                </c:pt>
                <c:pt idx="14">
                  <c:v>49</c:v>
                </c:pt>
                <c:pt idx="15">
                  <c:v>24</c:v>
                </c:pt>
                <c:pt idx="16">
                  <c:v>45</c:v>
                </c:pt>
                <c:pt idx="17">
                  <c:v>53</c:v>
                </c:pt>
                <c:pt idx="18">
                  <c:v>92</c:v>
                </c:pt>
                <c:pt idx="19">
                  <c:v>69</c:v>
                </c:pt>
                <c:pt idx="20">
                  <c:v>57</c:v>
                </c:pt>
                <c:pt idx="21">
                  <c:v>61</c:v>
                </c:pt>
                <c:pt idx="22">
                  <c:v>74</c:v>
                </c:pt>
                <c:pt idx="23">
                  <c:v>91</c:v>
                </c:pt>
                <c:pt idx="24">
                  <c:v>65</c:v>
                </c:pt>
                <c:pt idx="25">
                  <c:v>68</c:v>
                </c:pt>
                <c:pt idx="26">
                  <c:v>64</c:v>
                </c:pt>
                <c:pt idx="27">
                  <c:v>68</c:v>
                </c:pt>
                <c:pt idx="28">
                  <c:v>60</c:v>
                </c:pt>
                <c:pt idx="29">
                  <c:v>47</c:v>
                </c:pt>
                <c:pt idx="30">
                  <c:v>56</c:v>
                </c:pt>
                <c:pt idx="31">
                  <c:v>48</c:v>
                </c:pt>
                <c:pt idx="32">
                  <c:v>40</c:v>
                </c:pt>
                <c:pt idx="33">
                  <c:v>52</c:v>
                </c:pt>
                <c:pt idx="3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1-441F-A45A-08224B00C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695008"/>
        <c:axId val="7836979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'bakt. Errger'!$E$118</c15:sqref>
                        </c15:formulaRef>
                      </c:ext>
                    </c:extLst>
                    <c:strCache>
                      <c:ptCount val="1"/>
                      <c:pt idx="0">
                        <c:v>KW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'bakt. Errger'!$E$119:$E$434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0">
                        <c:v>52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1</c:v>
                      </c:pt>
                      <c:pt idx="54">
                        <c:v>2</c:v>
                      </c:pt>
                      <c:pt idx="55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B51-441F-A45A-08224B00CA5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Errger'!$K$118</c15:sqref>
                        </c15:formulaRef>
                      </c:ext>
                    </c:extLst>
                    <c:strCache>
                      <c:ptCount val="1"/>
                      <c:pt idx="0">
                        <c:v>Neisseria meningitidis, invasive (n= 30)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Errger'!$K$119:$K$434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0</c:v>
                      </c:pt>
                      <c:pt idx="17">
                        <c:v>1</c:v>
                      </c:pt>
                      <c:pt idx="18">
                        <c:v>4</c:v>
                      </c:pt>
                      <c:pt idx="19">
                        <c:v>3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0</c:v>
                      </c:pt>
                      <c:pt idx="23">
                        <c:v>1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3</c:v>
                      </c:pt>
                      <c:pt idx="28">
                        <c:v>0</c:v>
                      </c:pt>
                      <c:pt idx="29">
                        <c:v>1</c:v>
                      </c:pt>
                      <c:pt idx="30">
                        <c:v>3</c:v>
                      </c:pt>
                      <c:pt idx="31">
                        <c:v>0</c:v>
                      </c:pt>
                      <c:pt idx="32">
                        <c:v>1</c:v>
                      </c:pt>
                      <c:pt idx="33">
                        <c:v>0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3</c:v>
                      </c:pt>
                      <c:pt idx="42">
                        <c:v>1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 formatCode="#,##0;\-#,##0">
                        <c:v>1</c:v>
                      </c:pt>
                      <c:pt idx="46" formatCode="#,##0;\-#,##0">
                        <c:v>0</c:v>
                      </c:pt>
                      <c:pt idx="47" formatCode="#,##0;\-#,##0">
                        <c:v>0</c:v>
                      </c:pt>
                      <c:pt idx="48" formatCode="#,##0;\-#,##0">
                        <c:v>0</c:v>
                      </c:pt>
                      <c:pt idx="49" formatCode="#,##0;\-#,##0">
                        <c:v>3</c:v>
                      </c:pt>
                      <c:pt idx="50" formatCode="#,##0;\-#,##0">
                        <c:v>2</c:v>
                      </c:pt>
                      <c:pt idx="51" formatCode="#,##0;\-#,##0">
                        <c:v>4</c:v>
                      </c:pt>
                      <c:pt idx="52" formatCode="#,##0;\-#,##0">
                        <c:v>0</c:v>
                      </c:pt>
                      <c:pt idx="53" formatCode="#,##0;\-#,##0">
                        <c:v>7</c:v>
                      </c:pt>
                      <c:pt idx="54" formatCode="#,##0;\-#,##0">
                        <c:v>2</c:v>
                      </c:pt>
                      <c:pt idx="55" formatCode="#,##0;\-#,##0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B51-441F-A45A-08224B00CA5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Errger'!$P$118</c15:sqref>
                        </c15:formulaRef>
                      </c:ext>
                    </c:extLst>
                    <c:strCache>
                      <c:ptCount val="1"/>
                      <c:pt idx="0">
                        <c:v>Staphylococcus aureus, invasive (22,723)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Errger'!$P$119:$P$434</c15:sqref>
                        </c15:formulaRef>
                      </c:ext>
                    </c:extLst>
                    <c:numCache>
                      <c:formatCode>#,##0;\-#,##0</c:formatCode>
                      <c:ptCount val="56"/>
                      <c:pt idx="1">
                        <c:v>392</c:v>
                      </c:pt>
                      <c:pt idx="2">
                        <c:v>448</c:v>
                      </c:pt>
                      <c:pt idx="3">
                        <c:v>382</c:v>
                      </c:pt>
                      <c:pt idx="4">
                        <c:v>416</c:v>
                      </c:pt>
                      <c:pt idx="5">
                        <c:v>414</c:v>
                      </c:pt>
                      <c:pt idx="6">
                        <c:v>438</c:v>
                      </c:pt>
                      <c:pt idx="7">
                        <c:v>383</c:v>
                      </c:pt>
                      <c:pt idx="8">
                        <c:v>390</c:v>
                      </c:pt>
                      <c:pt idx="9">
                        <c:v>403</c:v>
                      </c:pt>
                      <c:pt idx="10">
                        <c:v>442</c:v>
                      </c:pt>
                      <c:pt idx="11">
                        <c:v>386</c:v>
                      </c:pt>
                      <c:pt idx="12">
                        <c:v>434</c:v>
                      </c:pt>
                      <c:pt idx="13">
                        <c:v>506</c:v>
                      </c:pt>
                      <c:pt idx="14">
                        <c:v>448</c:v>
                      </c:pt>
                      <c:pt idx="15">
                        <c:v>406</c:v>
                      </c:pt>
                      <c:pt idx="16">
                        <c:v>406</c:v>
                      </c:pt>
                      <c:pt idx="17">
                        <c:v>427</c:v>
                      </c:pt>
                      <c:pt idx="18">
                        <c:v>455</c:v>
                      </c:pt>
                      <c:pt idx="19">
                        <c:v>439</c:v>
                      </c:pt>
                      <c:pt idx="20">
                        <c:v>442</c:v>
                      </c:pt>
                      <c:pt idx="21">
                        <c:v>367</c:v>
                      </c:pt>
                      <c:pt idx="22">
                        <c:v>416</c:v>
                      </c:pt>
                      <c:pt idx="23">
                        <c:v>366</c:v>
                      </c:pt>
                      <c:pt idx="24">
                        <c:v>402</c:v>
                      </c:pt>
                      <c:pt idx="25">
                        <c:v>393</c:v>
                      </c:pt>
                      <c:pt idx="26">
                        <c:v>486</c:v>
                      </c:pt>
                      <c:pt idx="27">
                        <c:v>479</c:v>
                      </c:pt>
                      <c:pt idx="28">
                        <c:v>442</c:v>
                      </c:pt>
                      <c:pt idx="29">
                        <c:v>422</c:v>
                      </c:pt>
                      <c:pt idx="30">
                        <c:v>457</c:v>
                      </c:pt>
                      <c:pt idx="31">
                        <c:v>433</c:v>
                      </c:pt>
                      <c:pt idx="32">
                        <c:v>399</c:v>
                      </c:pt>
                      <c:pt idx="33">
                        <c:v>479</c:v>
                      </c:pt>
                      <c:pt idx="34">
                        <c:v>418</c:v>
                      </c:pt>
                      <c:pt idx="35">
                        <c:v>422</c:v>
                      </c:pt>
                      <c:pt idx="36">
                        <c:v>439</c:v>
                      </c:pt>
                      <c:pt idx="37">
                        <c:v>406</c:v>
                      </c:pt>
                      <c:pt idx="38">
                        <c:v>448</c:v>
                      </c:pt>
                      <c:pt idx="39">
                        <c:v>440</c:v>
                      </c:pt>
                      <c:pt idx="40">
                        <c:v>433</c:v>
                      </c:pt>
                      <c:pt idx="41">
                        <c:v>429</c:v>
                      </c:pt>
                      <c:pt idx="42">
                        <c:v>398</c:v>
                      </c:pt>
                      <c:pt idx="43">
                        <c:v>403</c:v>
                      </c:pt>
                      <c:pt idx="44">
                        <c:v>381</c:v>
                      </c:pt>
                      <c:pt idx="45">
                        <c:v>400</c:v>
                      </c:pt>
                      <c:pt idx="46">
                        <c:v>373</c:v>
                      </c:pt>
                      <c:pt idx="47">
                        <c:v>406</c:v>
                      </c:pt>
                      <c:pt idx="48">
                        <c:v>404</c:v>
                      </c:pt>
                      <c:pt idx="49">
                        <c:v>397</c:v>
                      </c:pt>
                      <c:pt idx="50">
                        <c:v>418</c:v>
                      </c:pt>
                      <c:pt idx="51">
                        <c:v>427</c:v>
                      </c:pt>
                      <c:pt idx="52">
                        <c:v>393</c:v>
                      </c:pt>
                      <c:pt idx="53">
                        <c:v>465</c:v>
                      </c:pt>
                      <c:pt idx="54">
                        <c:v>445</c:v>
                      </c:pt>
                      <c:pt idx="55">
                        <c:v>382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B51-441F-A45A-08224B00CA56}"/>
                  </c:ext>
                </c:extLst>
              </c15:ser>
            </c15:filteredLineSeries>
          </c:ext>
        </c:extLst>
      </c:lineChart>
      <c:catAx>
        <c:axId val="78369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7960"/>
        <c:crosses val="autoZero"/>
        <c:auto val="1"/>
        <c:lblAlgn val="ctr"/>
        <c:lblOffset val="100"/>
        <c:noMultiLvlLbl val="0"/>
      </c:catAx>
      <c:valAx>
        <c:axId val="783697960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Isolate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'bakt. Errger'!$F$118</c:f>
              <c:strCache>
                <c:ptCount val="1"/>
                <c:pt idx="0">
                  <c:v>S. pyogenes, invasiv (n= 1.933)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Errger'!$F$419:$F$453</c:f>
              <c:numCache>
                <c:formatCode>General</c:formatCode>
                <c:ptCount val="35"/>
                <c:pt idx="0">
                  <c:v>26</c:v>
                </c:pt>
                <c:pt idx="1">
                  <c:v>31</c:v>
                </c:pt>
                <c:pt idx="2">
                  <c:v>33</c:v>
                </c:pt>
                <c:pt idx="3">
                  <c:v>18</c:v>
                </c:pt>
                <c:pt idx="4">
                  <c:v>29</c:v>
                </c:pt>
                <c:pt idx="5" formatCode="#,##0;\-#,##0">
                  <c:v>22</c:v>
                </c:pt>
                <c:pt idx="6" formatCode="#,##0;\-#,##0">
                  <c:v>37</c:v>
                </c:pt>
                <c:pt idx="7" formatCode="#,##0;\-#,##0">
                  <c:v>40</c:v>
                </c:pt>
                <c:pt idx="8" formatCode="#,##0;\-#,##0">
                  <c:v>38</c:v>
                </c:pt>
                <c:pt idx="9" formatCode="#,##0;\-#,##0">
                  <c:v>44</c:v>
                </c:pt>
                <c:pt idx="10" formatCode="#,##0;\-#,##0">
                  <c:v>48</c:v>
                </c:pt>
                <c:pt idx="11" formatCode="#,##0;\-#,##0">
                  <c:v>58</c:v>
                </c:pt>
                <c:pt idx="12" formatCode="#,##0;\-#,##0">
                  <c:v>69</c:v>
                </c:pt>
                <c:pt idx="13" formatCode="#,##0;\-#,##0">
                  <c:v>66</c:v>
                </c:pt>
                <c:pt idx="14" formatCode="#,##0;\-#,##0">
                  <c:v>57</c:v>
                </c:pt>
                <c:pt idx="15" formatCode="#,##0;\-#,##0">
                  <c:v>37</c:v>
                </c:pt>
                <c:pt idx="16" formatCode="#,##0;\-#,##0">
                  <c:v>56</c:v>
                </c:pt>
                <c:pt idx="17" formatCode="#,##0;\-#,##0">
                  <c:v>72</c:v>
                </c:pt>
                <c:pt idx="18" formatCode="#,##0;\-#,##0">
                  <c:v>57</c:v>
                </c:pt>
                <c:pt idx="19" formatCode="#,##0;\-#,##0">
                  <c:v>66</c:v>
                </c:pt>
                <c:pt idx="20" formatCode="#,##0;\-#,##0">
                  <c:v>72</c:v>
                </c:pt>
                <c:pt idx="21" formatCode="#,##0;\-#,##0">
                  <c:v>60</c:v>
                </c:pt>
                <c:pt idx="22" formatCode="#,##0;\-#,##0">
                  <c:v>79</c:v>
                </c:pt>
                <c:pt idx="23" formatCode="#,##0;\-#,##0">
                  <c:v>76</c:v>
                </c:pt>
                <c:pt idx="24" formatCode="#,##0;\-#,##0">
                  <c:v>92</c:v>
                </c:pt>
                <c:pt idx="25" formatCode="#,##0;\-#,##0">
                  <c:v>72</c:v>
                </c:pt>
                <c:pt idx="26" formatCode="#,##0;\-#,##0">
                  <c:v>71</c:v>
                </c:pt>
                <c:pt idx="27" formatCode="#,##0;\-#,##0">
                  <c:v>81</c:v>
                </c:pt>
                <c:pt idx="28" formatCode="#,##0;\-#,##0">
                  <c:v>83</c:v>
                </c:pt>
                <c:pt idx="29" formatCode="#,##0;\-#,##0">
                  <c:v>85</c:v>
                </c:pt>
                <c:pt idx="30" formatCode="#,##0;\-#,##0">
                  <c:v>74</c:v>
                </c:pt>
                <c:pt idx="31" formatCode="#,##0;\-#,##0">
                  <c:v>51</c:v>
                </c:pt>
                <c:pt idx="32" formatCode="#,##0;\-#,##0">
                  <c:v>60</c:v>
                </c:pt>
                <c:pt idx="33" formatCode="#,##0;\-#,##0">
                  <c:v>42</c:v>
                </c:pt>
                <c:pt idx="34" formatCode="#,##0;\-#,##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1-441F-A45A-08224B00CA56}"/>
            </c:ext>
          </c:extLst>
        </c:ser>
        <c:ser>
          <c:idx val="2"/>
          <c:order val="2"/>
          <c:tx>
            <c:strRef>
              <c:f>'bakt. Errger'!$I$118</c:f>
              <c:strCache>
                <c:ptCount val="1"/>
                <c:pt idx="0">
                  <c:v>H. influenzae, invasiv (n= 487)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Errger'!$I$419:$I$453</c:f>
              <c:numCache>
                <c:formatCode>#,##0;\-#,##0</c:formatCode>
                <c:ptCount val="35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3</c:v>
                </c:pt>
                <c:pt idx="6">
                  <c:v>16</c:v>
                </c:pt>
                <c:pt idx="7">
                  <c:v>17</c:v>
                </c:pt>
                <c:pt idx="8">
                  <c:v>19</c:v>
                </c:pt>
                <c:pt idx="9">
                  <c:v>17</c:v>
                </c:pt>
                <c:pt idx="10">
                  <c:v>10</c:v>
                </c:pt>
                <c:pt idx="11">
                  <c:v>15</c:v>
                </c:pt>
                <c:pt idx="12">
                  <c:v>30</c:v>
                </c:pt>
                <c:pt idx="13">
                  <c:v>37</c:v>
                </c:pt>
                <c:pt idx="14">
                  <c:v>16</c:v>
                </c:pt>
                <c:pt idx="15">
                  <c:v>11</c:v>
                </c:pt>
                <c:pt idx="16">
                  <c:v>17</c:v>
                </c:pt>
                <c:pt idx="17">
                  <c:v>10</c:v>
                </c:pt>
                <c:pt idx="18">
                  <c:v>15</c:v>
                </c:pt>
                <c:pt idx="19">
                  <c:v>13</c:v>
                </c:pt>
                <c:pt idx="20">
                  <c:v>24</c:v>
                </c:pt>
                <c:pt idx="21">
                  <c:v>12</c:v>
                </c:pt>
                <c:pt idx="22">
                  <c:v>14</c:v>
                </c:pt>
                <c:pt idx="23">
                  <c:v>12</c:v>
                </c:pt>
                <c:pt idx="24">
                  <c:v>23</c:v>
                </c:pt>
                <c:pt idx="25">
                  <c:v>16</c:v>
                </c:pt>
                <c:pt idx="26">
                  <c:v>14</c:v>
                </c:pt>
                <c:pt idx="27">
                  <c:v>17</c:v>
                </c:pt>
                <c:pt idx="28">
                  <c:v>15</c:v>
                </c:pt>
                <c:pt idx="29">
                  <c:v>11</c:v>
                </c:pt>
                <c:pt idx="30">
                  <c:v>4</c:v>
                </c:pt>
                <c:pt idx="31">
                  <c:v>7</c:v>
                </c:pt>
                <c:pt idx="32">
                  <c:v>12</c:v>
                </c:pt>
                <c:pt idx="33">
                  <c:v>9</c:v>
                </c:pt>
                <c:pt idx="34">
                  <c:v>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0B51-441F-A45A-08224B00CA56}"/>
            </c:ext>
          </c:extLst>
        </c:ser>
        <c:ser>
          <c:idx val="4"/>
          <c:order val="4"/>
          <c:tx>
            <c:strRef>
              <c:f>'bakt. Errger'!$M$118</c:f>
              <c:strCache>
                <c:ptCount val="1"/>
                <c:pt idx="0">
                  <c:v>S. pneumoniae, invasiv (n= 2.192)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'bakt. Errger'!$D$419:$E$453</c:f>
              <c:multiLvlStrCache>
                <c:ptCount val="35"/>
                <c:lvl>
                  <c:pt idx="0">
                    <c:v>40</c:v>
                  </c:pt>
                  <c:pt idx="1">
                    <c:v>41</c:v>
                  </c:pt>
                  <c:pt idx="2">
                    <c:v>42</c:v>
                  </c:pt>
                  <c:pt idx="3">
                    <c:v>43</c:v>
                  </c:pt>
                  <c:pt idx="4">
                    <c:v>44</c:v>
                  </c:pt>
                  <c:pt idx="5">
                    <c:v>45</c:v>
                  </c:pt>
                  <c:pt idx="6">
                    <c:v>46</c:v>
                  </c:pt>
                  <c:pt idx="7">
                    <c:v>47</c:v>
                  </c:pt>
                  <c:pt idx="8">
                    <c:v>48</c:v>
                  </c:pt>
                  <c:pt idx="9">
                    <c:v>49</c:v>
                  </c:pt>
                  <c:pt idx="10">
                    <c:v>50</c:v>
                  </c:pt>
                  <c:pt idx="11">
                    <c:v>51</c:v>
                  </c:pt>
                  <c:pt idx="12">
                    <c:v>52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  <c:pt idx="24">
                    <c:v>12</c:v>
                  </c:pt>
                  <c:pt idx="25">
                    <c:v>13</c:v>
                  </c:pt>
                  <c:pt idx="26">
                    <c:v>14</c:v>
                  </c:pt>
                  <c:pt idx="27">
                    <c:v>15</c:v>
                  </c:pt>
                  <c:pt idx="28">
                    <c:v>16</c:v>
                  </c:pt>
                  <c:pt idx="29">
                    <c:v>17</c:v>
                  </c:pt>
                  <c:pt idx="30">
                    <c:v>18</c:v>
                  </c:pt>
                  <c:pt idx="31">
                    <c:v>19</c:v>
                  </c:pt>
                  <c:pt idx="32">
                    <c:v>20</c:v>
                  </c:pt>
                  <c:pt idx="33">
                    <c:v>21</c:v>
                  </c:pt>
                  <c:pt idx="34">
                    <c:v>22</c:v>
                  </c:pt>
                </c:lvl>
                <c:lvl>
                  <c:pt idx="13">
                    <c:v>2023</c:v>
                  </c:pt>
                </c:lvl>
              </c:multiLvlStrCache>
            </c:multiLvlStrRef>
          </c:cat>
          <c:val>
            <c:numRef>
              <c:f>'bakt. Errger'!$M$419:$M$453</c:f>
              <c:numCache>
                <c:formatCode>#,##0;\-#,##0</c:formatCode>
                <c:ptCount val="35"/>
                <c:pt idx="0">
                  <c:v>48</c:v>
                </c:pt>
                <c:pt idx="1">
                  <c:v>47</c:v>
                </c:pt>
                <c:pt idx="2">
                  <c:v>40</c:v>
                </c:pt>
                <c:pt idx="3">
                  <c:v>31</c:v>
                </c:pt>
                <c:pt idx="4">
                  <c:v>46</c:v>
                </c:pt>
                <c:pt idx="5">
                  <c:v>39</c:v>
                </c:pt>
                <c:pt idx="6">
                  <c:v>24</c:v>
                </c:pt>
                <c:pt idx="7">
                  <c:v>62</c:v>
                </c:pt>
                <c:pt idx="8">
                  <c:v>80</c:v>
                </c:pt>
                <c:pt idx="9">
                  <c:v>75</c:v>
                </c:pt>
                <c:pt idx="10">
                  <c:v>107</c:v>
                </c:pt>
                <c:pt idx="11">
                  <c:v>117</c:v>
                </c:pt>
                <c:pt idx="12">
                  <c:v>162</c:v>
                </c:pt>
                <c:pt idx="13">
                  <c:v>123</c:v>
                </c:pt>
                <c:pt idx="14">
                  <c:v>49</c:v>
                </c:pt>
                <c:pt idx="15">
                  <c:v>24</c:v>
                </c:pt>
                <c:pt idx="16">
                  <c:v>45</c:v>
                </c:pt>
                <c:pt idx="17">
                  <c:v>53</c:v>
                </c:pt>
                <c:pt idx="18">
                  <c:v>92</c:v>
                </c:pt>
                <c:pt idx="19">
                  <c:v>69</c:v>
                </c:pt>
                <c:pt idx="20">
                  <c:v>57</c:v>
                </c:pt>
                <c:pt idx="21">
                  <c:v>61</c:v>
                </c:pt>
                <c:pt idx="22">
                  <c:v>74</c:v>
                </c:pt>
                <c:pt idx="23">
                  <c:v>91</c:v>
                </c:pt>
                <c:pt idx="24">
                  <c:v>65</c:v>
                </c:pt>
                <c:pt idx="25">
                  <c:v>68</c:v>
                </c:pt>
                <c:pt idx="26">
                  <c:v>64</c:v>
                </c:pt>
                <c:pt idx="27">
                  <c:v>68</c:v>
                </c:pt>
                <c:pt idx="28">
                  <c:v>60</c:v>
                </c:pt>
                <c:pt idx="29">
                  <c:v>47</c:v>
                </c:pt>
                <c:pt idx="30">
                  <c:v>56</c:v>
                </c:pt>
                <c:pt idx="31">
                  <c:v>48</c:v>
                </c:pt>
                <c:pt idx="32">
                  <c:v>40</c:v>
                </c:pt>
                <c:pt idx="33">
                  <c:v>52</c:v>
                </c:pt>
                <c:pt idx="3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1-441F-A45A-08224B00C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695008"/>
        <c:axId val="7836979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'bakt. Errger'!$E$118</c15:sqref>
                        </c15:formulaRef>
                      </c:ext>
                    </c:extLst>
                    <c:strCache>
                      <c:ptCount val="1"/>
                      <c:pt idx="0">
                        <c:v>KW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'bakt. Errger'!$E$119:$E$434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0">
                        <c:v>52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1</c:v>
                      </c:pt>
                      <c:pt idx="54">
                        <c:v>2</c:v>
                      </c:pt>
                      <c:pt idx="55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B51-441F-A45A-08224B00CA5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Errger'!$K$118</c15:sqref>
                        </c15:formulaRef>
                      </c:ext>
                    </c:extLst>
                    <c:strCache>
                      <c:ptCount val="1"/>
                      <c:pt idx="0">
                        <c:v>Neisseria meningitidis, invasive (n= 30)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Errger'!$K$119:$K$434</c15:sqref>
                        </c15:formulaRef>
                      </c:ext>
                    </c:extLst>
                    <c:numCache>
                      <c:formatCode>General</c:formatCode>
                      <c:ptCount val="56"/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0</c:v>
                      </c:pt>
                      <c:pt idx="17">
                        <c:v>1</c:v>
                      </c:pt>
                      <c:pt idx="18">
                        <c:v>4</c:v>
                      </c:pt>
                      <c:pt idx="19">
                        <c:v>3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0</c:v>
                      </c:pt>
                      <c:pt idx="23">
                        <c:v>1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3</c:v>
                      </c:pt>
                      <c:pt idx="28">
                        <c:v>0</c:v>
                      </c:pt>
                      <c:pt idx="29">
                        <c:v>1</c:v>
                      </c:pt>
                      <c:pt idx="30">
                        <c:v>3</c:v>
                      </c:pt>
                      <c:pt idx="31">
                        <c:v>0</c:v>
                      </c:pt>
                      <c:pt idx="32">
                        <c:v>1</c:v>
                      </c:pt>
                      <c:pt idx="33">
                        <c:v>0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3</c:v>
                      </c:pt>
                      <c:pt idx="42">
                        <c:v>1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 formatCode="#,##0;\-#,##0">
                        <c:v>1</c:v>
                      </c:pt>
                      <c:pt idx="46" formatCode="#,##0;\-#,##0">
                        <c:v>0</c:v>
                      </c:pt>
                      <c:pt idx="47" formatCode="#,##0;\-#,##0">
                        <c:v>0</c:v>
                      </c:pt>
                      <c:pt idx="48" formatCode="#,##0;\-#,##0">
                        <c:v>0</c:v>
                      </c:pt>
                      <c:pt idx="49" formatCode="#,##0;\-#,##0">
                        <c:v>3</c:v>
                      </c:pt>
                      <c:pt idx="50" formatCode="#,##0;\-#,##0">
                        <c:v>2</c:v>
                      </c:pt>
                      <c:pt idx="51" formatCode="#,##0;\-#,##0">
                        <c:v>4</c:v>
                      </c:pt>
                      <c:pt idx="52" formatCode="#,##0;\-#,##0">
                        <c:v>0</c:v>
                      </c:pt>
                      <c:pt idx="53" formatCode="#,##0;\-#,##0">
                        <c:v>7</c:v>
                      </c:pt>
                      <c:pt idx="54" formatCode="#,##0;\-#,##0">
                        <c:v>2</c:v>
                      </c:pt>
                      <c:pt idx="55" formatCode="#,##0;\-#,##0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B51-441F-A45A-08224B00CA5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Errger'!$P$118</c15:sqref>
                        </c15:formulaRef>
                      </c:ext>
                    </c:extLst>
                    <c:strCache>
                      <c:ptCount val="1"/>
                      <c:pt idx="0">
                        <c:v>Staphylococcus aureus, invasive (22,723)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Errger'!$D$419:$E$453</c15:sqref>
                        </c15:formulaRef>
                      </c:ext>
                    </c:extLst>
                    <c:multiLvlStrCache>
                      <c:ptCount val="35"/>
                      <c:lvl>
                        <c:pt idx="0">
                          <c:v>40</c:v>
                        </c:pt>
                        <c:pt idx="1">
                          <c:v>41</c:v>
                        </c:pt>
                        <c:pt idx="2">
                          <c:v>42</c:v>
                        </c:pt>
                        <c:pt idx="3">
                          <c:v>43</c:v>
                        </c:pt>
                        <c:pt idx="4">
                          <c:v>44</c:v>
                        </c:pt>
                        <c:pt idx="5">
                          <c:v>45</c:v>
                        </c:pt>
                        <c:pt idx="6">
                          <c:v>46</c:v>
                        </c:pt>
                        <c:pt idx="7">
                          <c:v>47</c:v>
                        </c:pt>
                        <c:pt idx="8">
                          <c:v>48</c:v>
                        </c:pt>
                        <c:pt idx="9">
                          <c:v>49</c:v>
                        </c:pt>
                        <c:pt idx="10">
                          <c:v>50</c:v>
                        </c:pt>
                        <c:pt idx="11">
                          <c:v>51</c:v>
                        </c:pt>
                        <c:pt idx="12">
                          <c:v>52</c:v>
                        </c:pt>
                        <c:pt idx="13">
                          <c:v>1</c:v>
                        </c:pt>
                        <c:pt idx="14">
                          <c:v>2</c:v>
                        </c:pt>
                        <c:pt idx="15">
                          <c:v>3</c:v>
                        </c:pt>
                        <c:pt idx="16">
                          <c:v>4</c:v>
                        </c:pt>
                        <c:pt idx="17">
                          <c:v>5</c:v>
                        </c:pt>
                        <c:pt idx="18">
                          <c:v>6</c:v>
                        </c:pt>
                        <c:pt idx="19">
                          <c:v>7</c:v>
                        </c:pt>
                        <c:pt idx="20">
                          <c:v>8</c:v>
                        </c:pt>
                        <c:pt idx="21">
                          <c:v>9</c:v>
                        </c:pt>
                        <c:pt idx="22">
                          <c:v>10</c:v>
                        </c:pt>
                        <c:pt idx="23">
                          <c:v>11</c:v>
                        </c:pt>
                        <c:pt idx="24">
                          <c:v>12</c:v>
                        </c:pt>
                        <c:pt idx="25">
                          <c:v>13</c:v>
                        </c:pt>
                        <c:pt idx="26">
                          <c:v>14</c:v>
                        </c:pt>
                        <c:pt idx="27">
                          <c:v>15</c:v>
                        </c:pt>
                        <c:pt idx="28">
                          <c:v>16</c:v>
                        </c:pt>
                        <c:pt idx="29">
                          <c:v>17</c:v>
                        </c:pt>
                        <c:pt idx="30">
                          <c:v>18</c:v>
                        </c:pt>
                        <c:pt idx="31">
                          <c:v>19</c:v>
                        </c:pt>
                        <c:pt idx="32">
                          <c:v>20</c:v>
                        </c:pt>
                        <c:pt idx="33">
                          <c:v>21</c:v>
                        </c:pt>
                        <c:pt idx="34">
                          <c:v>22</c:v>
                        </c:pt>
                      </c:lvl>
                      <c:lvl>
                        <c:pt idx="13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'bakt. Errger'!$P$119:$P$434</c15:sqref>
                        </c15:formulaRef>
                      </c:ext>
                    </c:extLst>
                    <c:numCache>
                      <c:formatCode>#,##0;\-#,##0</c:formatCode>
                      <c:ptCount val="56"/>
                      <c:pt idx="1">
                        <c:v>392</c:v>
                      </c:pt>
                      <c:pt idx="2">
                        <c:v>448</c:v>
                      </c:pt>
                      <c:pt idx="3">
                        <c:v>382</c:v>
                      </c:pt>
                      <c:pt idx="4">
                        <c:v>416</c:v>
                      </c:pt>
                      <c:pt idx="5">
                        <c:v>414</c:v>
                      </c:pt>
                      <c:pt idx="6">
                        <c:v>438</c:v>
                      </c:pt>
                      <c:pt idx="7">
                        <c:v>383</c:v>
                      </c:pt>
                      <c:pt idx="8">
                        <c:v>390</c:v>
                      </c:pt>
                      <c:pt idx="9">
                        <c:v>403</c:v>
                      </c:pt>
                      <c:pt idx="10">
                        <c:v>442</c:v>
                      </c:pt>
                      <c:pt idx="11">
                        <c:v>386</c:v>
                      </c:pt>
                      <c:pt idx="12">
                        <c:v>434</c:v>
                      </c:pt>
                      <c:pt idx="13">
                        <c:v>506</c:v>
                      </c:pt>
                      <c:pt idx="14">
                        <c:v>448</c:v>
                      </c:pt>
                      <c:pt idx="15">
                        <c:v>406</c:v>
                      </c:pt>
                      <c:pt idx="16">
                        <c:v>406</c:v>
                      </c:pt>
                      <c:pt idx="17">
                        <c:v>427</c:v>
                      </c:pt>
                      <c:pt idx="18">
                        <c:v>455</c:v>
                      </c:pt>
                      <c:pt idx="19">
                        <c:v>439</c:v>
                      </c:pt>
                      <c:pt idx="20">
                        <c:v>442</c:v>
                      </c:pt>
                      <c:pt idx="21">
                        <c:v>367</c:v>
                      </c:pt>
                      <c:pt idx="22">
                        <c:v>416</c:v>
                      </c:pt>
                      <c:pt idx="23">
                        <c:v>366</c:v>
                      </c:pt>
                      <c:pt idx="24">
                        <c:v>402</c:v>
                      </c:pt>
                      <c:pt idx="25">
                        <c:v>393</c:v>
                      </c:pt>
                      <c:pt idx="26">
                        <c:v>486</c:v>
                      </c:pt>
                      <c:pt idx="27">
                        <c:v>479</c:v>
                      </c:pt>
                      <c:pt idx="28">
                        <c:v>442</c:v>
                      </c:pt>
                      <c:pt idx="29">
                        <c:v>422</c:v>
                      </c:pt>
                      <c:pt idx="30">
                        <c:v>457</c:v>
                      </c:pt>
                      <c:pt idx="31">
                        <c:v>433</c:v>
                      </c:pt>
                      <c:pt idx="32">
                        <c:v>399</c:v>
                      </c:pt>
                      <c:pt idx="33">
                        <c:v>479</c:v>
                      </c:pt>
                      <c:pt idx="34">
                        <c:v>418</c:v>
                      </c:pt>
                      <c:pt idx="35">
                        <c:v>422</c:v>
                      </c:pt>
                      <c:pt idx="36">
                        <c:v>439</c:v>
                      </c:pt>
                      <c:pt idx="37">
                        <c:v>406</c:v>
                      </c:pt>
                      <c:pt idx="38">
                        <c:v>448</c:v>
                      </c:pt>
                      <c:pt idx="39">
                        <c:v>440</c:v>
                      </c:pt>
                      <c:pt idx="40">
                        <c:v>433</c:v>
                      </c:pt>
                      <c:pt idx="41">
                        <c:v>429</c:v>
                      </c:pt>
                      <c:pt idx="42">
                        <c:v>398</c:v>
                      </c:pt>
                      <c:pt idx="43">
                        <c:v>403</c:v>
                      </c:pt>
                      <c:pt idx="44">
                        <c:v>381</c:v>
                      </c:pt>
                      <c:pt idx="45">
                        <c:v>400</c:v>
                      </c:pt>
                      <c:pt idx="46">
                        <c:v>373</c:v>
                      </c:pt>
                      <c:pt idx="47">
                        <c:v>406</c:v>
                      </c:pt>
                      <c:pt idx="48">
                        <c:v>404</c:v>
                      </c:pt>
                      <c:pt idx="49">
                        <c:v>397</c:v>
                      </c:pt>
                      <c:pt idx="50">
                        <c:v>418</c:v>
                      </c:pt>
                      <c:pt idx="51">
                        <c:v>427</c:v>
                      </c:pt>
                      <c:pt idx="52">
                        <c:v>393</c:v>
                      </c:pt>
                      <c:pt idx="53">
                        <c:v>465</c:v>
                      </c:pt>
                      <c:pt idx="54">
                        <c:v>445</c:v>
                      </c:pt>
                      <c:pt idx="55">
                        <c:v>382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B51-441F-A45A-08224B00CA56}"/>
                  </c:ext>
                </c:extLst>
              </c15:ser>
            </c15:filteredLineSeries>
          </c:ext>
        </c:extLst>
      </c:lineChart>
      <c:catAx>
        <c:axId val="78369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7960"/>
        <c:crosses val="autoZero"/>
        <c:auto val="1"/>
        <c:lblAlgn val="ctr"/>
        <c:lblOffset val="100"/>
        <c:noMultiLvlLbl val="0"/>
      </c:catAx>
      <c:valAx>
        <c:axId val="783697960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Isolate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6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06.06.2023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294AA25F-21C0-4CAD-9C90-A2AEC55FF35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228366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118"/>
            <a:ext cx="10644861" cy="874368"/>
          </a:xfrm>
        </p:spPr>
        <p:txBody>
          <a:bodyPr/>
          <a:lstStyle/>
          <a:p>
            <a:r>
              <a:rPr lang="de-DE" dirty="0"/>
              <a:t>Wo wird getestet? –Datenstand 06.06.2023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C32D5D2-7EEA-4637-A25D-78E8897D8D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1293" y="1711325"/>
            <a:ext cx="7780802" cy="4506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A24A52-E528-4FA0-A01D-98D70EF8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96" y="1206630"/>
            <a:ext cx="3861621" cy="22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9373D2-D36B-4483-A91C-B75498BC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9CB00A-C242-42F1-9D1F-85930D04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2640"/>
            <a:ext cx="10644861" cy="874368"/>
          </a:xfrm>
        </p:spPr>
        <p:txBody>
          <a:bodyPr/>
          <a:lstStyle/>
          <a:p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getesteten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/100.000 </a:t>
            </a:r>
            <a:r>
              <a:rPr lang="en-US" dirty="0" err="1"/>
              <a:t>Einw</a:t>
            </a:r>
            <a:r>
              <a:rPr lang="en-US" dirty="0"/>
              <a:t>. und der </a:t>
            </a:r>
            <a:r>
              <a:rPr lang="en-US" dirty="0" err="1"/>
              <a:t>Positivenanteile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Altersgruppe</a:t>
            </a:r>
            <a:r>
              <a:rPr lang="en-US" dirty="0"/>
              <a:t> und </a:t>
            </a:r>
            <a:r>
              <a:rPr lang="en-US" dirty="0" err="1"/>
              <a:t>Kalenderwoche</a:t>
            </a:r>
            <a:r>
              <a:rPr lang="en-US" dirty="0"/>
              <a:t>, </a:t>
            </a:r>
            <a:r>
              <a:rPr lang="en-US" dirty="0" err="1"/>
              <a:t>Datenstand</a:t>
            </a:r>
            <a:r>
              <a:rPr lang="en-US" dirty="0"/>
              <a:t> 06.06.2023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0EC2A9-BBA7-4283-A9D8-F833A85082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1D83801-EE6F-4DC7-B5B9-C45B72613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350000" y="311086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0" name="Picture">
            <a:extLst>
              <a:ext uri="{FF2B5EF4-FFF2-40B4-BE49-F238E27FC236}">
                <a16:creationId xmlns:a16="http://schemas.microsoft.com/office/drawing/2014/main" id="{A7EF3DF5-4563-4C1D-B8DB-0EC93E2FF1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4000" y="170827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71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0CA2B5-60FB-4AF3-ACBD-E7C4D060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56D734-E78A-443A-8A20-FFDA41FE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" y="256557"/>
            <a:ext cx="9468865" cy="952388"/>
          </a:xfrm>
        </p:spPr>
        <p:txBody>
          <a:bodyPr/>
          <a:lstStyle/>
          <a:p>
            <a:r>
              <a:rPr lang="de-DE" sz="2400" dirty="0"/>
              <a:t>ARS: </a:t>
            </a:r>
            <a:r>
              <a:rPr lang="en-GB" sz="2400" dirty="0"/>
              <a:t>Invasive Isolate (</a:t>
            </a:r>
            <a:r>
              <a:rPr lang="en-GB" sz="2400" dirty="0" err="1"/>
              <a:t>Blutkultur</a:t>
            </a:r>
            <a:r>
              <a:rPr lang="en-GB" sz="2400" dirty="0"/>
              <a:t> + </a:t>
            </a:r>
            <a:r>
              <a:rPr lang="en-GB" sz="2400" dirty="0" err="1"/>
              <a:t>Punktat</a:t>
            </a:r>
            <a:r>
              <a:rPr lang="en-GB" sz="2400" dirty="0"/>
              <a:t>) pro </a:t>
            </a:r>
            <a:r>
              <a:rPr lang="en-GB" sz="2400" dirty="0" err="1"/>
              <a:t>Kalenderwoche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en-GB" sz="2400" dirty="0"/>
              <a:t>GAS, </a:t>
            </a:r>
            <a:r>
              <a:rPr lang="en-GB" sz="2400" i="1" dirty="0"/>
              <a:t>Haemophilus influenzae und Streptococcus pneumoniae, </a:t>
            </a:r>
            <a:br>
              <a:rPr lang="en-GB" sz="2400" i="1" dirty="0"/>
            </a:br>
            <a:r>
              <a:rPr lang="en-GB" sz="2400" i="1" dirty="0"/>
              <a:t>KW 40/2022-22/2023*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76F192-3FC5-4E09-BA39-901E82FAF7D1}"/>
              </a:ext>
            </a:extLst>
          </p:cNvPr>
          <p:cNvSpPr txBox="1"/>
          <p:nvPr/>
        </p:nvSpPr>
        <p:spPr>
          <a:xfrm>
            <a:off x="3818188" y="6482178"/>
            <a:ext cx="39658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7" b="1" dirty="0">
                <a:solidFill>
                  <a:schemeClr val="tx2"/>
                </a:solidFill>
              </a:rPr>
              <a:t>* KW 22/2023: </a:t>
            </a:r>
            <a:r>
              <a:rPr lang="de-DE" sz="1467" b="1" dirty="0" err="1">
                <a:solidFill>
                  <a:schemeClr val="tx2"/>
                </a:solidFill>
              </a:rPr>
              <a:t>mglw</a:t>
            </a:r>
            <a:r>
              <a:rPr lang="de-DE" sz="1467" b="1" dirty="0">
                <a:solidFill>
                  <a:schemeClr val="tx2"/>
                </a:solidFill>
              </a:rPr>
              <a:t>. noch unvollständige Daten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BF9EF1-5A52-400F-933E-6902FD28705D}"/>
              </a:ext>
            </a:extLst>
          </p:cNvPr>
          <p:cNvSpPr txBox="1"/>
          <p:nvPr/>
        </p:nvSpPr>
        <p:spPr>
          <a:xfrm>
            <a:off x="8298652" y="6597968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Datenstand 05.06.2023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782DBF5-B098-41AE-8FBD-70D7CBB8B1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242" y="1665818"/>
          <a:ext cx="11796597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642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0CA2B5-60FB-4AF3-ACBD-E7C4D060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56D734-E78A-443A-8A20-FFDA41FE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" y="256557"/>
            <a:ext cx="9468865" cy="952388"/>
          </a:xfrm>
        </p:spPr>
        <p:txBody>
          <a:bodyPr/>
          <a:lstStyle/>
          <a:p>
            <a:r>
              <a:rPr lang="de-DE" sz="2400" dirty="0"/>
              <a:t>ARS: </a:t>
            </a:r>
            <a:r>
              <a:rPr lang="en-GB" sz="2400" dirty="0"/>
              <a:t>Invasive Isolate (</a:t>
            </a:r>
            <a:r>
              <a:rPr lang="en-GB" sz="2400" dirty="0" err="1"/>
              <a:t>Blutkultur</a:t>
            </a:r>
            <a:r>
              <a:rPr lang="en-GB" sz="2400" dirty="0"/>
              <a:t> + </a:t>
            </a:r>
            <a:r>
              <a:rPr lang="en-GB" sz="2400" dirty="0" err="1"/>
              <a:t>Punktat</a:t>
            </a:r>
            <a:r>
              <a:rPr lang="en-GB" sz="2400" dirty="0"/>
              <a:t>) pro </a:t>
            </a:r>
            <a:r>
              <a:rPr lang="en-GB" sz="2400" dirty="0" err="1"/>
              <a:t>Kalenderwoche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en-GB" sz="2400" dirty="0"/>
              <a:t>GAS, </a:t>
            </a:r>
            <a:r>
              <a:rPr lang="en-GB" sz="2400" i="1" dirty="0"/>
              <a:t>Haemophilus influenzae und Streptococcus pneumoniae, </a:t>
            </a:r>
            <a:br>
              <a:rPr lang="en-GB" sz="2400" i="1" dirty="0"/>
            </a:br>
            <a:r>
              <a:rPr lang="en-GB" sz="2400" i="1" dirty="0"/>
              <a:t>KW 40/2022-22/2023*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76F192-3FC5-4E09-BA39-901E82FAF7D1}"/>
              </a:ext>
            </a:extLst>
          </p:cNvPr>
          <p:cNvSpPr txBox="1"/>
          <p:nvPr/>
        </p:nvSpPr>
        <p:spPr>
          <a:xfrm>
            <a:off x="3818188" y="6482178"/>
            <a:ext cx="39658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7" b="1" dirty="0">
                <a:solidFill>
                  <a:schemeClr val="tx2"/>
                </a:solidFill>
              </a:rPr>
              <a:t>* KW 22/2023: </a:t>
            </a:r>
            <a:r>
              <a:rPr lang="de-DE" sz="1467" b="1" dirty="0" err="1">
                <a:solidFill>
                  <a:schemeClr val="tx2"/>
                </a:solidFill>
              </a:rPr>
              <a:t>mglw</a:t>
            </a:r>
            <a:r>
              <a:rPr lang="de-DE" sz="1467" b="1" dirty="0">
                <a:solidFill>
                  <a:schemeClr val="tx2"/>
                </a:solidFill>
              </a:rPr>
              <a:t>. noch unvollständige Daten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BF9EF1-5A52-400F-933E-6902FD28705D}"/>
              </a:ext>
            </a:extLst>
          </p:cNvPr>
          <p:cNvSpPr txBox="1"/>
          <p:nvPr/>
        </p:nvSpPr>
        <p:spPr>
          <a:xfrm>
            <a:off x="8298652" y="6597968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Datenstand 05.06.2023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782DBF5-B098-41AE-8FBD-70D7CBB8B1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242" y="1665818"/>
          <a:ext cx="11796597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3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438A67-7397-4072-AB9D-937DBDB6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2E8F1C-40E9-4096-A1AD-21D791A9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41893AB-E25B-4557-A944-210366C25178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609600" y="1711325"/>
            <a:ext cx="1064337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Bitte diskutieren: Einstellung VOXCO-Abfrage zur SARS-CoV-2 Testzahlerfassung für den Pandemieradar</a:t>
            </a:r>
          </a:p>
          <a:p>
            <a:r>
              <a:rPr lang="de-DE" dirty="0"/>
              <a:t>stattdessen Darstellung nur der ARS-Daten im Pandemieradar</a:t>
            </a:r>
          </a:p>
        </p:txBody>
      </p:sp>
    </p:spTree>
    <p:extLst>
      <p:ext uri="{BB962C8B-B14F-4D97-AF65-F5344CB8AC3E}">
        <p14:creationId xmlns:p14="http://schemas.microsoft.com/office/powerpoint/2010/main" val="232849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Breitbild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Laborbasierte Surveillance SARS-CoV-2 – Datenstand 06.06.2023</vt:lpstr>
      <vt:lpstr>Wo wird getestet? –Datenstand 06.06.2023</vt:lpstr>
      <vt:lpstr>Anzahl der getesteten Personen/100.000 Einw. und der Positivenanteile nach Altersgruppe und Kalenderwoche, Datenstand 06.06.2023</vt:lpstr>
      <vt:lpstr>ARS: Invasive Isolate (Blutkultur + Punktat) pro Kalenderwoche:  GAS, Haemophilus influenzae und Streptococcus pneumoniae,  KW 40/2022-22/2023*</vt:lpstr>
      <vt:lpstr>ARS: Invasive Isolate (Blutkultur + Punktat) pro Kalenderwoche:  GAS, Haemophilus influenzae und Streptococcus pneumoniae,  KW 40/2022-22/2023*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Janna Seifried</cp:lastModifiedBy>
  <cp:revision>24</cp:revision>
  <dcterms:created xsi:type="dcterms:W3CDTF">2023-02-01T09:59:13Z</dcterms:created>
  <dcterms:modified xsi:type="dcterms:W3CDTF">2023-06-07T07:45:32Z</dcterms:modified>
</cp:coreProperties>
</file>