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872" r:id="rId2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de, Anna" initials="AMR" lastIdx="5" clrIdx="0">
    <p:extLst>
      <p:ext uri="{19B8F6BF-5375-455C-9EA6-DF929625EA0E}">
        <p15:presenceInfo xmlns:p15="http://schemas.microsoft.com/office/powerpoint/2012/main" userId="Rohde, Anna" providerId="None"/>
      </p:ext>
    </p:extLst>
  </p:cmAuthor>
  <p:cmAuthor id="2" name="Raiser, Sofie Gillesberg" initials="SGR" lastIdx="1" clrIdx="1">
    <p:extLst>
      <p:ext uri="{19B8F6BF-5375-455C-9EA6-DF929625EA0E}">
        <p15:presenceInfo xmlns:p15="http://schemas.microsoft.com/office/powerpoint/2012/main" userId="Raiser, Sofie Gillesberg" providerId="None"/>
      </p:ext>
    </p:extLst>
  </p:cmAuthor>
  <p:cmAuthor id="3" name="Esquevin, Sarah" initials="SE" lastIdx="7" clrIdx="2">
    <p:extLst>
      <p:ext uri="{19B8F6BF-5375-455C-9EA6-DF929625EA0E}">
        <p15:presenceInfo xmlns:p15="http://schemas.microsoft.com/office/powerpoint/2012/main" userId="Esquevin, 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4D8AD2"/>
    <a:srgbClr val="80A5DC"/>
    <a:srgbClr val="006EC7"/>
    <a:srgbClr val="66A8DD"/>
    <a:srgbClr val="689CCA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6" autoAdjust="0"/>
    <p:restoredTop sz="93665" autoAdjust="0"/>
  </p:normalViewPr>
  <p:slideViewPr>
    <p:cSldViewPr snapToGrid="0" snapToObjects="1">
      <p:cViewPr varScale="1">
        <p:scale>
          <a:sx n="75" d="100"/>
          <a:sy n="75" d="100"/>
        </p:scale>
        <p:origin x="444" y="36"/>
      </p:cViewPr>
      <p:guideLst>
        <p:guide orient="horz" pos="4224"/>
        <p:guide pos="143"/>
      </p:guideLst>
    </p:cSldViewPr>
  </p:slideViewPr>
  <p:notesTextViewPr>
    <p:cViewPr>
      <p:scale>
        <a:sx n="3" d="2"/>
        <a:sy n="3" d="2"/>
      </p:scale>
      <p:origin x="0" y="-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60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4000" tIns="312000" rIns="912000" bIns="60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5380-D2E5-4D7E-8AF5-49FDFD86C2D4}" type="datetime1">
              <a:rPr lang="de-BE" smtClean="0"/>
              <a:t>06/07/2023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744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6000" tIns="312000" rIns="336000" bIns="60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8FF3-C575-43F5-83A0-D72C9C7D9975}" type="datetime1">
              <a:rPr lang="de-BE" smtClean="0"/>
              <a:t>06/07/2023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47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E0F7-4362-4531-9452-9CCBDA3E8E86}" type="datetime1">
              <a:rPr lang="de-BE" smtClean="0"/>
              <a:t>06/07/2023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38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683-FBD8-4C41-A9F2-1650D06B57E7}" type="datetime1">
              <a:rPr lang="de-BE" smtClean="0"/>
              <a:t>06/07/2023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4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24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9AFA-9F57-4565-BD33-61CBFB2986E3}" type="datetime1">
              <a:rPr lang="de-BE" smtClean="0"/>
              <a:t>06/07/2023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25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0AB-E9F1-48C9-8320-B5ADCD7C0058}" type="datetime1">
              <a:rPr lang="de-BE" smtClean="0"/>
              <a:t>06/07/2023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23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9A26-8B9F-4FF7-8E55-3B8C18B1109C}" type="datetime1">
              <a:rPr lang="de-BE" smtClean="0"/>
              <a:t>06/07/2023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5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5B1E-E4CE-45BD-8171-F7AE2BADA9CD}" type="datetime1">
              <a:rPr lang="de-BE" smtClean="0"/>
              <a:t>06/07/2023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73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1A73-2049-422F-800D-2B838B815AD9}" type="datetime1">
              <a:rPr lang="de-BE" smtClean="0"/>
              <a:t>06/07/2023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3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2" y="6356351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fld id="{E34949FC-7B04-428C-A27E-7C7F441574F1}" type="datetime1">
              <a:rPr lang="de-BE" smtClean="0"/>
              <a:t>06/07/2023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1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1" y="326666"/>
            <a:ext cx="2041215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1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3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sldNum="0"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72D4317-F252-46A8-BD34-904E442B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50395"/>
            <a:ext cx="10422416" cy="639520"/>
          </a:xfrm>
        </p:spPr>
        <p:txBody>
          <a:bodyPr/>
          <a:lstStyle/>
          <a:p>
            <a:r>
              <a:rPr lang="de-DE" sz="2400" dirty="0">
                <a:latin typeface="Scala Sans OT" panose="020B0504030101020104" pitchFamily="34" charset="0"/>
              </a:rPr>
              <a:t>COVID-19 – Internationale Lage</a:t>
            </a:r>
            <a:endParaRPr lang="de-BE" sz="3733" dirty="0">
              <a:latin typeface="Scala Sans OT" panose="020B0504030101020104" pitchFamily="34" charset="0"/>
            </a:endParaRPr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B81F8626-5D0C-499B-908A-839FED0BFE1A}"/>
              </a:ext>
            </a:extLst>
          </p:cNvPr>
          <p:cNvCxnSpPr>
            <a:cxnSpLocks/>
          </p:cNvCxnSpPr>
          <p:nvPr/>
        </p:nvCxnSpPr>
        <p:spPr>
          <a:xfrm>
            <a:off x="1" y="676927"/>
            <a:ext cx="8164945" cy="0"/>
          </a:xfrm>
          <a:prstGeom prst="line">
            <a:avLst/>
          </a:prstGeom>
          <a:ln w="19050">
            <a:solidFill>
              <a:srgbClr val="045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EB918FC5-6C8A-42FF-B86F-E13FBBFEA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55307"/>
              </p:ext>
            </p:extLst>
          </p:nvPr>
        </p:nvGraphicFramePr>
        <p:xfrm>
          <a:off x="6096000" y="1036636"/>
          <a:ext cx="5614942" cy="2677894"/>
        </p:xfrm>
        <a:graphic>
          <a:graphicData uri="http://schemas.openxmlformats.org/drawingml/2006/table">
            <a:tbl>
              <a:tblPr/>
              <a:tblGrid>
                <a:gridCol w="965771">
                  <a:extLst>
                    <a:ext uri="{9D8B030D-6E8A-4147-A177-3AD203B41FA5}">
                      <a16:colId xmlns:a16="http://schemas.microsoft.com/office/drawing/2014/main" val="2038645333"/>
                    </a:ext>
                  </a:extLst>
                </a:gridCol>
                <a:gridCol w="1063326">
                  <a:extLst>
                    <a:ext uri="{9D8B030D-6E8A-4147-A177-3AD203B41FA5}">
                      <a16:colId xmlns:a16="http://schemas.microsoft.com/office/drawing/2014/main" val="2292220271"/>
                    </a:ext>
                  </a:extLst>
                </a:gridCol>
                <a:gridCol w="825026">
                  <a:extLst>
                    <a:ext uri="{9D8B030D-6E8A-4147-A177-3AD203B41FA5}">
                      <a16:colId xmlns:a16="http://schemas.microsoft.com/office/drawing/2014/main" val="3649310408"/>
                    </a:ext>
                  </a:extLst>
                </a:gridCol>
                <a:gridCol w="1159305">
                  <a:extLst>
                    <a:ext uri="{9D8B030D-6E8A-4147-A177-3AD203B41FA5}">
                      <a16:colId xmlns:a16="http://schemas.microsoft.com/office/drawing/2014/main" val="3686004728"/>
                    </a:ext>
                  </a:extLst>
                </a:gridCol>
                <a:gridCol w="681241">
                  <a:extLst>
                    <a:ext uri="{9D8B030D-6E8A-4147-A177-3AD203B41FA5}">
                      <a16:colId xmlns:a16="http://schemas.microsoft.com/office/drawing/2014/main" val="1942457067"/>
                    </a:ext>
                  </a:extLst>
                </a:gridCol>
                <a:gridCol w="920273">
                  <a:extLst>
                    <a:ext uri="{9D8B030D-6E8A-4147-A177-3AD203B41FA5}">
                      <a16:colId xmlns:a16="http://schemas.microsoft.com/office/drawing/2014/main" val="25580784"/>
                    </a:ext>
                  </a:extLst>
                </a:gridCol>
              </a:tblGrid>
              <a:tr h="862706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Kontinent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Proportion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  <a:p>
                      <a:pPr algn="ctr" fontAlgn="t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72457"/>
                  </a:ext>
                </a:extLst>
              </a:tr>
              <a:tr h="31958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-71,02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-60,87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508171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10.9098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-61,64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-79,07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59192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290.716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-43,97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-43,47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167780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148.870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-43,79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-42,69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73423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Ozeanien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62.727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-32,44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-59,09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252868"/>
                  </a:ext>
                </a:extLst>
              </a:tr>
              <a:tr h="31958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612.816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-47,43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-62,99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894220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B5057C4F-E430-44AC-8A24-4A9375215CA0}"/>
              </a:ext>
            </a:extLst>
          </p:cNvPr>
          <p:cNvSpPr txBox="1"/>
          <p:nvPr/>
        </p:nvSpPr>
        <p:spPr>
          <a:xfrm>
            <a:off x="138264" y="6488198"/>
            <a:ext cx="63296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</a:rPr>
              <a:t>Quellen: WHO 31.05.2023; PHI-Auswertungen von </a:t>
            </a:r>
            <a:r>
              <a:rPr lang="de-DE" sz="1200" i="1" dirty="0"/>
              <a:t>WHO-Daten mit Datenstand 31.05.2023.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746478C-E33F-4D40-88CB-BAAD064E6E05}"/>
              </a:ext>
            </a:extLst>
          </p:cNvPr>
          <p:cNvSpPr txBox="1"/>
          <p:nvPr/>
        </p:nvSpPr>
        <p:spPr>
          <a:xfrm>
            <a:off x="499207" y="5292223"/>
            <a:ext cx="532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45AA6"/>
                </a:solidFill>
              </a:rPr>
              <a:t>Anzahl Fälle pro KW und Kontinent, 01.11.2021 – 31.05.2023 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752164A-04CF-4619-B484-C6CFEAC95DFA}"/>
              </a:ext>
            </a:extLst>
          </p:cNvPr>
          <p:cNvSpPr txBox="1"/>
          <p:nvPr/>
        </p:nvSpPr>
        <p:spPr>
          <a:xfrm>
            <a:off x="5998435" y="4061252"/>
            <a:ext cx="5983479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Asien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Anstieg der neu gemeldeten Fälle und Todesfälle in einzelne Länder: Bangladesch (+161 %) und Kambodscha (+1077 %)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China: Fallzahl Anstieg XBB</a:t>
            </a:r>
          </a:p>
          <a:p>
            <a:r>
              <a:rPr lang="de-DE" b="1" dirty="0"/>
              <a:t>Varianten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XBB.1.5: 49 %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en-US" dirty="0"/>
              <a:t> 34 % (KW15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KW19)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XBB.1.16: 9 %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16 %  (KW15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KW19)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XBB.2.3: 6 % </a:t>
            </a:r>
            <a:r>
              <a:rPr lang="en-US" dirty="0" err="1"/>
              <a:t>aller</a:t>
            </a:r>
            <a:r>
              <a:rPr lang="en-US" dirty="0"/>
              <a:t> </a:t>
            </a:r>
            <a:r>
              <a:rPr lang="en-US" dirty="0" err="1"/>
              <a:t>geteilten</a:t>
            </a:r>
            <a:r>
              <a:rPr lang="en-US" dirty="0"/>
              <a:t> </a:t>
            </a:r>
            <a:r>
              <a:rPr lang="en-US" dirty="0" err="1"/>
              <a:t>Sequenzen</a:t>
            </a:r>
            <a:r>
              <a:rPr lang="en-US" dirty="0"/>
              <a:t> (KW19)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54AD437-A303-448E-A65D-B1C0B2699CA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0" b="3325"/>
          <a:stretch/>
        </p:blipFill>
        <p:spPr bwMode="auto">
          <a:xfrm>
            <a:off x="356260" y="1534348"/>
            <a:ext cx="5556130" cy="3744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91162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Breitbild</PresentationFormat>
  <Paragraphs>60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明朝</vt:lpstr>
      <vt:lpstr>Scala Sans OT</vt:lpstr>
      <vt:lpstr>Wingdings</vt:lpstr>
      <vt:lpstr>1_Office-Design</vt:lpstr>
      <vt:lpstr>COVID-19 – Internationale Lage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Martin Sanchez, Mario</cp:lastModifiedBy>
  <cp:revision>1487</cp:revision>
  <dcterms:created xsi:type="dcterms:W3CDTF">2015-11-02T12:29:13Z</dcterms:created>
  <dcterms:modified xsi:type="dcterms:W3CDTF">2023-06-07T06:51:36Z</dcterms:modified>
</cp:coreProperties>
</file>