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1" r:id="rId2"/>
    <p:sldId id="2141411127" r:id="rId3"/>
    <p:sldId id="2141411121" r:id="rId4"/>
    <p:sldId id="2141411131" r:id="rId5"/>
    <p:sldId id="2141411132" r:id="rId6"/>
    <p:sldId id="2141411134" r:id="rId7"/>
    <p:sldId id="2141411126" r:id="rId8"/>
    <p:sldId id="2141411138" r:id="rId9"/>
    <p:sldId id="2141411136" r:id="rId10"/>
    <p:sldId id="2141411137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. Gutachten" initials="GA" lastIdx="3" clrIdx="0">
    <p:extLst>
      <p:ext uri="{19B8F6BF-5375-455C-9EA6-DF929625EA0E}">
        <p15:presenceInfo xmlns:p15="http://schemas.microsoft.com/office/powerpoint/2012/main" userId="1. Gutach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1FF74"/>
    <a:srgbClr val="00E266"/>
    <a:srgbClr val="00B050"/>
    <a:srgbClr val="6D8838"/>
    <a:srgbClr val="667F35"/>
    <a:srgbClr val="8EB149"/>
    <a:srgbClr val="83A343"/>
    <a:srgbClr val="8AAC46"/>
    <a:srgbClr val="4D8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92281" autoAdjust="0"/>
  </p:normalViewPr>
  <p:slideViewPr>
    <p:cSldViewPr snapToGrid="0" snapToObjects="1">
      <p:cViewPr>
        <p:scale>
          <a:sx n="80" d="100"/>
          <a:sy n="80" d="100"/>
        </p:scale>
        <p:origin x="408" y="-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34_ZIG2_COVIMPACT_Hepatitis\6_Reports\Desk_review\Ukraine\Graphs%20excel\Graphs2_M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ndlm\Desktop\UPHC_08.11.2021_UKR-ENG_M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34_ZIG2_COVIMPACT_Hepatitis\4_CountryData\Country_program_info\Kirgistan\From_KGZ\Graphs_vaccin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69706263114722"/>
          <c:y val="8.6688020174800623E-2"/>
          <c:w val="0.73929767116533973"/>
          <c:h val="0.60595704676110451"/>
        </c:manualLayout>
      </c:layout>
      <c:lineChart>
        <c:grouping val="standard"/>
        <c:varyColors val="0"/>
        <c:ser>
          <c:idx val="3"/>
          <c:order val="3"/>
          <c:tx>
            <c:strRef>
              <c:f>Testing!$A$59</c:f>
              <c:strCache>
                <c:ptCount val="1"/>
                <c:pt idx="0">
                  <c:v>Testung auf Hepatitis B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Testing!$B$56:$G$56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Testing!$B$59:$G$59</c:f>
              <c:numCache>
                <c:formatCode>0;\-0;;@</c:formatCode>
                <c:ptCount val="6"/>
                <c:pt idx="0">
                  <c:v>1728827</c:v>
                </c:pt>
                <c:pt idx="1">
                  <c:v>1632440</c:v>
                </c:pt>
                <c:pt idx="2">
                  <c:v>1523037</c:v>
                </c:pt>
                <c:pt idx="3" formatCode="General">
                  <c:v>1315768</c:v>
                </c:pt>
                <c:pt idx="4">
                  <c:v>1481858</c:v>
                </c:pt>
                <c:pt idx="5">
                  <c:v>1013873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18-4EE9-9DE5-837278192EAE}"/>
            </c:ext>
          </c:extLst>
        </c:ser>
        <c:ser>
          <c:idx val="5"/>
          <c:order val="5"/>
          <c:tx>
            <c:strRef>
              <c:f>Testing!$A$57</c:f>
              <c:strCache>
                <c:ptCount val="1"/>
                <c:pt idx="0">
                  <c:v>Testung auf Hepatitis 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Testing!$B$56:$G$56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Testing!$B$57:$G$57</c:f>
              <c:numCache>
                <c:formatCode>0;\-0;;@</c:formatCode>
                <c:ptCount val="6"/>
                <c:pt idx="0">
                  <c:v>1098167</c:v>
                </c:pt>
                <c:pt idx="1">
                  <c:v>1160859</c:v>
                </c:pt>
                <c:pt idx="2">
                  <c:v>1109520</c:v>
                </c:pt>
                <c:pt idx="3">
                  <c:v>1074375</c:v>
                </c:pt>
                <c:pt idx="4">
                  <c:v>1119189</c:v>
                </c:pt>
                <c:pt idx="5">
                  <c:v>761371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18-4EE9-9DE5-837278192EA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7951408"/>
        <c:axId val="6979651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Testing!$A$62</c15:sqref>
                        </c15:formulaRef>
                      </c:ext>
                    </c:extLst>
                    <c:strCache>
                      <c:ptCount val="1"/>
                      <c:pt idx="0">
                        <c:v>proportion tested HCV IgG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Testing!$B$56:$G$56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Testing!$B$62:$G$62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2.0641920026816649</c:v>
                      </c:pt>
                      <c:pt idx="1">
                        <c:v>2.096524509799238</c:v>
                      </c:pt>
                      <c:pt idx="2">
                        <c:v>1.9720758798544804</c:v>
                      </c:pt>
                      <c:pt idx="3">
                        <c:v>2.0889430757807079</c:v>
                      </c:pt>
                      <c:pt idx="4">
                        <c:v>2.0917828902823699</c:v>
                      </c:pt>
                      <c:pt idx="5">
                        <c:v>1.4308471569066994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2218-4EE9-9DE5-837278192EA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Testing!$A$63</c15:sqref>
                        </c15:formulaRef>
                      </c:ext>
                    </c:extLst>
                    <c:strCache>
                      <c:ptCount val="1"/>
                      <c:pt idx="0">
                        <c:v>proportion tested IgM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Testing!$B$56:$G$56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Testing!$B$63:$G$63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0.36785416036785723</c:v>
                      </c:pt>
                      <c:pt idx="1">
                        <c:v>0.48289429855428567</c:v>
                      </c:pt>
                      <c:pt idx="2">
                        <c:v>0.50281127167536577</c:v>
                      </c:pt>
                      <c:pt idx="3">
                        <c:v>0.31875386324007982</c:v>
                      </c:pt>
                      <c:pt idx="4">
                        <c:v>0.42969658837454516</c:v>
                      </c:pt>
                      <c:pt idx="5">
                        <c:v>0.29426057183631027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218-4EE9-9DE5-837278192EA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Testing!$A$64</c15:sqref>
                        </c15:formulaRef>
                      </c:ext>
                    </c:extLst>
                    <c:strCache>
                      <c:ptCount val="1"/>
                      <c:pt idx="0">
                        <c:v>proportion tested on HBsAg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Testing!$B$56:$G$56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Testing!$B$64:$G$64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3.8287319432530906</c:v>
                      </c:pt>
                      <c:pt idx="1">
                        <c:v>3.6272677728377229</c:v>
                      </c:pt>
                      <c:pt idx="2">
                        <c:v>3.3972751303307405</c:v>
                      </c:pt>
                      <c:pt idx="3">
                        <c:v>2.9486637217559082</c:v>
                      </c:pt>
                      <c:pt idx="4">
                        <c:v>3.3385554515667852</c:v>
                      </c:pt>
                      <c:pt idx="5">
                        <c:v>2.2972245439658998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218-4EE9-9DE5-837278192EA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Testing!$A$58</c15:sqref>
                        </c15:formulaRef>
                      </c:ext>
                    </c:extLst>
                    <c:strCache>
                      <c:ptCount val="1"/>
                      <c:pt idx="0">
                        <c:v>anti-HCV IgG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Testing!$B$56:$G$56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Testing!$B$58:$G$58</c15:sqref>
                        </c15:formulaRef>
                      </c:ext>
                    </c:extLst>
                    <c:numCache>
                      <c:formatCode>0;\-0;;@</c:formatCode>
                      <c:ptCount val="6"/>
                      <c:pt idx="0">
                        <c:v>932066</c:v>
                      </c:pt>
                      <c:pt idx="1">
                        <c:v>943534</c:v>
                      </c:pt>
                      <c:pt idx="2">
                        <c:v>884104</c:v>
                      </c:pt>
                      <c:pt idx="3">
                        <c:v>932139</c:v>
                      </c:pt>
                      <c:pt idx="4">
                        <c:v>928463</c:v>
                      </c:pt>
                      <c:pt idx="5">
                        <c:v>631500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218-4EE9-9DE5-837278192EAE}"/>
                  </c:ext>
                </c:extLst>
              </c15:ser>
            </c15:filteredLineSeries>
          </c:ext>
        </c:extLst>
      </c:lineChart>
      <c:catAx>
        <c:axId val="69795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7965184"/>
        <c:crosses val="autoZero"/>
        <c:auto val="1"/>
        <c:lblAlgn val="ctr"/>
        <c:lblOffset val="100"/>
        <c:noMultiLvlLbl val="0"/>
      </c:catAx>
      <c:valAx>
        <c:axId val="697965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noProof="0" dirty="0" err="1"/>
                  <a:t>Number</a:t>
                </a:r>
                <a:r>
                  <a:rPr lang="de-DE" sz="1000" baseline="0" noProof="0" dirty="0"/>
                  <a:t> </a:t>
                </a:r>
                <a:r>
                  <a:rPr lang="de-DE" sz="1000" baseline="0" noProof="0" dirty="0" err="1"/>
                  <a:t>of</a:t>
                </a:r>
                <a:r>
                  <a:rPr lang="de-DE" sz="1000" baseline="0" noProof="0" dirty="0"/>
                  <a:t> </a:t>
                </a:r>
                <a:r>
                  <a:rPr lang="de-DE" sz="1000" baseline="0" noProof="0" dirty="0" err="1"/>
                  <a:t>tested</a:t>
                </a:r>
                <a:r>
                  <a:rPr lang="de-DE" sz="1000" baseline="0" noProof="0" dirty="0"/>
                  <a:t> </a:t>
                </a:r>
                <a:r>
                  <a:rPr lang="de-DE" sz="1000" baseline="0" noProof="0" dirty="0" err="1"/>
                  <a:t>persons</a:t>
                </a:r>
                <a:endParaRPr lang="de-DE" sz="1000" noProof="0" dirty="0"/>
              </a:p>
            </c:rich>
          </c:tx>
          <c:layout>
            <c:manualLayout>
              <c:xMode val="edge"/>
              <c:yMode val="edge"/>
              <c:x val="2.5930232685818694E-2"/>
              <c:y val="7.154054426096977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;\-0;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79514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HCV_fig!$B$14</c:f>
              <c:strCache>
                <c:ptCount val="1"/>
                <c:pt idx="0">
                  <c:v>total number of patients who received treatment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HCV_fig!$C$13:$J$13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HCV_fig!$C$14:$J$14</c:f>
              <c:numCache>
                <c:formatCode>General</c:formatCode>
                <c:ptCount val="8"/>
                <c:pt idx="0">
                  <c:v>196</c:v>
                </c:pt>
                <c:pt idx="1">
                  <c:v>883</c:v>
                </c:pt>
                <c:pt idx="2">
                  <c:v>1522</c:v>
                </c:pt>
                <c:pt idx="3">
                  <c:v>1643</c:v>
                </c:pt>
                <c:pt idx="4">
                  <c:v>2013</c:v>
                </c:pt>
                <c:pt idx="5">
                  <c:v>1730</c:v>
                </c:pt>
                <c:pt idx="6">
                  <c:v>4647</c:v>
                </c:pt>
                <c:pt idx="7">
                  <c:v>8655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05-4E7A-A88F-6C144E370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424384"/>
        <c:axId val="442423400"/>
      </c:lineChart>
      <c:catAx>
        <c:axId val="4424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2423400"/>
        <c:crosses val="autoZero"/>
        <c:auto val="1"/>
        <c:lblAlgn val="ctr"/>
        <c:lblOffset val="100"/>
        <c:noMultiLvlLbl val="0"/>
      </c:catAx>
      <c:valAx>
        <c:axId val="4424234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b="0" i="0" u="none" strike="noStrike" baseline="0">
                    <a:effectLst/>
                  </a:rPr>
                  <a:t>Number of patients treted for hepatitis C </a:t>
                </a:r>
                <a:endParaRPr lang="de-DE" sz="900" b="0"/>
              </a:p>
            </c:rich>
          </c:tx>
          <c:layout>
            <c:manualLayout>
              <c:xMode val="edge"/>
              <c:yMode val="edge"/>
              <c:x val="1.483836777954425E-2"/>
              <c:y val="0.132315521628498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242438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30383736417394"/>
          <c:y val="5.743420598906112E-2"/>
          <c:w val="0.7910295332044307"/>
          <c:h val="0.836320803958287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Tabelle2!$A$7:$A$18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Tabelle2!$B$7:$B$18</c:f>
              <c:numCache>
                <c:formatCode>0%</c:formatCode>
                <c:ptCount val="12"/>
                <c:pt idx="0">
                  <c:v>0.96699999999999997</c:v>
                </c:pt>
                <c:pt idx="1">
                  <c:v>0.95499999999999996</c:v>
                </c:pt>
                <c:pt idx="2">
                  <c:v>0.96199999999999997</c:v>
                </c:pt>
                <c:pt idx="3">
                  <c:v>0.96799999999999997</c:v>
                </c:pt>
                <c:pt idx="4">
                  <c:v>0.95899999999999996</c:v>
                </c:pt>
                <c:pt idx="5">
                  <c:v>0.96799999999999997</c:v>
                </c:pt>
                <c:pt idx="6">
                  <c:v>0.96299999999999997</c:v>
                </c:pt>
                <c:pt idx="7">
                  <c:v>0.93300000000000005</c:v>
                </c:pt>
                <c:pt idx="8">
                  <c:v>0.93799999999999994</c:v>
                </c:pt>
                <c:pt idx="9">
                  <c:v>0.94099999999999995</c:v>
                </c:pt>
                <c:pt idx="10">
                  <c:v>0.878</c:v>
                </c:pt>
                <c:pt idx="11">
                  <c:v>0.88500000000000001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3D-4832-8D76-AF3E1F1E1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803136"/>
        <c:axId val="377802808"/>
      </c:lineChart>
      <c:catAx>
        <c:axId val="3778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7802808"/>
        <c:crosses val="autoZero"/>
        <c:auto val="1"/>
        <c:lblAlgn val="ctr"/>
        <c:lblOffset val="100"/>
        <c:noMultiLvlLbl val="0"/>
      </c:catAx>
      <c:valAx>
        <c:axId val="377802808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HepB3</a:t>
                </a:r>
                <a:r>
                  <a:rPr lang="de-DE" baseline="0"/>
                  <a:t> coverage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78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B5E53-7285-4DE1-8B6A-73964681C7E0}" type="datetime1">
              <a:rPr lang="de-DE" smtClean="0"/>
              <a:t>07.06.2023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4D4E-EBE1-4672-B75D-4DF92EE9BA3C}" type="datetime1">
              <a:rPr lang="de-DE" smtClean="0"/>
              <a:t>07.06.2023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282500" y="1698593"/>
            <a:ext cx="8465964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1123" y="1700479"/>
            <a:ext cx="8028611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 April 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11123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411123" y="2965825"/>
            <a:ext cx="802802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 April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 April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COVIMPACT Hepatitis Kyrgyzstan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 April 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COVIMPACT Hepatitis Kyrgyzstan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 April 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COVIMPACT Hepatitis Kyrgyzstan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 April 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COVIMPACT Hepatitis Kyrgyzstan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25 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COVIMPACT Hepatitis Kyrgyzstan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</p:sldLayoutIdLst>
  <p:hf hd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5413" y="1700480"/>
            <a:ext cx="4504844" cy="1265345"/>
          </a:xfrm>
        </p:spPr>
        <p:txBody>
          <a:bodyPr>
            <a:normAutofit/>
          </a:bodyPr>
          <a:lstStyle/>
          <a:p>
            <a:r>
              <a:rPr lang="en-US" dirty="0"/>
              <a:t>COVIMPACT Hepatitis</a:t>
            </a:r>
            <a:r>
              <a:rPr lang="de-DE" b="0" dirty="0"/>
              <a:t>	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400" b="1" dirty="0"/>
              <a:t>Sandra Dudareva</a:t>
            </a:r>
          </a:p>
          <a:p>
            <a:r>
              <a:rPr lang="de-DE" sz="1400" b="1" dirty="0"/>
              <a:t>Robert Koch Institute</a:t>
            </a:r>
          </a:p>
          <a:p>
            <a:r>
              <a:rPr lang="de-DE" sz="1400" b="1" dirty="0"/>
              <a:t>07.06.2023</a:t>
            </a:r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5E7EDF5B-1F49-4AEE-92AC-649896FD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5063" y="4722836"/>
            <a:ext cx="3270799" cy="225967"/>
          </a:xfrm>
        </p:spPr>
        <p:txBody>
          <a:bodyPr/>
          <a:lstStyle/>
          <a:p>
            <a:r>
              <a:rPr lang="en-US" b="1" dirty="0"/>
              <a:t>Contact: DudarevaS@rki.de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29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F54A5F-F760-4EAF-9224-E607990D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F9813B1-58B6-4977-AFF0-CE76834A1F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385E9D-7B96-45B3-9395-6636AAD8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773A38-FC9C-4552-AF93-220923C8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45" y="743871"/>
            <a:ext cx="5353355" cy="40150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F2C4069-96D6-41F0-B319-8E3749D39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2668688"/>
            <a:ext cx="2786934" cy="2090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A0B70A3-7788-4554-B168-86BE824E8EF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43871"/>
            <a:ext cx="2786933" cy="1883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A654AD48-509E-4DFF-8B57-B8F2097C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917533"/>
            <a:ext cx="2895600" cy="19469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COVIMPACT Hepatitis</a:t>
            </a:r>
          </a:p>
        </p:txBody>
      </p:sp>
    </p:spTree>
    <p:extLst>
      <p:ext uri="{BB962C8B-B14F-4D97-AF65-F5344CB8AC3E}">
        <p14:creationId xmlns:p14="http://schemas.microsoft.com/office/powerpoint/2010/main" val="25744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399922"/>
            <a:ext cx="8379303" cy="33792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COVID-19 pandemic has likely affected the viral hepatitis (VH) elimination efforts:</a:t>
            </a:r>
          </a:p>
          <a:p>
            <a:pPr marL="350838" lvl="1" indent="-171450">
              <a:buFont typeface="Symbol" panose="05050102010706020507" pitchFamily="18" charset="2"/>
              <a:buChar char="-"/>
            </a:pPr>
            <a:r>
              <a:rPr lang="en-US" sz="1600" dirty="0"/>
              <a:t>re-allocation of healthcare resources and public health personnel</a:t>
            </a:r>
          </a:p>
          <a:p>
            <a:pPr marL="350838" lvl="1" indent="-171450">
              <a:buFont typeface="Symbol" panose="05050102010706020507" pitchFamily="18" charset="2"/>
              <a:buChar char="-"/>
            </a:pPr>
            <a:r>
              <a:rPr lang="en-US" sz="1600" dirty="0"/>
              <a:t>diminished accessibility to services </a:t>
            </a:r>
          </a:p>
          <a:p>
            <a:pPr marL="350838" lvl="1" indent="-171450">
              <a:buFont typeface="Symbol" panose="05050102010706020507" pitchFamily="18" charset="2"/>
              <a:buChar char="-"/>
            </a:pPr>
            <a:r>
              <a:rPr lang="en-US" sz="1600" dirty="0"/>
              <a:t>supply of tests and medicine</a:t>
            </a:r>
          </a:p>
          <a:p>
            <a:pPr marL="0" lvl="1" indent="0">
              <a:buNone/>
            </a:pPr>
            <a:r>
              <a:rPr lang="en-US" sz="1600" dirty="0"/>
              <a:t>Alternative approaches for service delivery, testing and treatment, monitoring were necessary</a:t>
            </a: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179388" lvl="1" indent="0">
              <a:buNone/>
            </a:pPr>
            <a:endParaRPr lang="en-US" sz="16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827575"/>
            <a:ext cx="2739224" cy="572347"/>
          </a:xfrm>
        </p:spPr>
        <p:txBody>
          <a:bodyPr/>
          <a:lstStyle/>
          <a:p>
            <a:r>
              <a:rPr lang="en-US" dirty="0"/>
              <a:t>COVID-19 pandemic and viral hepatitis elimination</a:t>
            </a:r>
            <a:endParaRPr lang="de-DE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B5BF6BB0-BACC-4607-85D2-011336B5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917533"/>
            <a:ext cx="2895600" cy="19469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COVIMPACT Hepatitis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0A6A88-7088-4615-B1CC-783F48A8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92" y="689207"/>
            <a:ext cx="5743908" cy="23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3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110FC7B4-4AB2-40D0-B1F6-2F157F96D153}"/>
              </a:ext>
            </a:extLst>
          </p:cNvPr>
          <p:cNvSpPr txBox="1">
            <a:spLocks/>
          </p:cNvSpPr>
          <p:nvPr/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Calibri"/>
              </a:rPr>
              <a:t>COVIMPACT Hepatitis</a:t>
            </a:r>
            <a:endParaRPr lang="de-DE" dirty="0">
              <a:latin typeface="Calibri"/>
            </a:endParaRPr>
          </a:p>
        </p:txBody>
      </p:sp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FAED3A0C-AD92-446A-8C85-FFD4DDC6CE1E}"/>
              </a:ext>
            </a:extLst>
          </p:cNvPr>
          <p:cNvSpPr txBox="1">
            <a:spLocks/>
          </p:cNvSpPr>
          <p:nvPr/>
        </p:nvSpPr>
        <p:spPr>
          <a:xfrm>
            <a:off x="451558" y="1330355"/>
            <a:ext cx="8271023" cy="33258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>COVIMPACT Hepatitis – GHPP Corona Global cooperation project:</a:t>
            </a:r>
          </a:p>
          <a:p>
            <a:pPr marL="342900" lvl="1" indent="-342900"/>
            <a:r>
              <a:rPr lang="en-US" sz="1400" dirty="0"/>
              <a:t>Robert Koch Institute: </a:t>
            </a:r>
          </a:p>
          <a:p>
            <a:pPr marL="742950" lvl="2" indent="-342900"/>
            <a:r>
              <a:rPr lang="en-US" sz="1200" dirty="0"/>
              <a:t>FG34 (WHO CC for viral hepatitis and HIV)</a:t>
            </a:r>
          </a:p>
          <a:p>
            <a:pPr marL="742950" lvl="2" indent="-342900"/>
            <a:r>
              <a:rPr lang="en-US" sz="1200" dirty="0"/>
              <a:t>ZIG2</a:t>
            </a:r>
          </a:p>
          <a:p>
            <a:pPr marL="342900" lvl="1" indent="-342900"/>
            <a:r>
              <a:rPr lang="en-US" sz="1400" dirty="0"/>
              <a:t>World Health Organization</a:t>
            </a:r>
          </a:p>
          <a:p>
            <a:pPr marL="342900" lvl="1" indent="-342900"/>
            <a:r>
              <a:rPr lang="en-US" sz="1400" dirty="0"/>
              <a:t>Participating countries</a:t>
            </a:r>
          </a:p>
          <a:p>
            <a:pPr marL="0" indent="0">
              <a:buFont typeface="Wingdings" charset="2"/>
              <a:buNone/>
            </a:pPr>
            <a:r>
              <a:rPr lang="en-US" sz="1400" dirty="0">
                <a:solidFill>
                  <a:srgbClr val="0070C0"/>
                </a:solidFill>
              </a:rPr>
              <a:t>Overall aim: </a:t>
            </a:r>
            <a:r>
              <a:rPr lang="en-US" sz="1400" dirty="0"/>
              <a:t>facilitate VH elimination in the context of the current COVID-19 pandemic in Eastern Europe and Central Asia </a:t>
            </a:r>
          </a:p>
          <a:p>
            <a:pPr marL="0" indent="0">
              <a:buFont typeface="Wingdings" charset="2"/>
              <a:buNone/>
            </a:pPr>
            <a:r>
              <a:rPr lang="en-GB" sz="1400" dirty="0">
                <a:solidFill>
                  <a:srgbClr val="0070C0"/>
                </a:solidFill>
              </a:rPr>
              <a:t>Main objectives: </a:t>
            </a:r>
          </a:p>
          <a:p>
            <a:r>
              <a:rPr lang="en-GB" sz="1400" dirty="0"/>
              <a:t>Assess impact of the COVID-19 pandemic on </a:t>
            </a:r>
          </a:p>
          <a:p>
            <a:pPr marL="350838" lvl="1" indent="-171450">
              <a:buFont typeface="Symbol" panose="05050102010706020507" pitchFamily="18" charset="2"/>
              <a:buChar char="-"/>
            </a:pPr>
            <a:r>
              <a:rPr lang="en-GB" sz="1400" dirty="0"/>
              <a:t>VH elimination activities implementation</a:t>
            </a:r>
          </a:p>
          <a:p>
            <a:pPr marL="350838" lvl="1" indent="-171450">
              <a:buFont typeface="Symbol" panose="05050102010706020507" pitchFamily="18" charset="2"/>
              <a:buChar char="-"/>
            </a:pPr>
            <a:r>
              <a:rPr lang="en-GB" sz="1400" dirty="0"/>
              <a:t>VH elimination indicators</a:t>
            </a:r>
          </a:p>
          <a:p>
            <a:pPr marL="350838" lvl="1" indent="-171450">
              <a:buFont typeface="Symbol" panose="05050102010706020507" pitchFamily="18" charset="2"/>
              <a:buChar char="-"/>
            </a:pPr>
            <a:r>
              <a:rPr lang="en-GB" sz="1400" dirty="0"/>
              <a:t>delay in the implementation of VH elimination efforts</a:t>
            </a:r>
          </a:p>
          <a:p>
            <a:r>
              <a:rPr lang="en-GB" sz="1400" dirty="0"/>
              <a:t>Technical support in reviewing national plans to scale-up VH elimination during and after COVID-19 pandemic</a:t>
            </a:r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BEBA92AE-D683-4C5F-A4D0-471F0B4C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8" y="636431"/>
            <a:ext cx="7983646" cy="564257"/>
          </a:xfrm>
        </p:spPr>
        <p:txBody>
          <a:bodyPr/>
          <a:lstStyle/>
          <a:p>
            <a:r>
              <a:rPr lang="de-DE" dirty="0"/>
              <a:t>COVIMPACT Hepatitis: </a:t>
            </a:r>
            <a:r>
              <a:rPr lang="en-US" b="0" dirty="0">
                <a:solidFill>
                  <a:srgbClr val="0070C0"/>
                </a:solidFill>
              </a:rPr>
              <a:t>Assessing the impact of COVID-19 pandemic on viral hepatitis B and C elimination efforts in Eastern Europe and Central Asia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396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009080"/>
            <a:ext cx="4941737" cy="3861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</a:rPr>
              <a:t>WP1: Selection of participating countries</a:t>
            </a:r>
          </a:p>
          <a:p>
            <a:pPr lvl="1">
              <a:buClrTx/>
            </a:pPr>
            <a:r>
              <a:rPr lang="en-US" sz="1350" dirty="0"/>
              <a:t>Four countries with national viral hepatitis elimination plans in the EECA region</a:t>
            </a:r>
            <a:endParaRPr lang="de-DE" sz="1500" b="1" dirty="0"/>
          </a:p>
          <a:p>
            <a:pPr marL="0" indent="0">
              <a:buNone/>
            </a:pPr>
            <a:r>
              <a:rPr lang="de-DE" sz="1500" dirty="0">
                <a:solidFill>
                  <a:srgbClr val="0070C0"/>
                </a:solidFill>
              </a:rPr>
              <a:t>WP2: </a:t>
            </a:r>
            <a:r>
              <a:rPr lang="en-GB" sz="1500" dirty="0">
                <a:solidFill>
                  <a:srgbClr val="0070C0"/>
                </a:solidFill>
              </a:rPr>
              <a:t>Desk reviews </a:t>
            </a:r>
          </a:p>
          <a:p>
            <a:pPr lvl="1">
              <a:buClrTx/>
            </a:pPr>
            <a:r>
              <a:rPr lang="en-US" sz="1350" dirty="0"/>
              <a:t>Overview of the current situation and review of the status of the national hepatitis elimination plan</a:t>
            </a:r>
            <a:endParaRPr lang="de-DE" sz="1350" dirty="0"/>
          </a:p>
          <a:p>
            <a:pPr marL="0" indent="0">
              <a:buNone/>
            </a:pPr>
            <a:r>
              <a:rPr lang="de-DE" sz="1500" dirty="0">
                <a:solidFill>
                  <a:srgbClr val="0070C0"/>
                </a:solidFill>
              </a:rPr>
              <a:t>WP3: </a:t>
            </a:r>
            <a:r>
              <a:rPr lang="en-GB" sz="1500" dirty="0">
                <a:solidFill>
                  <a:srgbClr val="0070C0"/>
                </a:solidFill>
              </a:rPr>
              <a:t>Country missions</a:t>
            </a:r>
          </a:p>
          <a:p>
            <a:pPr lvl="1">
              <a:buClrTx/>
            </a:pPr>
            <a:r>
              <a:rPr lang="en-US" sz="1350" dirty="0"/>
              <a:t>Discussing the results of the desk review and collecting additional information</a:t>
            </a:r>
          </a:p>
          <a:p>
            <a:pPr lvl="1">
              <a:buClrTx/>
            </a:pPr>
            <a:r>
              <a:rPr lang="en-US" sz="1350" dirty="0"/>
              <a:t>Development of recommendations</a:t>
            </a:r>
          </a:p>
          <a:p>
            <a:pPr marL="0" indent="0">
              <a:buNone/>
            </a:pPr>
            <a:r>
              <a:rPr lang="de-DE" sz="1500" dirty="0">
                <a:solidFill>
                  <a:srgbClr val="0070C0"/>
                </a:solidFill>
              </a:rPr>
              <a:t>WP4: </a:t>
            </a:r>
            <a:r>
              <a:rPr lang="en-GB" sz="1500" dirty="0">
                <a:solidFill>
                  <a:srgbClr val="0070C0"/>
                </a:solidFill>
              </a:rPr>
              <a:t>In-depth studies</a:t>
            </a:r>
          </a:p>
          <a:p>
            <a:pPr lvl="1">
              <a:buClrTx/>
            </a:pPr>
            <a:r>
              <a:rPr lang="en-US" sz="1350" dirty="0"/>
              <a:t>In two countries, detailed analysis of specific aspects of the elimination strategy</a:t>
            </a:r>
          </a:p>
          <a:p>
            <a:pPr marL="0" indent="0">
              <a:buNone/>
            </a:pPr>
            <a:r>
              <a:rPr lang="de-DE" sz="1500" dirty="0">
                <a:solidFill>
                  <a:srgbClr val="0070C0"/>
                </a:solidFill>
              </a:rPr>
              <a:t>WP5</a:t>
            </a:r>
            <a:r>
              <a:rPr lang="en-GB" sz="1500" dirty="0">
                <a:solidFill>
                  <a:srgbClr val="0070C0"/>
                </a:solidFill>
              </a:rPr>
              <a:t>: Joint evaluation workshop </a:t>
            </a:r>
          </a:p>
          <a:p>
            <a:pPr lvl="1">
              <a:buClrTx/>
            </a:pPr>
            <a:r>
              <a:rPr lang="en-GB" sz="1350" dirty="0"/>
              <a:t>In Berlin as hybrid event in October 2022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35187"/>
            <a:ext cx="7983646" cy="282129"/>
          </a:xfrm>
        </p:spPr>
        <p:txBody>
          <a:bodyPr/>
          <a:lstStyle/>
          <a:p>
            <a:r>
              <a:rPr lang="de-DE" dirty="0"/>
              <a:t>COVIMPACT Hepatitis: </a:t>
            </a:r>
            <a:r>
              <a:rPr lang="en-US" b="0" dirty="0">
                <a:solidFill>
                  <a:srgbClr val="0070C0"/>
                </a:solidFill>
              </a:rPr>
              <a:t>Work packages</a:t>
            </a:r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110FC7B4-4AB2-40D0-B1F6-2F157F96D153}"/>
              </a:ext>
            </a:extLst>
          </p:cNvPr>
          <p:cNvSpPr txBox="1">
            <a:spLocks/>
          </p:cNvSpPr>
          <p:nvPr/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latin typeface="Calibri"/>
              </a:rPr>
              <a:t>COVIMPACT Hepatitis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CC71EB5-86BF-4071-B62D-A795C66E403D}"/>
              </a:ext>
            </a:extLst>
          </p:cNvPr>
          <p:cNvSpPr/>
          <p:nvPr/>
        </p:nvSpPr>
        <p:spPr>
          <a:xfrm>
            <a:off x="7894552" y="4565368"/>
            <a:ext cx="109036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" i="1" dirty="0"/>
              <a:t>Source: https://www.knovos.com/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7EDBDAF-56EF-4054-AE91-BFD26BC0F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596" y="1481076"/>
            <a:ext cx="3259190" cy="2686145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0B9E273E-BE37-482B-9132-C340B93F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596" y="4200136"/>
            <a:ext cx="2895600" cy="19469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i="1" dirty="0">
                <a:solidFill>
                  <a:schemeClr val="tx1"/>
                </a:solidFill>
                <a:latin typeface="Calibri"/>
              </a:rPr>
              <a:t>Blue - 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Countries </a:t>
            </a:r>
            <a:r>
              <a:rPr kumimoji="0" lang="de-DE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VH </a:t>
            </a:r>
            <a:r>
              <a:rPr kumimoji="0" lang="de-DE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elimination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plans</a:t>
            </a:r>
            <a:endParaRPr kumimoji="0" lang="de-DE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onne 12">
            <a:extLst>
              <a:ext uri="{FF2B5EF4-FFF2-40B4-BE49-F238E27FC236}">
                <a16:creationId xmlns:a16="http://schemas.microsoft.com/office/drawing/2014/main" id="{4B16CD92-C610-4C93-8050-A6FFBD3C5FB1}"/>
              </a:ext>
            </a:extLst>
          </p:cNvPr>
          <p:cNvSpPr/>
          <p:nvPr/>
        </p:nvSpPr>
        <p:spPr>
          <a:xfrm>
            <a:off x="6936097" y="2843284"/>
            <a:ext cx="206597" cy="202301"/>
          </a:xfrm>
          <a:prstGeom prst="sun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onne 14">
            <a:extLst>
              <a:ext uri="{FF2B5EF4-FFF2-40B4-BE49-F238E27FC236}">
                <a16:creationId xmlns:a16="http://schemas.microsoft.com/office/drawing/2014/main" id="{CE753FA2-799B-4170-8E6D-074EC45F6E20}"/>
              </a:ext>
            </a:extLst>
          </p:cNvPr>
          <p:cNvSpPr/>
          <p:nvPr/>
        </p:nvSpPr>
        <p:spPr>
          <a:xfrm>
            <a:off x="7971140" y="3178346"/>
            <a:ext cx="206597" cy="202301"/>
          </a:xfrm>
          <a:prstGeom prst="sun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onne 15">
            <a:extLst>
              <a:ext uri="{FF2B5EF4-FFF2-40B4-BE49-F238E27FC236}">
                <a16:creationId xmlns:a16="http://schemas.microsoft.com/office/drawing/2014/main" id="{6A0CE9B0-443E-42E2-A35A-EC893AA57D98}"/>
              </a:ext>
            </a:extLst>
          </p:cNvPr>
          <p:cNvSpPr/>
          <p:nvPr/>
        </p:nvSpPr>
        <p:spPr>
          <a:xfrm>
            <a:off x="8292924" y="3169143"/>
            <a:ext cx="206597" cy="202301"/>
          </a:xfrm>
          <a:prstGeom prst="sun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onne 16">
            <a:extLst>
              <a:ext uri="{FF2B5EF4-FFF2-40B4-BE49-F238E27FC236}">
                <a16:creationId xmlns:a16="http://schemas.microsoft.com/office/drawing/2014/main" id="{E1DA5804-AE74-45BB-8FA9-6B06F240C093}"/>
              </a:ext>
            </a:extLst>
          </p:cNvPr>
          <p:cNvSpPr/>
          <p:nvPr/>
        </p:nvSpPr>
        <p:spPr>
          <a:xfrm>
            <a:off x="7413278" y="3279496"/>
            <a:ext cx="206597" cy="202301"/>
          </a:xfrm>
          <a:prstGeom prst="sun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4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27791"/>
            <a:ext cx="7983646" cy="282129"/>
          </a:xfrm>
        </p:spPr>
        <p:txBody>
          <a:bodyPr/>
          <a:lstStyle/>
          <a:p>
            <a:r>
              <a:rPr lang="en-GB" dirty="0"/>
              <a:t>Ukraine: selected results</a:t>
            </a:r>
            <a:endParaRPr lang="de-DE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A5E29F3E-9341-4BCE-9583-5D997C48D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11504"/>
            <a:ext cx="4726858" cy="3544312"/>
          </a:xfrm>
        </p:spPr>
        <p:txBody>
          <a:bodyPr>
            <a:normAutofit/>
          </a:bodyPr>
          <a:lstStyle/>
          <a:p>
            <a:pPr lvl="0">
              <a:buClrTx/>
              <a:defRPr/>
            </a:pPr>
            <a:r>
              <a:rPr lang="en-US" sz="1600" dirty="0"/>
              <a:t>The number of individuals screened for viral hepatitis decreased by 32% from 2019 to 2020 </a:t>
            </a:r>
          </a:p>
          <a:p>
            <a:pPr lvl="0">
              <a:buClrTx/>
              <a:defRPr/>
            </a:pPr>
            <a:endParaRPr lang="en-US" sz="1600" dirty="0"/>
          </a:p>
          <a:p>
            <a:pPr lvl="0">
              <a:buClrTx/>
              <a:defRPr/>
            </a:pPr>
            <a:r>
              <a:rPr lang="en-US" sz="1600" dirty="0"/>
              <a:t>Only 13% of those positive were confirmed in diagnostic tests associated with out-of-pocket payment</a:t>
            </a:r>
          </a:p>
          <a:p>
            <a:pPr lvl="0">
              <a:buClrTx/>
              <a:defRPr/>
            </a:pPr>
            <a:endParaRPr lang="en-US" sz="1600" dirty="0"/>
          </a:p>
          <a:p>
            <a:pPr>
              <a:buClrTx/>
              <a:defRPr/>
            </a:pPr>
            <a:r>
              <a:rPr lang="en-US" sz="1600" dirty="0"/>
              <a:t>New standards of care were adopted in 2022 including reimbursement for testing</a:t>
            </a:r>
          </a:p>
          <a:p>
            <a:pPr lvl="0">
              <a:buClrTx/>
              <a:defRPr/>
            </a:pPr>
            <a:endParaRPr lang="en-US" sz="1600" dirty="0"/>
          </a:p>
          <a:p>
            <a:pPr lvl="0">
              <a:buClrTx/>
              <a:defRPr/>
            </a:pPr>
            <a:r>
              <a:rPr lang="en-US" sz="1600" dirty="0"/>
              <a:t>Decentralization of viral hepatitis treatment distribution led to an increase in the number of treated HCV patients by 147% in 2020</a:t>
            </a:r>
          </a:p>
          <a:p>
            <a:endParaRPr lang="en-GB" sz="1500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2E3AB28A-F5C4-474C-9354-BC80304C5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947978"/>
              </p:ext>
            </p:extLst>
          </p:nvPr>
        </p:nvGraphicFramePr>
        <p:xfrm>
          <a:off x="5284099" y="593395"/>
          <a:ext cx="3786158" cy="217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3472705A-D3B7-494C-A018-60825A9E3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822015"/>
              </p:ext>
            </p:extLst>
          </p:nvPr>
        </p:nvGraphicFramePr>
        <p:xfrm>
          <a:off x="5427405" y="2886784"/>
          <a:ext cx="3642852" cy="203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C19C3BF6-14A2-4844-AD12-DF7DEAF2763F}"/>
              </a:ext>
            </a:extLst>
          </p:cNvPr>
          <p:cNvSpPr txBox="1">
            <a:spLocks/>
          </p:cNvSpPr>
          <p:nvPr/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Calibri"/>
              </a:rPr>
              <a:t>COVIMPACT Hepatitis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01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27791"/>
            <a:ext cx="7983646" cy="282129"/>
          </a:xfrm>
        </p:spPr>
        <p:txBody>
          <a:bodyPr/>
          <a:lstStyle/>
          <a:p>
            <a:r>
              <a:rPr lang="en-GB" dirty="0"/>
              <a:t>Kyrgyzstan: selected results</a:t>
            </a:r>
            <a:endParaRPr lang="de-DE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A5E29F3E-9341-4BCE-9583-5D997C48D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11503"/>
            <a:ext cx="4616506" cy="3754705"/>
          </a:xfrm>
        </p:spPr>
        <p:txBody>
          <a:bodyPr>
            <a:normAutofit/>
          </a:bodyPr>
          <a:lstStyle/>
          <a:p>
            <a:pPr lvl="0">
              <a:buClrTx/>
              <a:defRPr/>
            </a:pPr>
            <a:r>
              <a:rPr lang="en-US" sz="1500" dirty="0"/>
              <a:t>Implementation of a new electronic surveillance system during the pandemic</a:t>
            </a:r>
          </a:p>
          <a:p>
            <a:pPr lvl="0">
              <a:buClrTx/>
              <a:defRPr/>
            </a:pPr>
            <a:endParaRPr lang="en-US" sz="1500" dirty="0"/>
          </a:p>
          <a:p>
            <a:pPr lvl="0">
              <a:buClrTx/>
              <a:defRPr/>
            </a:pPr>
            <a:r>
              <a:rPr lang="en-US" sz="1500" dirty="0"/>
              <a:t>Testing and treatment limited to private providers with high likelihood of underreporting</a:t>
            </a:r>
          </a:p>
          <a:p>
            <a:pPr>
              <a:buClrTx/>
              <a:defRPr/>
            </a:pPr>
            <a:endParaRPr lang="en-US" sz="1500" dirty="0"/>
          </a:p>
          <a:p>
            <a:pPr>
              <a:buClrTx/>
              <a:defRPr/>
            </a:pPr>
            <a:r>
              <a:rPr lang="en-US" sz="1500" dirty="0"/>
              <a:t>HepB3 vaccination coverage dropped below the WHO target of 90% in 2020 and 2021</a:t>
            </a:r>
          </a:p>
          <a:p>
            <a:pPr>
              <a:buClrTx/>
              <a:defRPr/>
            </a:pPr>
            <a:endParaRPr lang="en-US" sz="1500" dirty="0"/>
          </a:p>
          <a:p>
            <a:pPr>
              <a:buClrTx/>
              <a:defRPr/>
            </a:pPr>
            <a:r>
              <a:rPr lang="en-US" sz="1500" dirty="0"/>
              <a:t>Development of a new national viral hepatitis elimination </a:t>
            </a:r>
            <a:r>
              <a:rPr lang="en-US" sz="1500" dirty="0" err="1"/>
              <a:t>programme</a:t>
            </a:r>
            <a:r>
              <a:rPr lang="en-US" sz="1500" dirty="0"/>
              <a:t> for 2022-2026 with dedicated financing for the first year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C19C3BF6-14A2-4844-AD12-DF7DEAF2763F}"/>
              </a:ext>
            </a:extLst>
          </p:cNvPr>
          <p:cNvSpPr txBox="1">
            <a:spLocks/>
          </p:cNvSpPr>
          <p:nvPr/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latin typeface="Calibri"/>
              </a:rPr>
              <a:t>COVIMPACT Hepatitis</a:t>
            </a:r>
            <a:endParaRPr lang="de-DE" dirty="0">
              <a:latin typeface="Calibri"/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2F84575E-5D6B-4243-9A60-085E2BB9E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43073"/>
              </p:ext>
            </p:extLst>
          </p:nvPr>
        </p:nvGraphicFramePr>
        <p:xfrm>
          <a:off x="4806668" y="1469027"/>
          <a:ext cx="4082151" cy="265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58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395505"/>
            <a:ext cx="8114307" cy="3379986"/>
          </a:xfrm>
        </p:spPr>
        <p:txBody>
          <a:bodyPr>
            <a:noAutofit/>
          </a:bodyPr>
          <a:lstStyle/>
          <a:p>
            <a:pPr lvl="0">
              <a:buClrTx/>
              <a:defRPr/>
            </a:pPr>
            <a:r>
              <a:rPr lang="en-US" sz="1400" dirty="0"/>
              <a:t>The COVID-19 pandemic posed additional challenges for reaching elimination targets to Member States in Eastern Europe and Central Asia</a:t>
            </a:r>
          </a:p>
          <a:p>
            <a:pPr lvl="0">
              <a:buClrTx/>
              <a:defRPr/>
            </a:pPr>
            <a:endParaRPr lang="en-US" sz="1400" dirty="0"/>
          </a:p>
          <a:p>
            <a:pPr lvl="0">
              <a:buClrTx/>
              <a:defRPr/>
            </a:pPr>
            <a:r>
              <a:rPr lang="en-US" sz="1400" dirty="0"/>
              <a:t>Access to healthcare services for testing and treatment was interrupted during the pandemic, but  new opportunities for better monitoring, access to treatment, and elimination in general arose</a:t>
            </a:r>
          </a:p>
          <a:p>
            <a:pPr lvl="0">
              <a:buClrTx/>
              <a:defRPr/>
            </a:pPr>
            <a:endParaRPr lang="en-US" sz="1400" dirty="0"/>
          </a:p>
          <a:p>
            <a:pPr lvl="0">
              <a:buClrTx/>
              <a:defRPr/>
            </a:pPr>
            <a:r>
              <a:rPr lang="en-US" sz="1400" dirty="0"/>
              <a:t>Quick adaptations and increased flexibility of the healthcare system could absorb some of the impact of the COVID-19 pandemic</a:t>
            </a:r>
          </a:p>
          <a:p>
            <a:pPr lvl="0">
              <a:buClrTx/>
              <a:defRPr/>
            </a:pPr>
            <a:endParaRPr lang="en-US" sz="1400" dirty="0"/>
          </a:p>
          <a:p>
            <a:pPr lvl="0">
              <a:buClrTx/>
              <a:defRPr/>
            </a:pPr>
            <a:r>
              <a:rPr lang="en-US" sz="1400" dirty="0"/>
              <a:t>To get back on track, countries should utilize the currently increased attention for infectious diseases and direct it towards hepatitis elimination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2129"/>
          </a:xfrm>
        </p:spPr>
        <p:txBody>
          <a:bodyPr/>
          <a:lstStyle/>
          <a:p>
            <a:r>
              <a:rPr lang="en-GB"/>
              <a:t>COVIMPACT Hepatitis: </a:t>
            </a:r>
            <a:r>
              <a:rPr lang="en-GB" b="0"/>
              <a:t>Overall conclussions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3D17F68D-9760-4064-B3AB-1BBC512DF985}"/>
              </a:ext>
            </a:extLst>
          </p:cNvPr>
          <p:cNvSpPr txBox="1">
            <a:spLocks/>
          </p:cNvSpPr>
          <p:nvPr/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latin typeface="Calibri"/>
              </a:rPr>
              <a:t>COVIMPACT Hepatitis</a:t>
            </a:r>
          </a:p>
        </p:txBody>
      </p:sp>
    </p:spTree>
    <p:extLst>
      <p:ext uri="{BB962C8B-B14F-4D97-AF65-F5344CB8AC3E}">
        <p14:creationId xmlns:p14="http://schemas.microsoft.com/office/powerpoint/2010/main" val="347840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182D90-22C1-4320-ABF0-644AA8B5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COVIMPACT Hepatitis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56DD79-E680-442C-A8AA-FE5F00AA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F0BB5507-8D4D-44B4-9969-ED01ADD9A2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1215" y="1855138"/>
            <a:ext cx="7841138" cy="2694284"/>
          </a:xfrm>
        </p:spPr>
        <p:txBody>
          <a:bodyPr>
            <a:normAutofit/>
          </a:bodyPr>
          <a:lstStyle/>
          <a:p>
            <a:pPr marL="342900" lvl="3" indent="-342900"/>
            <a:r>
              <a:rPr lang="de-DE" sz="1800" dirty="0"/>
              <a:t>Jan 2023-Dec 2025</a:t>
            </a:r>
          </a:p>
          <a:p>
            <a:pPr marL="342900" lvl="3" indent="-342900"/>
            <a:r>
              <a:rPr lang="de-DE" sz="1800" dirty="0"/>
              <a:t>Follow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COVIMPACT Hepatitis</a:t>
            </a:r>
          </a:p>
          <a:p>
            <a:pPr marL="0" indent="0">
              <a:buNone/>
            </a:pPr>
            <a:endParaRPr lang="de-DE" sz="500" dirty="0"/>
          </a:p>
          <a:p>
            <a:pPr marL="0" indent="0">
              <a:buNone/>
            </a:pPr>
            <a:r>
              <a:rPr lang="de-DE" sz="1800" dirty="0"/>
              <a:t>Work </a:t>
            </a:r>
            <a:r>
              <a:rPr lang="de-DE" sz="1800" dirty="0" err="1"/>
              <a:t>packages</a:t>
            </a:r>
            <a:r>
              <a:rPr lang="de-DE" sz="1800" dirty="0"/>
              <a:t>:</a:t>
            </a:r>
          </a:p>
          <a:p>
            <a:r>
              <a:rPr lang="en-GB" sz="1800" dirty="0"/>
              <a:t>2023-2025: Desk review of HIV and viral hepatitis program data</a:t>
            </a:r>
            <a:endParaRPr lang="de-DE" sz="1800" dirty="0"/>
          </a:p>
          <a:p>
            <a:r>
              <a:rPr lang="en-GB" sz="1800" dirty="0"/>
              <a:t>2023-2024: Technical support of HIV and viral hepatitis elimination in Kyrgyzstan</a:t>
            </a:r>
            <a:endParaRPr lang="de-DE" sz="1800" dirty="0"/>
          </a:p>
          <a:p>
            <a:r>
              <a:rPr lang="en-GB" sz="1800" dirty="0"/>
              <a:t>2024-2025: Burden of disease estimations of viral hepatitis B and C</a:t>
            </a:r>
            <a:endParaRPr lang="de-DE" sz="1800" dirty="0"/>
          </a:p>
          <a:p>
            <a:r>
              <a:rPr lang="en-GB" sz="1800" dirty="0"/>
              <a:t>2023-2024: Preparing for behavioural science studies </a:t>
            </a:r>
            <a:endParaRPr lang="de-DE" sz="1800" dirty="0"/>
          </a:p>
          <a:p>
            <a:endParaRPr lang="de-DE" sz="1800" dirty="0"/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id="{91181868-F728-4507-9C03-8E98BAF7719E}"/>
              </a:ext>
            </a:extLst>
          </p:cNvPr>
          <p:cNvSpPr txBox="1">
            <a:spLocks/>
          </p:cNvSpPr>
          <p:nvPr/>
        </p:nvSpPr>
        <p:spPr>
          <a:xfrm>
            <a:off x="451215" y="855064"/>
            <a:ext cx="8343161" cy="112851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ts val="2150"/>
              </a:lnSpc>
              <a:spcBef>
                <a:spcPct val="0"/>
              </a:spcBef>
              <a:buNone/>
              <a:defRPr sz="20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Scale-up HIVHEP: </a:t>
            </a:r>
            <a:br>
              <a:rPr lang="en-GB" dirty="0"/>
            </a:br>
            <a:r>
              <a:rPr lang="en-GB" b="0" dirty="0"/>
              <a:t>Scaling up monitoring, control and elimination of HIV/AIDS and viral hepatitis in WHO European Region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49667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89CDCC-C9A4-4059-BC73-CD9F3A5F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92CBDCB0-BA63-41A9-BA9D-722163C78A8C}"/>
              </a:ext>
            </a:extLst>
          </p:cNvPr>
          <p:cNvSpPr txBox="1">
            <a:spLocks/>
          </p:cNvSpPr>
          <p:nvPr/>
        </p:nvSpPr>
        <p:spPr>
          <a:xfrm>
            <a:off x="390865" y="1168843"/>
            <a:ext cx="8140919" cy="3535774"/>
          </a:xfrm>
          <a:prstGeom prst="rect">
            <a:avLst/>
          </a:prstGeom>
        </p:spPr>
        <p:txBody>
          <a:bodyPr vert="horz" lIns="0" tIns="0" rIns="0" bIns="0" numCol="3" spcCol="36000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u="sng" dirty="0"/>
              <a:t>RKI: Department of Infectious Disease Epidemiology</a:t>
            </a:r>
            <a:endParaRPr lang="en-US" sz="1350" dirty="0"/>
          </a:p>
          <a:p>
            <a:pPr marL="0" indent="0">
              <a:buNone/>
            </a:pPr>
            <a:r>
              <a:rPr lang="en-US" sz="1350" dirty="0"/>
              <a:t>Michael Brandl</a:t>
            </a:r>
          </a:p>
          <a:p>
            <a:pPr marL="0" indent="0">
              <a:buNone/>
            </a:pPr>
            <a:r>
              <a:rPr lang="en-US" sz="1350" dirty="0"/>
              <a:t>Viviane Bremer </a:t>
            </a:r>
          </a:p>
          <a:p>
            <a:pPr marL="0" indent="0">
              <a:buNone/>
            </a:pPr>
            <a:r>
              <a:rPr lang="en-US" sz="1350" dirty="0"/>
              <a:t>Sandra Dudareva</a:t>
            </a:r>
          </a:p>
          <a:p>
            <a:pPr marL="0" indent="0">
              <a:buNone/>
            </a:pPr>
            <a:r>
              <a:rPr lang="en-US" sz="1350" dirty="0"/>
              <a:t>Olena Kysil </a:t>
            </a:r>
          </a:p>
          <a:p>
            <a:pPr marL="0" indent="0">
              <a:buNone/>
            </a:pPr>
            <a:r>
              <a:rPr lang="en-US" sz="1350" dirty="0"/>
              <a:t>Alba Méndez Brito</a:t>
            </a:r>
          </a:p>
          <a:p>
            <a:pPr marL="0" indent="0">
              <a:buNone/>
            </a:pPr>
            <a:r>
              <a:rPr lang="en-US" sz="1350" dirty="0"/>
              <a:t>Ida Sperle-Heupel</a:t>
            </a:r>
          </a:p>
          <a:p>
            <a:pPr marL="0" indent="0">
              <a:buNone/>
            </a:pPr>
            <a:r>
              <a:rPr lang="en-US" sz="1350" dirty="0"/>
              <a:t>Anastasiya Stepanovich</a:t>
            </a:r>
          </a:p>
          <a:p>
            <a:pPr marL="0" indent="0">
              <a:buNone/>
            </a:pPr>
            <a:r>
              <a:rPr lang="en-US" sz="1350" u="sng" dirty="0"/>
              <a:t>RKI: Centre for International Health Protection</a:t>
            </a:r>
          </a:p>
          <a:p>
            <a:pPr marL="0" indent="0">
              <a:buNone/>
            </a:pPr>
            <a:r>
              <a:rPr lang="en-US" sz="1350" dirty="0"/>
              <a:t>Charbel El Bcheraoui</a:t>
            </a:r>
          </a:p>
          <a:p>
            <a:pPr marL="0" indent="0">
              <a:buNone/>
            </a:pPr>
            <a:r>
              <a:rPr lang="en-US" sz="1350" dirty="0"/>
              <a:t>Brogan Geurts</a:t>
            </a:r>
          </a:p>
          <a:p>
            <a:pPr marL="0" indent="0">
              <a:buNone/>
            </a:pPr>
            <a:r>
              <a:rPr lang="en-US" sz="1350" dirty="0"/>
              <a:t>Alyona Mazhnaia</a:t>
            </a:r>
          </a:p>
          <a:p>
            <a:pPr marL="0" indent="0">
              <a:buNone/>
            </a:pPr>
            <a:r>
              <a:rPr lang="en-US" sz="1350" u="sng" dirty="0"/>
              <a:t>Ukraine: Public Health Center </a:t>
            </a:r>
          </a:p>
          <a:p>
            <a:pPr marL="0" indent="0">
              <a:buNone/>
            </a:pPr>
            <a:r>
              <a:rPr lang="en-US" sz="1350" dirty="0"/>
              <a:t>Iryna Ivanchuk</a:t>
            </a:r>
          </a:p>
          <a:p>
            <a:pPr marL="0" indent="0">
              <a:buNone/>
            </a:pPr>
            <a:r>
              <a:rPr lang="en-US" sz="1350" dirty="0"/>
              <a:t>Olena </a:t>
            </a:r>
            <a:r>
              <a:rPr lang="en-US" sz="1350" dirty="0" err="1"/>
              <a:t>Nesterova</a:t>
            </a:r>
            <a:endParaRPr lang="en-US" sz="1350" u="sng" dirty="0"/>
          </a:p>
          <a:p>
            <a:pPr marL="0" indent="0">
              <a:buNone/>
            </a:pPr>
            <a:r>
              <a:rPr lang="en-US" sz="1350" u="sng" dirty="0"/>
              <a:t>Kyrgyzstan: Scientific Production Association Preventive Medicine</a:t>
            </a:r>
          </a:p>
          <a:p>
            <a:pPr marL="0" indent="0">
              <a:buNone/>
            </a:pPr>
            <a:r>
              <a:rPr lang="en-US" sz="1350" dirty="0"/>
              <a:t>Zuridin </a:t>
            </a:r>
            <a:r>
              <a:rPr lang="en-US" sz="1350" dirty="0" err="1"/>
              <a:t>Nurmatov</a:t>
            </a:r>
            <a:endParaRPr lang="en-US" sz="1350" dirty="0"/>
          </a:p>
          <a:p>
            <a:pPr marL="0" indent="0">
              <a:buNone/>
            </a:pPr>
            <a:r>
              <a:rPr lang="en-US" sz="1350" dirty="0" err="1"/>
              <a:t>Gulsunai</a:t>
            </a:r>
            <a:r>
              <a:rPr lang="en-US" sz="1350" dirty="0"/>
              <a:t> </a:t>
            </a:r>
            <a:r>
              <a:rPr lang="en-US" sz="1350" dirty="0" err="1"/>
              <a:t>Sattarova</a:t>
            </a:r>
            <a:endParaRPr lang="en-US" sz="1350" dirty="0"/>
          </a:p>
          <a:p>
            <a:pPr marL="0" indent="0">
              <a:buNone/>
            </a:pPr>
            <a:r>
              <a:rPr lang="en-US" sz="1350" u="sng" dirty="0"/>
              <a:t>Uzbekistan: Research Institute of Virology</a:t>
            </a:r>
          </a:p>
          <a:p>
            <a:pPr marL="0" indent="0">
              <a:buNone/>
            </a:pPr>
            <a:r>
              <a:rPr lang="en-US" sz="1350" dirty="0"/>
              <a:t>Erkin Musabaev</a:t>
            </a:r>
          </a:p>
          <a:p>
            <a:pPr marL="0" indent="0">
              <a:buNone/>
            </a:pPr>
            <a:r>
              <a:rPr lang="en-US" sz="1350" dirty="0"/>
              <a:t>Shakhlo Sadirova</a:t>
            </a:r>
          </a:p>
          <a:p>
            <a:pPr marL="0" indent="0">
              <a:buNone/>
            </a:pPr>
            <a:r>
              <a:rPr lang="en-US" sz="1350" u="sng" dirty="0"/>
              <a:t>Armenia: National Centre for Infectious Diseases </a:t>
            </a:r>
          </a:p>
          <a:p>
            <a:pPr marL="0" indent="0">
              <a:buNone/>
            </a:pPr>
            <a:r>
              <a:rPr lang="en-US" sz="1350" dirty="0" err="1"/>
              <a:t>Narina</a:t>
            </a:r>
            <a:r>
              <a:rPr lang="en-US" sz="1350" dirty="0"/>
              <a:t> </a:t>
            </a:r>
            <a:r>
              <a:rPr lang="en-US" sz="1350" dirty="0" err="1"/>
              <a:t>Sargsyants</a:t>
            </a:r>
            <a:endParaRPr lang="en-US" sz="1350" dirty="0"/>
          </a:p>
          <a:p>
            <a:pPr marL="0" indent="0">
              <a:buNone/>
            </a:pPr>
            <a:r>
              <a:rPr lang="en-US" sz="1350" u="sng" dirty="0"/>
              <a:t>WHO: Headquarters</a:t>
            </a:r>
          </a:p>
          <a:p>
            <a:pPr marL="0" indent="0">
              <a:buNone/>
            </a:pPr>
            <a:r>
              <a:rPr lang="en-US" sz="1350" dirty="0"/>
              <a:t>Antons Mozalevskis</a:t>
            </a:r>
          </a:p>
          <a:p>
            <a:pPr marL="0" indent="0">
              <a:buNone/>
            </a:pPr>
            <a:r>
              <a:rPr lang="en-US" sz="1350" u="sng" dirty="0"/>
              <a:t>WHO: Regional Office for Europe</a:t>
            </a:r>
          </a:p>
          <a:p>
            <a:pPr marL="0" indent="0">
              <a:buNone/>
            </a:pPr>
            <a:r>
              <a:rPr lang="en-US" sz="1350" dirty="0"/>
              <a:t>Marcelo </a:t>
            </a:r>
            <a:r>
              <a:rPr lang="en-US" sz="1350" dirty="0" err="1"/>
              <a:t>Naveira</a:t>
            </a:r>
            <a:r>
              <a:rPr lang="en-US" sz="1350" dirty="0"/>
              <a:t> (WHO Consultant)</a:t>
            </a:r>
          </a:p>
          <a:p>
            <a:pPr marL="0" indent="0">
              <a:buNone/>
            </a:pPr>
            <a:r>
              <a:rPr lang="en-US" sz="1350" dirty="0"/>
              <a:t>Nicole </a:t>
            </a:r>
            <a:r>
              <a:rPr lang="en-US" sz="1350" dirty="0" err="1"/>
              <a:t>Seguy</a:t>
            </a:r>
            <a:endParaRPr lang="en-US" sz="1350" dirty="0"/>
          </a:p>
          <a:p>
            <a:pPr marL="0" indent="0">
              <a:buNone/>
            </a:pPr>
            <a:r>
              <a:rPr lang="en-US" sz="1350" u="sng" dirty="0"/>
              <a:t>WHO: Country Offices</a:t>
            </a:r>
          </a:p>
          <a:p>
            <a:pPr marL="0" indent="0">
              <a:buNone/>
            </a:pPr>
            <a:r>
              <a:rPr lang="en-US" sz="1350" dirty="0"/>
              <a:t>Jamshid </a:t>
            </a:r>
            <a:r>
              <a:rPr lang="en-US" sz="1350" dirty="0" err="1"/>
              <a:t>Gadoev</a:t>
            </a:r>
            <a:r>
              <a:rPr lang="en-US" sz="1350" dirty="0"/>
              <a:t> (Uzbekistan)</a:t>
            </a:r>
          </a:p>
          <a:p>
            <a:pPr marL="0" indent="0">
              <a:buNone/>
            </a:pPr>
            <a:r>
              <a:rPr lang="en-US" sz="1350" dirty="0"/>
              <a:t>Gayane </a:t>
            </a:r>
            <a:r>
              <a:rPr lang="en-US" sz="1350" dirty="0" err="1"/>
              <a:t>Ghukasyan</a:t>
            </a:r>
            <a:r>
              <a:rPr lang="en-US" sz="1350" dirty="0"/>
              <a:t> (Armenia)</a:t>
            </a:r>
          </a:p>
          <a:p>
            <a:pPr marL="0" indent="0">
              <a:buNone/>
            </a:pPr>
            <a:r>
              <a:rPr lang="en-US" sz="1350" dirty="0"/>
              <a:t>Kaliya </a:t>
            </a:r>
            <a:r>
              <a:rPr lang="en-US" sz="1350" dirty="0" err="1"/>
              <a:t>Kasymbekova</a:t>
            </a:r>
            <a:r>
              <a:rPr lang="en-US" sz="1350" dirty="0"/>
              <a:t> (Kyrgyzstan)</a:t>
            </a:r>
          </a:p>
          <a:p>
            <a:pPr marL="0" indent="0">
              <a:buNone/>
            </a:pPr>
            <a:r>
              <a:rPr lang="en-US" sz="1350" dirty="0"/>
              <a:t>Igor </a:t>
            </a:r>
            <a:r>
              <a:rPr lang="en-US" sz="1350" dirty="0" err="1"/>
              <a:t>Semenenko</a:t>
            </a:r>
            <a:r>
              <a:rPr lang="en-US" sz="1350" dirty="0"/>
              <a:t> (Ukraine)</a:t>
            </a:r>
          </a:p>
          <a:p>
            <a:pPr marL="0" indent="0">
              <a:buNone/>
            </a:pPr>
            <a:r>
              <a:rPr lang="en-US" sz="1350" u="sng" dirty="0"/>
              <a:t>Riga Stradins University</a:t>
            </a:r>
          </a:p>
          <a:p>
            <a:pPr marL="0" indent="0">
              <a:buNone/>
            </a:pPr>
            <a:r>
              <a:rPr lang="en-US" sz="1350" dirty="0"/>
              <a:t>Laura Isajeva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350" dirty="0"/>
              <a:t>…and many more!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E7AEC78C-D05F-4501-BC7B-5343CC394EA8}"/>
              </a:ext>
            </a:extLst>
          </p:cNvPr>
          <p:cNvSpPr txBox="1">
            <a:spLocks/>
          </p:cNvSpPr>
          <p:nvPr/>
        </p:nvSpPr>
        <p:spPr>
          <a:xfrm>
            <a:off x="390864" y="706133"/>
            <a:ext cx="8140919" cy="2821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ts val="2150"/>
              </a:lnSpc>
              <a:spcBef>
                <a:spcPct val="0"/>
              </a:spcBef>
              <a:buNone/>
              <a:defRPr sz="20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Main contributors and partners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D4750064-A273-48E9-9053-A510DF6D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917533"/>
            <a:ext cx="2895600" cy="19469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COVIMPACT Hepatitis</a:t>
            </a:r>
          </a:p>
        </p:txBody>
      </p:sp>
    </p:spTree>
    <p:extLst>
      <p:ext uri="{BB962C8B-B14F-4D97-AF65-F5344CB8AC3E}">
        <p14:creationId xmlns:p14="http://schemas.microsoft.com/office/powerpoint/2010/main" val="214007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Bildschirmpräsentation (16:9)</PresentationFormat>
  <Paragraphs>137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ＭＳ 明朝</vt:lpstr>
      <vt:lpstr>Symbol</vt:lpstr>
      <vt:lpstr>Wingdings</vt:lpstr>
      <vt:lpstr>Office-Design</vt:lpstr>
      <vt:lpstr>COVIMPACT Hepatitis </vt:lpstr>
      <vt:lpstr>COVID-19 pandemic and viral hepatitis elimination</vt:lpstr>
      <vt:lpstr>COVIMPACT Hepatitis: Assessing the impact of COVID-19 pandemic on viral hepatitis B and C elimination efforts in Eastern Europe and Central Asia</vt:lpstr>
      <vt:lpstr>COVIMPACT Hepatitis: Work packages</vt:lpstr>
      <vt:lpstr>Ukraine: selected results</vt:lpstr>
      <vt:lpstr>Kyrgyzstan: selected results</vt:lpstr>
      <vt:lpstr>COVIMPACT Hepatitis: Overall conclussions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413</cp:revision>
  <dcterms:created xsi:type="dcterms:W3CDTF">2015-11-02T12:29:13Z</dcterms:created>
  <dcterms:modified xsi:type="dcterms:W3CDTF">2023-06-07T09:30:59Z</dcterms:modified>
</cp:coreProperties>
</file>